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62" r:id="rId2"/>
    <p:sldId id="257" r:id="rId3"/>
    <p:sldId id="383" r:id="rId4"/>
    <p:sldId id="350" r:id="rId5"/>
    <p:sldId id="381" r:id="rId6"/>
    <p:sldId id="330" r:id="rId7"/>
    <p:sldId id="375" r:id="rId8"/>
    <p:sldId id="321" r:id="rId9"/>
    <p:sldId id="325" r:id="rId10"/>
    <p:sldId id="340" r:id="rId11"/>
    <p:sldId id="326" r:id="rId12"/>
    <p:sldId id="337" r:id="rId13"/>
    <p:sldId id="346" r:id="rId14"/>
    <p:sldId id="341" r:id="rId15"/>
    <p:sldId id="352" r:id="rId16"/>
    <p:sldId id="378" r:id="rId17"/>
    <p:sldId id="379" r:id="rId18"/>
    <p:sldId id="348" r:id="rId19"/>
    <p:sldId id="354" r:id="rId20"/>
    <p:sldId id="353" r:id="rId21"/>
    <p:sldId id="377" r:id="rId22"/>
    <p:sldId id="333" r:id="rId23"/>
    <p:sldId id="343" r:id="rId24"/>
    <p:sldId id="351" r:id="rId25"/>
    <p:sldId id="342" r:id="rId26"/>
    <p:sldId id="349" r:id="rId27"/>
    <p:sldId id="339" r:id="rId28"/>
    <p:sldId id="328" r:id="rId29"/>
    <p:sldId id="384" r:id="rId30"/>
    <p:sldId id="355" r:id="rId31"/>
    <p:sldId id="356" r:id="rId32"/>
    <p:sldId id="357" r:id="rId33"/>
    <p:sldId id="358" r:id="rId34"/>
    <p:sldId id="364" r:id="rId35"/>
    <p:sldId id="345" r:id="rId36"/>
    <p:sldId id="362" r:id="rId37"/>
    <p:sldId id="373" r:id="rId38"/>
    <p:sldId id="363" r:id="rId39"/>
    <p:sldId id="359" r:id="rId40"/>
    <p:sldId id="332" r:id="rId41"/>
    <p:sldId id="273" r:id="rId42"/>
    <p:sldId id="335" r:id="rId43"/>
    <p:sldId id="324" r:id="rId44"/>
    <p:sldId id="371" r:id="rId45"/>
    <p:sldId id="372" r:id="rId46"/>
    <p:sldId id="374" r:id="rId47"/>
    <p:sldId id="278" r:id="rId48"/>
    <p:sldId id="331" r:id="rId49"/>
    <p:sldId id="322" r:id="rId50"/>
    <p:sldId id="370" r:id="rId51"/>
    <p:sldId id="376" r:id="rId52"/>
    <p:sldId id="365" r:id="rId53"/>
    <p:sldId id="366" r:id="rId54"/>
    <p:sldId id="368" r:id="rId55"/>
    <p:sldId id="369" r:id="rId56"/>
    <p:sldId id="367" r:id="rId57"/>
    <p:sldId id="382" r:id="rId58"/>
  </p:sldIdLst>
  <p:sldSz cx="9144000" cy="6858000" type="screen4x3"/>
  <p:notesSz cx="6858000" cy="9144000"/>
  <p:defaultTextStyle>
    <a:defPPr>
      <a:defRPr lang="ja-JP"/>
    </a:defPPr>
    <a:lvl1pPr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ctr" rtl="0" fontAlgn="base">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SHIMURA Kazuo" initials="NK" lastIdx="0" clrIdx="0">
    <p:extLst>
      <p:ext uri="{19B8F6BF-5375-455C-9EA6-DF929625EA0E}">
        <p15:presenceInfo xmlns:p15="http://schemas.microsoft.com/office/powerpoint/2012/main" userId="NISHIMURA Kazu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FF"/>
    <a:srgbClr val="0000FF"/>
    <a:srgbClr val="0000C8"/>
    <a:srgbClr val="C00000"/>
    <a:srgbClr val="000082"/>
    <a:srgbClr val="0066FF"/>
    <a:srgbClr val="5F5FBF"/>
    <a:srgbClr val="C569FF"/>
    <a:srgbClr val="B469FF"/>
    <a:srgbClr val="626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2" autoAdjust="0"/>
    <p:restoredTop sz="94688" autoAdjust="0"/>
  </p:normalViewPr>
  <p:slideViewPr>
    <p:cSldViewPr>
      <p:cViewPr>
        <p:scale>
          <a:sx n="66" d="100"/>
          <a:sy n="66" d="100"/>
        </p:scale>
        <p:origin x="152" y="40"/>
      </p:cViewPr>
      <p:guideLst>
        <p:guide orient="horz" pos="2160"/>
        <p:guide pos="2880"/>
      </p:guideLst>
    </p:cSldViewPr>
  </p:slideViewPr>
  <p:outlineViewPr>
    <p:cViewPr>
      <p:scale>
        <a:sx n="33" d="100"/>
        <a:sy n="33" d="100"/>
      </p:scale>
      <p:origin x="0" y="-11316"/>
    </p:cViewPr>
  </p:outlineViewPr>
  <p:notesTextViewPr>
    <p:cViewPr>
      <p:scale>
        <a:sx n="100" d="100"/>
        <a:sy n="100" d="100"/>
      </p:scale>
      <p:origin x="0" y="0"/>
    </p:cViewPr>
  </p:notesTextViewPr>
  <p:sorterViewPr>
    <p:cViewPr>
      <p:scale>
        <a:sx n="66" d="100"/>
        <a:sy n="66" d="100"/>
      </p:scale>
      <p:origin x="0" y="-2776"/>
    </p:cViewPr>
  </p:sorterViewPr>
  <p:notesViewPr>
    <p:cSldViewPr>
      <p:cViewPr varScale="1">
        <p:scale>
          <a:sx n="35" d="100"/>
          <a:sy n="35" d="100"/>
        </p:scale>
        <p:origin x="-1266"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a:extLst>
              <a:ext uri="{FF2B5EF4-FFF2-40B4-BE49-F238E27FC236}">
                <a16:creationId xmlns:a16="http://schemas.microsoft.com/office/drawing/2014/main" id="{4085FE3D-5CB6-4BCB-B81E-10EA82E0C717}"/>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ja-JP"/>
          </a:p>
        </p:txBody>
      </p:sp>
      <p:sp>
        <p:nvSpPr>
          <p:cNvPr id="129027" name="Rectangle 3">
            <a:extLst>
              <a:ext uri="{FF2B5EF4-FFF2-40B4-BE49-F238E27FC236}">
                <a16:creationId xmlns:a16="http://schemas.microsoft.com/office/drawing/2014/main" id="{6C3D8746-3B09-427D-9EAB-E1929E04D421}"/>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ja-JP"/>
          </a:p>
        </p:txBody>
      </p:sp>
      <p:sp>
        <p:nvSpPr>
          <p:cNvPr id="129028" name="Rectangle 4">
            <a:extLst>
              <a:ext uri="{FF2B5EF4-FFF2-40B4-BE49-F238E27FC236}">
                <a16:creationId xmlns:a16="http://schemas.microsoft.com/office/drawing/2014/main" id="{32CDDDC7-A497-4386-B805-5AADD1448A6F}"/>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9029" name="Rectangle 5">
            <a:extLst>
              <a:ext uri="{FF2B5EF4-FFF2-40B4-BE49-F238E27FC236}">
                <a16:creationId xmlns:a16="http://schemas.microsoft.com/office/drawing/2014/main" id="{0AE14CCC-7642-4819-90A9-1CE5EE97710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29030" name="Rectangle 6">
            <a:extLst>
              <a:ext uri="{FF2B5EF4-FFF2-40B4-BE49-F238E27FC236}">
                <a16:creationId xmlns:a16="http://schemas.microsoft.com/office/drawing/2014/main" id="{EF3B0C17-E08F-4FEE-BC27-F8F16BE909B3}"/>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ja-JP"/>
          </a:p>
        </p:txBody>
      </p:sp>
      <p:sp>
        <p:nvSpPr>
          <p:cNvPr id="129031" name="Rectangle 7">
            <a:extLst>
              <a:ext uri="{FF2B5EF4-FFF2-40B4-BE49-F238E27FC236}">
                <a16:creationId xmlns:a16="http://schemas.microsoft.com/office/drawing/2014/main" id="{B781513A-3C9F-4711-AE75-DFCB9AA1872D}"/>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DCF684E-F81C-4727-9950-215F488519C2}" type="slidenum">
              <a:rPr lang="en-US" altLang="ja-JP"/>
              <a:pPr/>
              <a:t>‹#›</a:t>
            </a:fld>
            <a:endParaRPr lang="en-US" altLang="ja-JP"/>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1pPr>
    <a:lvl2pPr marL="4572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2pPr>
    <a:lvl3pPr marL="9144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3pPr>
    <a:lvl4pPr marL="13716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4pPr>
    <a:lvl5pPr marL="1828800" algn="l" rtl="0" fontAlgn="base">
      <a:spcBef>
        <a:spcPct val="30000"/>
      </a:spcBef>
      <a:spcAft>
        <a:spcPct val="0"/>
      </a:spcAft>
      <a:defRPr kumimoji="1" sz="1200" kern="1200">
        <a:solidFill>
          <a:schemeClr val="tx1"/>
        </a:solidFill>
        <a:latin typeface="Arial" panose="020B0604020202020204" pitchFamily="34" charset="0"/>
        <a:ea typeface="ＭＳ Ｐ明朝" panose="02020600040205080304"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219F95B-E4FC-4958-AC91-8C0D869D42D2}"/>
              </a:ext>
            </a:extLst>
          </p:cNvPr>
          <p:cNvSpPr>
            <a:spLocks noGrp="1" noChangeArrowheads="1"/>
          </p:cNvSpPr>
          <p:nvPr>
            <p:ph type="sldNum" sz="quarter" idx="5"/>
          </p:nvPr>
        </p:nvSpPr>
        <p:spPr>
          <a:ln/>
        </p:spPr>
        <p:txBody>
          <a:bodyPr/>
          <a:lstStyle/>
          <a:p>
            <a:fld id="{D2A13CB1-C296-42C4-9A5A-909FA751DF24}" type="slidenum">
              <a:rPr lang="en-US" altLang="ja-JP"/>
              <a:pPr/>
              <a:t>1</a:t>
            </a:fld>
            <a:endParaRPr lang="en-US" altLang="ja-JP" dirty="0"/>
          </a:p>
        </p:txBody>
      </p:sp>
      <p:sp>
        <p:nvSpPr>
          <p:cNvPr id="130050" name="Rectangle 2">
            <a:extLst>
              <a:ext uri="{FF2B5EF4-FFF2-40B4-BE49-F238E27FC236}">
                <a16:creationId xmlns:a16="http://schemas.microsoft.com/office/drawing/2014/main" id="{43787FFB-CABA-49DC-83C2-923434C805F6}"/>
              </a:ext>
            </a:extLst>
          </p:cNvPr>
          <p:cNvSpPr>
            <a:spLocks noGrp="1" noRot="1" noChangeAspect="1" noChangeArrowheads="1" noTextEdit="1"/>
          </p:cNvSpPr>
          <p:nvPr>
            <p:ph type="sldImg"/>
          </p:nvPr>
        </p:nvSpPr>
        <p:spPr>
          <a:ln/>
        </p:spPr>
      </p:sp>
      <p:sp>
        <p:nvSpPr>
          <p:cNvPr id="130051" name="Rectangle 3">
            <a:extLst>
              <a:ext uri="{FF2B5EF4-FFF2-40B4-BE49-F238E27FC236}">
                <a16:creationId xmlns:a16="http://schemas.microsoft.com/office/drawing/2014/main" id="{1BE0E37F-3378-42CE-906D-032738133EBD}"/>
              </a:ext>
            </a:extLst>
          </p:cNvPr>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26</a:t>
            </a:fld>
            <a:endParaRPr lang="en-US" altLang="ja-JP"/>
          </a:p>
        </p:txBody>
      </p:sp>
    </p:spTree>
    <p:extLst>
      <p:ext uri="{BB962C8B-B14F-4D97-AF65-F5344CB8AC3E}">
        <p14:creationId xmlns:p14="http://schemas.microsoft.com/office/powerpoint/2010/main" val="4097899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29</a:t>
            </a:fld>
            <a:endParaRPr lang="en-US" altLang="ja-JP"/>
          </a:p>
        </p:txBody>
      </p:sp>
    </p:spTree>
    <p:extLst>
      <p:ext uri="{BB962C8B-B14F-4D97-AF65-F5344CB8AC3E}">
        <p14:creationId xmlns:p14="http://schemas.microsoft.com/office/powerpoint/2010/main" val="366961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30</a:t>
            </a:fld>
            <a:endParaRPr lang="en-US" altLang="ja-JP"/>
          </a:p>
        </p:txBody>
      </p:sp>
    </p:spTree>
    <p:extLst>
      <p:ext uri="{BB962C8B-B14F-4D97-AF65-F5344CB8AC3E}">
        <p14:creationId xmlns:p14="http://schemas.microsoft.com/office/powerpoint/2010/main" val="411324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35</a:t>
            </a:fld>
            <a:endParaRPr lang="en-US" altLang="ja-JP"/>
          </a:p>
        </p:txBody>
      </p:sp>
    </p:spTree>
    <p:extLst>
      <p:ext uri="{BB962C8B-B14F-4D97-AF65-F5344CB8AC3E}">
        <p14:creationId xmlns:p14="http://schemas.microsoft.com/office/powerpoint/2010/main" val="392857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36</a:t>
            </a:fld>
            <a:endParaRPr lang="en-US" altLang="ja-JP"/>
          </a:p>
        </p:txBody>
      </p:sp>
    </p:spTree>
    <p:extLst>
      <p:ext uri="{BB962C8B-B14F-4D97-AF65-F5344CB8AC3E}">
        <p14:creationId xmlns:p14="http://schemas.microsoft.com/office/powerpoint/2010/main" val="1328190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40</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4158180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45</a:t>
            </a:fld>
            <a:endParaRPr lang="en-US" altLang="ja-JP"/>
          </a:p>
        </p:txBody>
      </p:sp>
    </p:spTree>
    <p:extLst>
      <p:ext uri="{BB962C8B-B14F-4D97-AF65-F5344CB8AC3E}">
        <p14:creationId xmlns:p14="http://schemas.microsoft.com/office/powerpoint/2010/main" val="920153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47</a:t>
            </a:fld>
            <a:endParaRPr lang="en-US" altLang="ja-JP"/>
          </a:p>
        </p:txBody>
      </p:sp>
    </p:spTree>
    <p:extLst>
      <p:ext uri="{BB962C8B-B14F-4D97-AF65-F5344CB8AC3E}">
        <p14:creationId xmlns:p14="http://schemas.microsoft.com/office/powerpoint/2010/main" val="5521835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48</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717354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50</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92772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2</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51</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030513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52</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734251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53</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0751037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54</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906519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55</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454169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56</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32436119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57</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403635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3</a:t>
            </a:fld>
            <a:endParaRPr lang="en-US" altLang="ja-JP"/>
          </a:p>
        </p:txBody>
      </p:sp>
    </p:spTree>
    <p:extLst>
      <p:ext uri="{BB962C8B-B14F-4D97-AF65-F5344CB8AC3E}">
        <p14:creationId xmlns:p14="http://schemas.microsoft.com/office/powerpoint/2010/main" val="526689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4</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dirty="0"/>
          </a:p>
        </p:txBody>
      </p:sp>
    </p:spTree>
    <p:extLst>
      <p:ext uri="{BB962C8B-B14F-4D97-AF65-F5344CB8AC3E}">
        <p14:creationId xmlns:p14="http://schemas.microsoft.com/office/powerpoint/2010/main" val="320112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6</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297257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050ED1A-AFC2-4B86-A3D1-686DB19021D1}"/>
              </a:ext>
            </a:extLst>
          </p:cNvPr>
          <p:cNvSpPr>
            <a:spLocks noGrp="1" noChangeArrowheads="1"/>
          </p:cNvSpPr>
          <p:nvPr>
            <p:ph type="sldNum" sz="quarter" idx="5"/>
          </p:nvPr>
        </p:nvSpPr>
        <p:spPr>
          <a:ln/>
        </p:spPr>
        <p:txBody>
          <a:bodyPr/>
          <a:lstStyle/>
          <a:p>
            <a:fld id="{0D0B4BFB-2B91-4252-8C68-0F6D3861627B}" type="slidenum">
              <a:rPr lang="en-US" altLang="ja-JP"/>
              <a:pPr/>
              <a:t>7</a:t>
            </a:fld>
            <a:endParaRPr lang="en-US" altLang="ja-JP"/>
          </a:p>
        </p:txBody>
      </p:sp>
      <p:sp>
        <p:nvSpPr>
          <p:cNvPr id="131074" name="Rectangle 2">
            <a:extLst>
              <a:ext uri="{FF2B5EF4-FFF2-40B4-BE49-F238E27FC236}">
                <a16:creationId xmlns:a16="http://schemas.microsoft.com/office/drawing/2014/main" id="{50C9689F-31D2-4D8C-B647-5A5D8A89DE58}"/>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D762DCCB-F006-439D-A28B-6A3C6E47A4D8}"/>
              </a:ext>
            </a:extLst>
          </p:cNvPr>
          <p:cNvSpPr>
            <a:spLocks noGrp="1" noChangeArrowheads="1"/>
          </p:cNvSpPr>
          <p:nvPr>
            <p:ph type="body" idx="1"/>
          </p:nvPr>
        </p:nvSpPr>
        <p:spPr/>
        <p:txBody>
          <a:bodyPr/>
          <a:lstStyle/>
          <a:p>
            <a:endParaRPr lang="ja-JP" altLang="ja-JP"/>
          </a:p>
        </p:txBody>
      </p:sp>
    </p:spTree>
    <p:extLst>
      <p:ext uri="{BB962C8B-B14F-4D97-AF65-F5344CB8AC3E}">
        <p14:creationId xmlns:p14="http://schemas.microsoft.com/office/powerpoint/2010/main" val="13872914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E79004C-CC79-4075-AF4A-BC8648995F48}"/>
              </a:ext>
            </a:extLst>
          </p:cNvPr>
          <p:cNvSpPr>
            <a:spLocks noGrp="1" noChangeArrowheads="1"/>
          </p:cNvSpPr>
          <p:nvPr>
            <p:ph type="sldNum" sz="quarter" idx="5"/>
          </p:nvPr>
        </p:nvSpPr>
        <p:spPr>
          <a:ln/>
        </p:spPr>
        <p:txBody>
          <a:bodyPr/>
          <a:lstStyle/>
          <a:p>
            <a:fld id="{7A764193-1F60-48B7-AAA3-2EFB71FBC249}" type="slidenum">
              <a:rPr lang="en-US" altLang="ja-JP"/>
              <a:pPr/>
              <a:t>8</a:t>
            </a:fld>
            <a:endParaRPr lang="en-US" altLang="ja-JP"/>
          </a:p>
        </p:txBody>
      </p:sp>
      <p:sp>
        <p:nvSpPr>
          <p:cNvPr id="146434" name="Rectangle 2">
            <a:extLst>
              <a:ext uri="{FF2B5EF4-FFF2-40B4-BE49-F238E27FC236}">
                <a16:creationId xmlns:a16="http://schemas.microsoft.com/office/drawing/2014/main" id="{732F9463-C505-4255-BA9F-A17D1EE9BCA6}"/>
              </a:ext>
            </a:extLst>
          </p:cNvPr>
          <p:cNvSpPr>
            <a:spLocks noGrp="1" noRot="1" noChangeAspect="1" noChangeArrowheads="1" noTextEdit="1"/>
          </p:cNvSpPr>
          <p:nvPr>
            <p:ph type="sldImg"/>
          </p:nvPr>
        </p:nvSpPr>
        <p:spPr>
          <a:ln/>
        </p:spPr>
      </p:sp>
      <p:sp>
        <p:nvSpPr>
          <p:cNvPr id="146435" name="Rectangle 3">
            <a:extLst>
              <a:ext uri="{FF2B5EF4-FFF2-40B4-BE49-F238E27FC236}">
                <a16:creationId xmlns:a16="http://schemas.microsoft.com/office/drawing/2014/main" id="{A4890112-E227-4FE7-9BC9-A2CFE0ABEB04}"/>
              </a:ext>
            </a:extLst>
          </p:cNvPr>
          <p:cNvSpPr>
            <a:spLocks noGrp="1" noChangeArrowheads="1"/>
          </p:cNvSpPr>
          <p:nvPr>
            <p:ph type="body" idx="1"/>
          </p:nvPr>
        </p:nvSpPr>
        <p:spPr/>
        <p:txBody>
          <a:bodyPr/>
          <a:lstStyle/>
          <a:p>
            <a:endParaRPr lang="ja-JP" altLang="ja-JP"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10</a:t>
            </a:fld>
            <a:endParaRPr lang="en-US" altLang="ja-JP"/>
          </a:p>
        </p:txBody>
      </p:sp>
    </p:spTree>
    <p:extLst>
      <p:ext uri="{BB962C8B-B14F-4D97-AF65-F5344CB8AC3E}">
        <p14:creationId xmlns:p14="http://schemas.microsoft.com/office/powerpoint/2010/main" val="3698762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4DCF684E-F81C-4727-9950-215F488519C2}" type="slidenum">
              <a:rPr lang="en-US" altLang="ja-JP" smtClean="0"/>
              <a:pPr/>
              <a:t>13</a:t>
            </a:fld>
            <a:endParaRPr lang="en-US" altLang="ja-JP"/>
          </a:p>
        </p:txBody>
      </p:sp>
    </p:spTree>
    <p:extLst>
      <p:ext uri="{BB962C8B-B14F-4D97-AF65-F5344CB8AC3E}">
        <p14:creationId xmlns:p14="http://schemas.microsoft.com/office/powerpoint/2010/main" val="229155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DAB3B6C-35A0-4F43-B0C1-41A9C999791B}"/>
              </a:ext>
            </a:extLst>
          </p:cNvPr>
          <p:cNvSpPr>
            <a:spLocks noGrp="1"/>
          </p:cNvSpPr>
          <p:nvPr>
            <p:ph type="ctrTitle"/>
          </p:nvPr>
        </p:nvSpPr>
        <p:spPr>
          <a:xfrm>
            <a:off x="1143000" y="1122363"/>
            <a:ext cx="6858000" cy="2387600"/>
          </a:xfrm>
        </p:spPr>
        <p:txBody>
          <a:bodyPr anchor="b"/>
          <a:lstStyle>
            <a:lvl1pPr algn="ctr">
              <a:defRPr sz="6000"/>
            </a:lvl1pPr>
          </a:lstStyle>
          <a:p>
            <a:r>
              <a:rPr lang="ja-JP" altLang="en-US"/>
              <a:t>マスター タイトルの書式設定</a:t>
            </a:r>
          </a:p>
        </p:txBody>
      </p:sp>
      <p:sp>
        <p:nvSpPr>
          <p:cNvPr id="3" name="字幕 2">
            <a:extLst>
              <a:ext uri="{FF2B5EF4-FFF2-40B4-BE49-F238E27FC236}">
                <a16:creationId xmlns:a16="http://schemas.microsoft.com/office/drawing/2014/main" id="{64BBEE84-F10E-42ED-B854-C5FBD354BD6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p>
        </p:txBody>
      </p:sp>
      <p:sp>
        <p:nvSpPr>
          <p:cNvPr id="4" name="日付プレースホルダー 3">
            <a:extLst>
              <a:ext uri="{FF2B5EF4-FFF2-40B4-BE49-F238E27FC236}">
                <a16:creationId xmlns:a16="http://schemas.microsoft.com/office/drawing/2014/main" id="{8218CE4F-3A96-484B-8C0E-EB83E4E7E736}"/>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A23A9D33-A1AE-495D-B638-E2E29BCA83B0}"/>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4C7E1040-1E13-404E-9AFF-0A46252C28DE}"/>
              </a:ext>
            </a:extLst>
          </p:cNvPr>
          <p:cNvSpPr>
            <a:spLocks noGrp="1"/>
          </p:cNvSpPr>
          <p:nvPr>
            <p:ph type="sldNum" sz="quarter" idx="12"/>
          </p:nvPr>
        </p:nvSpPr>
        <p:spPr/>
        <p:txBody>
          <a:bodyPr/>
          <a:lstStyle>
            <a:lvl1pPr>
              <a:defRPr/>
            </a:lvl1pPr>
          </a:lstStyle>
          <a:p>
            <a:fld id="{BFAC835C-4E31-443B-A855-FC6DEF0BD6EF}" type="slidenum">
              <a:rPr lang="en-US" altLang="ja-JP"/>
              <a:pPr/>
              <a:t>‹#›</a:t>
            </a:fld>
            <a:endParaRPr lang="en-US" altLang="ja-JP"/>
          </a:p>
        </p:txBody>
      </p:sp>
    </p:spTree>
    <p:extLst>
      <p:ext uri="{BB962C8B-B14F-4D97-AF65-F5344CB8AC3E}">
        <p14:creationId xmlns:p14="http://schemas.microsoft.com/office/powerpoint/2010/main" val="1007285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FBFF79-0903-42FF-8BB1-74AB7F21C564}"/>
              </a:ext>
            </a:extLst>
          </p:cNvPr>
          <p:cNvSpPr>
            <a:spLocks noGrp="1"/>
          </p:cNvSpPr>
          <p:nvPr>
            <p:ph type="title"/>
          </p:nvPr>
        </p:nvSpPr>
        <p:spPr/>
        <p:txBody>
          <a:bodyPr/>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834DE2E-789B-4954-B7CA-03E084CA1DD7}"/>
              </a:ext>
            </a:extLst>
          </p:cNvPr>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5CFF0385-9A5E-4566-9C6C-AFB90DF2821E}"/>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14679611-0C27-40E1-923E-E8B45AA4BB88}"/>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89247DAB-0BB0-492A-BB98-8D07C23E432C}"/>
              </a:ext>
            </a:extLst>
          </p:cNvPr>
          <p:cNvSpPr>
            <a:spLocks noGrp="1"/>
          </p:cNvSpPr>
          <p:nvPr>
            <p:ph type="sldNum" sz="quarter" idx="12"/>
          </p:nvPr>
        </p:nvSpPr>
        <p:spPr/>
        <p:txBody>
          <a:bodyPr/>
          <a:lstStyle>
            <a:lvl1pPr>
              <a:defRPr/>
            </a:lvl1pPr>
          </a:lstStyle>
          <a:p>
            <a:fld id="{E82F9420-8F72-4841-AE85-203DD2CF5AA8}" type="slidenum">
              <a:rPr lang="en-US" altLang="ja-JP"/>
              <a:pPr/>
              <a:t>‹#›</a:t>
            </a:fld>
            <a:endParaRPr lang="en-US" altLang="ja-JP"/>
          </a:p>
        </p:txBody>
      </p:sp>
    </p:spTree>
    <p:extLst>
      <p:ext uri="{BB962C8B-B14F-4D97-AF65-F5344CB8AC3E}">
        <p14:creationId xmlns:p14="http://schemas.microsoft.com/office/powerpoint/2010/main" val="7565431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9BE7413-A5C9-4F96-8A31-3834D9177768}"/>
              </a:ext>
            </a:extLst>
          </p:cNvPr>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a:extLst>
              <a:ext uri="{FF2B5EF4-FFF2-40B4-BE49-F238E27FC236}">
                <a16:creationId xmlns:a16="http://schemas.microsoft.com/office/drawing/2014/main" id="{6FAEDFE1-25C9-4BAA-9826-9DD72C8F3913}"/>
              </a:ext>
            </a:extLst>
          </p:cNvPr>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4CDEBB54-9DF8-48CD-98B9-84B40875E993}"/>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9DE3DFDB-9009-4E18-8888-21AFFDBB3CD1}"/>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E0E41A36-1A5A-439B-8268-6A081A371DC3}"/>
              </a:ext>
            </a:extLst>
          </p:cNvPr>
          <p:cNvSpPr>
            <a:spLocks noGrp="1"/>
          </p:cNvSpPr>
          <p:nvPr>
            <p:ph type="sldNum" sz="quarter" idx="12"/>
          </p:nvPr>
        </p:nvSpPr>
        <p:spPr/>
        <p:txBody>
          <a:bodyPr/>
          <a:lstStyle>
            <a:lvl1pPr>
              <a:defRPr/>
            </a:lvl1pPr>
          </a:lstStyle>
          <a:p>
            <a:fld id="{2BA44D5E-92E5-4D7D-A4CC-556E16603564}" type="slidenum">
              <a:rPr lang="en-US" altLang="ja-JP"/>
              <a:pPr/>
              <a:t>‹#›</a:t>
            </a:fld>
            <a:endParaRPr lang="en-US" altLang="ja-JP"/>
          </a:p>
        </p:txBody>
      </p:sp>
    </p:spTree>
    <p:extLst>
      <p:ext uri="{BB962C8B-B14F-4D97-AF65-F5344CB8AC3E}">
        <p14:creationId xmlns:p14="http://schemas.microsoft.com/office/powerpoint/2010/main" val="664683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E9AA91-AAC4-4817-A52E-1C46242AFA62}"/>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EFD1F702-C785-4EE7-B6C9-DA4F15B44912}"/>
              </a:ext>
            </a:extLst>
          </p:cNvPr>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a:extLst>
              <a:ext uri="{FF2B5EF4-FFF2-40B4-BE49-F238E27FC236}">
                <a16:creationId xmlns:a16="http://schemas.microsoft.com/office/drawing/2014/main" id="{C46A4690-1C00-499F-B4F4-BD8D13FEAB61}"/>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5B915558-CC37-4639-ADA4-C56F9B1D6A34}"/>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FCAB3F22-E017-49F6-84AB-FFED7FFE0C53}"/>
              </a:ext>
            </a:extLst>
          </p:cNvPr>
          <p:cNvSpPr>
            <a:spLocks noGrp="1"/>
          </p:cNvSpPr>
          <p:nvPr>
            <p:ph type="sldNum" sz="quarter" idx="12"/>
          </p:nvPr>
        </p:nvSpPr>
        <p:spPr/>
        <p:txBody>
          <a:bodyPr/>
          <a:lstStyle>
            <a:lvl1pPr>
              <a:defRPr/>
            </a:lvl1pPr>
          </a:lstStyle>
          <a:p>
            <a:fld id="{F4DCD11C-E200-42C0-A722-14ECC5E524B2}" type="slidenum">
              <a:rPr lang="en-US" altLang="ja-JP"/>
              <a:pPr/>
              <a:t>‹#›</a:t>
            </a:fld>
            <a:endParaRPr lang="en-US" altLang="ja-JP"/>
          </a:p>
        </p:txBody>
      </p:sp>
    </p:spTree>
    <p:extLst>
      <p:ext uri="{BB962C8B-B14F-4D97-AF65-F5344CB8AC3E}">
        <p14:creationId xmlns:p14="http://schemas.microsoft.com/office/powerpoint/2010/main" val="1555840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541C8EA-F538-4EF5-A1A3-79D4BD25BAA5}"/>
              </a:ext>
            </a:extLst>
          </p:cNvPr>
          <p:cNvSpPr>
            <a:spLocks noGrp="1"/>
          </p:cNvSpPr>
          <p:nvPr>
            <p:ph type="title"/>
          </p:nvPr>
        </p:nvSpPr>
        <p:spPr>
          <a:xfrm>
            <a:off x="623888" y="1709738"/>
            <a:ext cx="7886700" cy="2852737"/>
          </a:xfrm>
        </p:spPr>
        <p:txBody>
          <a:bodyPr anchor="b"/>
          <a:lstStyle>
            <a:lvl1pPr>
              <a:defRPr sz="6000"/>
            </a:lvl1p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5D0DE942-AAB3-404E-8B5C-EED821C3F92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ja-JP" altLang="en-US"/>
              <a:t>マスター テキストの書式設定</a:t>
            </a:r>
          </a:p>
        </p:txBody>
      </p:sp>
      <p:sp>
        <p:nvSpPr>
          <p:cNvPr id="4" name="日付プレースホルダー 3">
            <a:extLst>
              <a:ext uri="{FF2B5EF4-FFF2-40B4-BE49-F238E27FC236}">
                <a16:creationId xmlns:a16="http://schemas.microsoft.com/office/drawing/2014/main" id="{020020D3-752A-4275-9036-C2D5730C0582}"/>
              </a:ext>
            </a:extLst>
          </p:cNvPr>
          <p:cNvSpPr>
            <a:spLocks noGrp="1"/>
          </p:cNvSpPr>
          <p:nvPr>
            <p:ph type="dt" sz="half" idx="10"/>
          </p:nvPr>
        </p:nvSpPr>
        <p:spPr/>
        <p:txBody>
          <a:bodyPr/>
          <a:lstStyle>
            <a:lvl1pPr>
              <a:defRPr/>
            </a:lvl1pPr>
          </a:lstStyle>
          <a:p>
            <a:endParaRPr lang="en-US" altLang="ja-JP"/>
          </a:p>
        </p:txBody>
      </p:sp>
      <p:sp>
        <p:nvSpPr>
          <p:cNvPr id="5" name="フッター プレースホルダー 4">
            <a:extLst>
              <a:ext uri="{FF2B5EF4-FFF2-40B4-BE49-F238E27FC236}">
                <a16:creationId xmlns:a16="http://schemas.microsoft.com/office/drawing/2014/main" id="{EEFC39FF-63E1-448F-AE97-400FD32EB3E6}"/>
              </a:ext>
            </a:extLst>
          </p:cNvPr>
          <p:cNvSpPr>
            <a:spLocks noGrp="1"/>
          </p:cNvSpPr>
          <p:nvPr>
            <p:ph type="ftr" sz="quarter" idx="11"/>
          </p:nvPr>
        </p:nvSpPr>
        <p:spPr/>
        <p:txBody>
          <a:bodyPr/>
          <a:lstStyle>
            <a:lvl1pPr>
              <a:defRPr/>
            </a:lvl1pPr>
          </a:lstStyle>
          <a:p>
            <a:endParaRPr lang="en-US" altLang="ja-JP"/>
          </a:p>
        </p:txBody>
      </p:sp>
      <p:sp>
        <p:nvSpPr>
          <p:cNvPr id="6" name="スライド番号プレースホルダー 5">
            <a:extLst>
              <a:ext uri="{FF2B5EF4-FFF2-40B4-BE49-F238E27FC236}">
                <a16:creationId xmlns:a16="http://schemas.microsoft.com/office/drawing/2014/main" id="{709F4B57-338C-4F37-A924-4DFC3B2068C4}"/>
              </a:ext>
            </a:extLst>
          </p:cNvPr>
          <p:cNvSpPr>
            <a:spLocks noGrp="1"/>
          </p:cNvSpPr>
          <p:nvPr>
            <p:ph type="sldNum" sz="quarter" idx="12"/>
          </p:nvPr>
        </p:nvSpPr>
        <p:spPr/>
        <p:txBody>
          <a:bodyPr/>
          <a:lstStyle>
            <a:lvl1pPr>
              <a:defRPr/>
            </a:lvl1pPr>
          </a:lstStyle>
          <a:p>
            <a:fld id="{70ED5078-12EF-4414-8F8F-453EB777B82C}" type="slidenum">
              <a:rPr lang="en-US" altLang="ja-JP"/>
              <a:pPr/>
              <a:t>‹#›</a:t>
            </a:fld>
            <a:endParaRPr lang="en-US" altLang="ja-JP"/>
          </a:p>
        </p:txBody>
      </p:sp>
    </p:spTree>
    <p:extLst>
      <p:ext uri="{BB962C8B-B14F-4D97-AF65-F5344CB8AC3E}">
        <p14:creationId xmlns:p14="http://schemas.microsoft.com/office/powerpoint/2010/main" val="562483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7860B55-6C00-4B56-9223-C6048FCC6D7F}"/>
              </a:ext>
            </a:extLst>
          </p:cNvPr>
          <p:cNvSpPr>
            <a:spLocks noGrp="1"/>
          </p:cNvSpPr>
          <p:nvPr>
            <p:ph type="title"/>
          </p:nvPr>
        </p:nvSpPr>
        <p:spPr/>
        <p:txBody>
          <a:body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7D1976CA-5822-4292-B29D-3C0DD1E68079}"/>
              </a:ext>
            </a:extLst>
          </p:cNvPr>
          <p:cNvSpPr>
            <a:spLocks noGrp="1"/>
          </p:cNvSpPr>
          <p:nvPr>
            <p:ph sz="half" idx="1"/>
          </p:nvPr>
        </p:nvSpPr>
        <p:spPr>
          <a:xfrm>
            <a:off x="457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a:extLst>
              <a:ext uri="{FF2B5EF4-FFF2-40B4-BE49-F238E27FC236}">
                <a16:creationId xmlns:a16="http://schemas.microsoft.com/office/drawing/2014/main" id="{1D200BEC-DF2E-44E8-AC60-225D0F1ACF0D}"/>
              </a:ext>
            </a:extLst>
          </p:cNvPr>
          <p:cNvSpPr>
            <a:spLocks noGrp="1"/>
          </p:cNvSpPr>
          <p:nvPr>
            <p:ph sz="half" idx="2"/>
          </p:nvPr>
        </p:nvSpPr>
        <p:spPr>
          <a:xfrm>
            <a:off x="4648200" y="1600200"/>
            <a:ext cx="4038600" cy="452596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4">
            <a:extLst>
              <a:ext uri="{FF2B5EF4-FFF2-40B4-BE49-F238E27FC236}">
                <a16:creationId xmlns:a16="http://schemas.microsoft.com/office/drawing/2014/main" id="{E6D37C24-340C-4BFC-B793-5F7B9DD56621}"/>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AA0FB585-22CB-44A8-9732-967571A98EE9}"/>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59AF2BF5-1F40-4904-AE71-649062D94954}"/>
              </a:ext>
            </a:extLst>
          </p:cNvPr>
          <p:cNvSpPr>
            <a:spLocks noGrp="1"/>
          </p:cNvSpPr>
          <p:nvPr>
            <p:ph type="sldNum" sz="quarter" idx="12"/>
          </p:nvPr>
        </p:nvSpPr>
        <p:spPr/>
        <p:txBody>
          <a:bodyPr/>
          <a:lstStyle>
            <a:lvl1pPr>
              <a:defRPr/>
            </a:lvl1pPr>
          </a:lstStyle>
          <a:p>
            <a:fld id="{A10369EA-21DC-4636-8538-10760539649D}" type="slidenum">
              <a:rPr lang="en-US" altLang="ja-JP"/>
              <a:pPr/>
              <a:t>‹#›</a:t>
            </a:fld>
            <a:endParaRPr lang="en-US" altLang="ja-JP"/>
          </a:p>
        </p:txBody>
      </p:sp>
    </p:spTree>
    <p:extLst>
      <p:ext uri="{BB962C8B-B14F-4D97-AF65-F5344CB8AC3E}">
        <p14:creationId xmlns:p14="http://schemas.microsoft.com/office/powerpoint/2010/main" val="1079255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E0FDD5-09C3-4599-90B8-49FD7C61C663}"/>
              </a:ext>
            </a:extLst>
          </p:cNvPr>
          <p:cNvSpPr>
            <a:spLocks noGrp="1"/>
          </p:cNvSpPr>
          <p:nvPr>
            <p:ph type="title"/>
          </p:nvPr>
        </p:nvSpPr>
        <p:spPr>
          <a:xfrm>
            <a:off x="630238" y="365125"/>
            <a:ext cx="7886700" cy="1325563"/>
          </a:xfrm>
        </p:spPr>
        <p:txBody>
          <a:bodyPr/>
          <a:lstStyle/>
          <a:p>
            <a:r>
              <a:rPr lang="ja-JP" altLang="en-US"/>
              <a:t>マスター タイトルの書式設定</a:t>
            </a:r>
          </a:p>
        </p:txBody>
      </p:sp>
      <p:sp>
        <p:nvSpPr>
          <p:cNvPr id="3" name="テキスト プレースホルダー 2">
            <a:extLst>
              <a:ext uri="{FF2B5EF4-FFF2-40B4-BE49-F238E27FC236}">
                <a16:creationId xmlns:a16="http://schemas.microsoft.com/office/drawing/2014/main" id="{1239D42A-A31F-4BBD-8618-4641773726D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a:extLst>
              <a:ext uri="{FF2B5EF4-FFF2-40B4-BE49-F238E27FC236}">
                <a16:creationId xmlns:a16="http://schemas.microsoft.com/office/drawing/2014/main" id="{FFA8B048-0CA0-4E5F-9FD3-22C12DDAAC57}"/>
              </a:ext>
            </a:extLst>
          </p:cNvPr>
          <p:cNvSpPr>
            <a:spLocks noGrp="1"/>
          </p:cNvSpPr>
          <p:nvPr>
            <p:ph sz="half" idx="2"/>
          </p:nvPr>
        </p:nvSpPr>
        <p:spPr>
          <a:xfrm>
            <a:off x="630238" y="2505075"/>
            <a:ext cx="386873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a:extLst>
              <a:ext uri="{FF2B5EF4-FFF2-40B4-BE49-F238E27FC236}">
                <a16:creationId xmlns:a16="http://schemas.microsoft.com/office/drawing/2014/main" id="{83BE7A3B-3EE4-4514-A204-32CBA6D26D3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a:extLst>
              <a:ext uri="{FF2B5EF4-FFF2-40B4-BE49-F238E27FC236}">
                <a16:creationId xmlns:a16="http://schemas.microsoft.com/office/drawing/2014/main" id="{5F744494-14BF-4F55-9884-450D73AA5E40}"/>
              </a:ext>
            </a:extLst>
          </p:cNvPr>
          <p:cNvSpPr>
            <a:spLocks noGrp="1"/>
          </p:cNvSpPr>
          <p:nvPr>
            <p:ph sz="quarter" idx="4"/>
          </p:nvPr>
        </p:nvSpPr>
        <p:spPr>
          <a:xfrm>
            <a:off x="4629150" y="2505075"/>
            <a:ext cx="38877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6">
            <a:extLst>
              <a:ext uri="{FF2B5EF4-FFF2-40B4-BE49-F238E27FC236}">
                <a16:creationId xmlns:a16="http://schemas.microsoft.com/office/drawing/2014/main" id="{9AB76E97-7C0D-4931-A6BA-D2CF2B14DC32}"/>
              </a:ext>
            </a:extLst>
          </p:cNvPr>
          <p:cNvSpPr>
            <a:spLocks noGrp="1"/>
          </p:cNvSpPr>
          <p:nvPr>
            <p:ph type="dt" sz="half" idx="10"/>
          </p:nvPr>
        </p:nvSpPr>
        <p:spPr/>
        <p:txBody>
          <a:bodyPr/>
          <a:lstStyle>
            <a:lvl1pPr>
              <a:defRPr/>
            </a:lvl1pPr>
          </a:lstStyle>
          <a:p>
            <a:endParaRPr lang="en-US" altLang="ja-JP"/>
          </a:p>
        </p:txBody>
      </p:sp>
      <p:sp>
        <p:nvSpPr>
          <p:cNvPr id="8" name="フッター プレースホルダー 7">
            <a:extLst>
              <a:ext uri="{FF2B5EF4-FFF2-40B4-BE49-F238E27FC236}">
                <a16:creationId xmlns:a16="http://schemas.microsoft.com/office/drawing/2014/main" id="{8AEAB2AF-D3A2-4CE1-943A-6CAD519E9D52}"/>
              </a:ext>
            </a:extLst>
          </p:cNvPr>
          <p:cNvSpPr>
            <a:spLocks noGrp="1"/>
          </p:cNvSpPr>
          <p:nvPr>
            <p:ph type="ftr" sz="quarter" idx="11"/>
          </p:nvPr>
        </p:nvSpPr>
        <p:spPr/>
        <p:txBody>
          <a:bodyPr/>
          <a:lstStyle>
            <a:lvl1pPr>
              <a:defRPr/>
            </a:lvl1pPr>
          </a:lstStyle>
          <a:p>
            <a:endParaRPr lang="en-US" altLang="ja-JP"/>
          </a:p>
        </p:txBody>
      </p:sp>
      <p:sp>
        <p:nvSpPr>
          <p:cNvPr id="9" name="スライド番号プレースホルダー 8">
            <a:extLst>
              <a:ext uri="{FF2B5EF4-FFF2-40B4-BE49-F238E27FC236}">
                <a16:creationId xmlns:a16="http://schemas.microsoft.com/office/drawing/2014/main" id="{43D499A1-145C-4EA5-8E5D-F12C2579C4E2}"/>
              </a:ext>
            </a:extLst>
          </p:cNvPr>
          <p:cNvSpPr>
            <a:spLocks noGrp="1"/>
          </p:cNvSpPr>
          <p:nvPr>
            <p:ph type="sldNum" sz="quarter" idx="12"/>
          </p:nvPr>
        </p:nvSpPr>
        <p:spPr/>
        <p:txBody>
          <a:bodyPr/>
          <a:lstStyle>
            <a:lvl1pPr>
              <a:defRPr/>
            </a:lvl1pPr>
          </a:lstStyle>
          <a:p>
            <a:fld id="{7F0AB2FC-7BEF-4C14-9C41-8522A1711C73}" type="slidenum">
              <a:rPr lang="en-US" altLang="ja-JP"/>
              <a:pPr/>
              <a:t>‹#›</a:t>
            </a:fld>
            <a:endParaRPr lang="en-US" altLang="ja-JP"/>
          </a:p>
        </p:txBody>
      </p:sp>
    </p:spTree>
    <p:extLst>
      <p:ext uri="{BB962C8B-B14F-4D97-AF65-F5344CB8AC3E}">
        <p14:creationId xmlns:p14="http://schemas.microsoft.com/office/powerpoint/2010/main" val="2240152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D4CA2F-E53D-4737-9060-73CD6FEA1005}"/>
              </a:ext>
            </a:extLst>
          </p:cNvPr>
          <p:cNvSpPr>
            <a:spLocks noGrp="1"/>
          </p:cNvSpPr>
          <p:nvPr>
            <p:ph type="title"/>
          </p:nvPr>
        </p:nvSpPr>
        <p:spPr/>
        <p:txBody>
          <a:bodyPr/>
          <a:lstStyle/>
          <a:p>
            <a:r>
              <a:rPr lang="ja-JP" altLang="en-US"/>
              <a:t>マスター タイトルの書式設定</a:t>
            </a:r>
          </a:p>
        </p:txBody>
      </p:sp>
      <p:sp>
        <p:nvSpPr>
          <p:cNvPr id="3" name="日付プレースホルダー 2">
            <a:extLst>
              <a:ext uri="{FF2B5EF4-FFF2-40B4-BE49-F238E27FC236}">
                <a16:creationId xmlns:a16="http://schemas.microsoft.com/office/drawing/2014/main" id="{5294A728-E6D3-4875-B4A5-68E5A135704A}"/>
              </a:ext>
            </a:extLst>
          </p:cNvPr>
          <p:cNvSpPr>
            <a:spLocks noGrp="1"/>
          </p:cNvSpPr>
          <p:nvPr>
            <p:ph type="dt" sz="half" idx="10"/>
          </p:nvPr>
        </p:nvSpPr>
        <p:spPr/>
        <p:txBody>
          <a:bodyPr/>
          <a:lstStyle>
            <a:lvl1pPr>
              <a:defRPr/>
            </a:lvl1pPr>
          </a:lstStyle>
          <a:p>
            <a:endParaRPr lang="en-US" altLang="ja-JP"/>
          </a:p>
        </p:txBody>
      </p:sp>
      <p:sp>
        <p:nvSpPr>
          <p:cNvPr id="4" name="フッター プレースホルダー 3">
            <a:extLst>
              <a:ext uri="{FF2B5EF4-FFF2-40B4-BE49-F238E27FC236}">
                <a16:creationId xmlns:a16="http://schemas.microsoft.com/office/drawing/2014/main" id="{AEE8F403-3F92-469E-9138-CC161137A030}"/>
              </a:ext>
            </a:extLst>
          </p:cNvPr>
          <p:cNvSpPr>
            <a:spLocks noGrp="1"/>
          </p:cNvSpPr>
          <p:nvPr>
            <p:ph type="ftr" sz="quarter" idx="11"/>
          </p:nvPr>
        </p:nvSpPr>
        <p:spPr/>
        <p:txBody>
          <a:bodyPr/>
          <a:lstStyle>
            <a:lvl1pPr>
              <a:defRPr/>
            </a:lvl1pPr>
          </a:lstStyle>
          <a:p>
            <a:endParaRPr lang="en-US" altLang="ja-JP"/>
          </a:p>
        </p:txBody>
      </p:sp>
      <p:sp>
        <p:nvSpPr>
          <p:cNvPr id="5" name="スライド番号プレースホルダー 4">
            <a:extLst>
              <a:ext uri="{FF2B5EF4-FFF2-40B4-BE49-F238E27FC236}">
                <a16:creationId xmlns:a16="http://schemas.microsoft.com/office/drawing/2014/main" id="{6DC7CF2C-660D-4F57-A108-29C015F72EDF}"/>
              </a:ext>
            </a:extLst>
          </p:cNvPr>
          <p:cNvSpPr>
            <a:spLocks noGrp="1"/>
          </p:cNvSpPr>
          <p:nvPr>
            <p:ph type="sldNum" sz="quarter" idx="12"/>
          </p:nvPr>
        </p:nvSpPr>
        <p:spPr/>
        <p:txBody>
          <a:bodyPr/>
          <a:lstStyle>
            <a:lvl1pPr>
              <a:defRPr/>
            </a:lvl1pPr>
          </a:lstStyle>
          <a:p>
            <a:fld id="{918ACED9-79F1-45C5-ABD8-7B4155B6C9ED}" type="slidenum">
              <a:rPr lang="en-US" altLang="ja-JP"/>
              <a:pPr/>
              <a:t>‹#›</a:t>
            </a:fld>
            <a:endParaRPr lang="en-US" altLang="ja-JP"/>
          </a:p>
        </p:txBody>
      </p:sp>
    </p:spTree>
    <p:extLst>
      <p:ext uri="{BB962C8B-B14F-4D97-AF65-F5344CB8AC3E}">
        <p14:creationId xmlns:p14="http://schemas.microsoft.com/office/powerpoint/2010/main" val="6256524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BCF2777B-35C8-47A2-AA38-9C055E951B1E}"/>
              </a:ext>
            </a:extLst>
          </p:cNvPr>
          <p:cNvSpPr>
            <a:spLocks noGrp="1"/>
          </p:cNvSpPr>
          <p:nvPr>
            <p:ph type="dt" sz="half" idx="10"/>
          </p:nvPr>
        </p:nvSpPr>
        <p:spPr/>
        <p:txBody>
          <a:bodyPr/>
          <a:lstStyle>
            <a:lvl1pPr>
              <a:defRPr/>
            </a:lvl1pPr>
          </a:lstStyle>
          <a:p>
            <a:endParaRPr lang="en-US" altLang="ja-JP"/>
          </a:p>
        </p:txBody>
      </p:sp>
      <p:sp>
        <p:nvSpPr>
          <p:cNvPr id="3" name="フッター プレースホルダー 2">
            <a:extLst>
              <a:ext uri="{FF2B5EF4-FFF2-40B4-BE49-F238E27FC236}">
                <a16:creationId xmlns:a16="http://schemas.microsoft.com/office/drawing/2014/main" id="{F6492841-8D3E-4655-9A10-F25DDC7BEC87}"/>
              </a:ext>
            </a:extLst>
          </p:cNvPr>
          <p:cNvSpPr>
            <a:spLocks noGrp="1"/>
          </p:cNvSpPr>
          <p:nvPr>
            <p:ph type="ftr" sz="quarter" idx="11"/>
          </p:nvPr>
        </p:nvSpPr>
        <p:spPr/>
        <p:txBody>
          <a:bodyPr/>
          <a:lstStyle>
            <a:lvl1pPr>
              <a:defRPr/>
            </a:lvl1pPr>
          </a:lstStyle>
          <a:p>
            <a:endParaRPr lang="en-US" altLang="ja-JP"/>
          </a:p>
        </p:txBody>
      </p:sp>
      <p:sp>
        <p:nvSpPr>
          <p:cNvPr id="4" name="スライド番号プレースホルダー 3">
            <a:extLst>
              <a:ext uri="{FF2B5EF4-FFF2-40B4-BE49-F238E27FC236}">
                <a16:creationId xmlns:a16="http://schemas.microsoft.com/office/drawing/2014/main" id="{126E7AE1-1C98-4373-BBCF-DD186D0C8EC1}"/>
              </a:ext>
            </a:extLst>
          </p:cNvPr>
          <p:cNvSpPr>
            <a:spLocks noGrp="1"/>
          </p:cNvSpPr>
          <p:nvPr>
            <p:ph type="sldNum" sz="quarter" idx="12"/>
          </p:nvPr>
        </p:nvSpPr>
        <p:spPr/>
        <p:txBody>
          <a:bodyPr/>
          <a:lstStyle>
            <a:lvl1pPr>
              <a:defRPr/>
            </a:lvl1pPr>
          </a:lstStyle>
          <a:p>
            <a:fld id="{68E0EDBE-0DE7-4CFC-9811-349FC35A408D}" type="slidenum">
              <a:rPr lang="en-US" altLang="ja-JP"/>
              <a:pPr/>
              <a:t>‹#›</a:t>
            </a:fld>
            <a:endParaRPr lang="en-US" altLang="ja-JP"/>
          </a:p>
        </p:txBody>
      </p:sp>
    </p:spTree>
    <p:extLst>
      <p:ext uri="{BB962C8B-B14F-4D97-AF65-F5344CB8AC3E}">
        <p14:creationId xmlns:p14="http://schemas.microsoft.com/office/powerpoint/2010/main" val="2054770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D0C5DC-A374-4D5C-BDF1-7AFD889B2B21}"/>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コンテンツ プレースホルダー 2">
            <a:extLst>
              <a:ext uri="{FF2B5EF4-FFF2-40B4-BE49-F238E27FC236}">
                <a16:creationId xmlns:a16="http://schemas.microsoft.com/office/drawing/2014/main" id="{0021FB1C-7062-4086-A335-7E4C8748FCE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a:extLst>
              <a:ext uri="{FF2B5EF4-FFF2-40B4-BE49-F238E27FC236}">
                <a16:creationId xmlns:a16="http://schemas.microsoft.com/office/drawing/2014/main" id="{0D2B6731-47EF-4B9A-AA44-494C8733C3D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349FDFF7-564E-4744-9C53-BD34A876D36E}"/>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22024E42-1CBB-4F08-91F3-A09FB799E9E6}"/>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51622F3B-3C10-44D1-B57B-50D355BA1934}"/>
              </a:ext>
            </a:extLst>
          </p:cNvPr>
          <p:cNvSpPr>
            <a:spLocks noGrp="1"/>
          </p:cNvSpPr>
          <p:nvPr>
            <p:ph type="sldNum" sz="quarter" idx="12"/>
          </p:nvPr>
        </p:nvSpPr>
        <p:spPr/>
        <p:txBody>
          <a:bodyPr/>
          <a:lstStyle>
            <a:lvl1pPr>
              <a:defRPr/>
            </a:lvl1pPr>
          </a:lstStyle>
          <a:p>
            <a:fld id="{821E3DF9-C51E-4E17-AAED-9A5C33FFF919}" type="slidenum">
              <a:rPr lang="en-US" altLang="ja-JP"/>
              <a:pPr/>
              <a:t>‹#›</a:t>
            </a:fld>
            <a:endParaRPr lang="en-US" altLang="ja-JP"/>
          </a:p>
        </p:txBody>
      </p:sp>
    </p:spTree>
    <p:extLst>
      <p:ext uri="{BB962C8B-B14F-4D97-AF65-F5344CB8AC3E}">
        <p14:creationId xmlns:p14="http://schemas.microsoft.com/office/powerpoint/2010/main" val="2850104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DA5C177-E0BC-46F0-ADFB-DBF4D72D072A}"/>
              </a:ext>
            </a:extLst>
          </p:cNvPr>
          <p:cNvSpPr>
            <a:spLocks noGrp="1"/>
          </p:cNvSpPr>
          <p:nvPr>
            <p:ph type="title"/>
          </p:nvPr>
        </p:nvSpPr>
        <p:spPr>
          <a:xfrm>
            <a:off x="630238" y="457200"/>
            <a:ext cx="2949575" cy="1600200"/>
          </a:xfrm>
        </p:spPr>
        <p:txBody>
          <a:bodyPr anchor="b"/>
          <a:lstStyle>
            <a:lvl1pPr>
              <a:defRPr sz="3200"/>
            </a:lvl1pPr>
          </a:lstStyle>
          <a:p>
            <a:r>
              <a:rPr lang="ja-JP" altLang="en-US"/>
              <a:t>マスター タイトルの書式設定</a:t>
            </a:r>
          </a:p>
        </p:txBody>
      </p:sp>
      <p:sp>
        <p:nvSpPr>
          <p:cNvPr id="3" name="図プレースホルダー 2">
            <a:extLst>
              <a:ext uri="{FF2B5EF4-FFF2-40B4-BE49-F238E27FC236}">
                <a16:creationId xmlns:a16="http://schemas.microsoft.com/office/drawing/2014/main" id="{019836DE-9D33-427E-9150-FE205BEDFAB1}"/>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a:extLst>
              <a:ext uri="{FF2B5EF4-FFF2-40B4-BE49-F238E27FC236}">
                <a16:creationId xmlns:a16="http://schemas.microsoft.com/office/drawing/2014/main" id="{D8BB5849-7480-41DD-94CF-2EA33E806EA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日付プレースホルダー 4">
            <a:extLst>
              <a:ext uri="{FF2B5EF4-FFF2-40B4-BE49-F238E27FC236}">
                <a16:creationId xmlns:a16="http://schemas.microsoft.com/office/drawing/2014/main" id="{0BDBD9AE-0BA0-4DAB-9519-B30295B7C45F}"/>
              </a:ext>
            </a:extLst>
          </p:cNvPr>
          <p:cNvSpPr>
            <a:spLocks noGrp="1"/>
          </p:cNvSpPr>
          <p:nvPr>
            <p:ph type="dt" sz="half" idx="10"/>
          </p:nvPr>
        </p:nvSpPr>
        <p:spPr/>
        <p:txBody>
          <a:bodyPr/>
          <a:lstStyle>
            <a:lvl1pPr>
              <a:defRPr/>
            </a:lvl1pPr>
          </a:lstStyle>
          <a:p>
            <a:endParaRPr lang="en-US" altLang="ja-JP"/>
          </a:p>
        </p:txBody>
      </p:sp>
      <p:sp>
        <p:nvSpPr>
          <p:cNvPr id="6" name="フッター プレースホルダー 5">
            <a:extLst>
              <a:ext uri="{FF2B5EF4-FFF2-40B4-BE49-F238E27FC236}">
                <a16:creationId xmlns:a16="http://schemas.microsoft.com/office/drawing/2014/main" id="{6FFF6EB5-277E-453D-89C3-A9111CFDD908}"/>
              </a:ext>
            </a:extLst>
          </p:cNvPr>
          <p:cNvSpPr>
            <a:spLocks noGrp="1"/>
          </p:cNvSpPr>
          <p:nvPr>
            <p:ph type="ftr" sz="quarter" idx="11"/>
          </p:nvPr>
        </p:nvSpPr>
        <p:spPr/>
        <p:txBody>
          <a:bodyPr/>
          <a:lstStyle>
            <a:lvl1pPr>
              <a:defRPr/>
            </a:lvl1pPr>
          </a:lstStyle>
          <a:p>
            <a:endParaRPr lang="en-US" altLang="ja-JP"/>
          </a:p>
        </p:txBody>
      </p:sp>
      <p:sp>
        <p:nvSpPr>
          <p:cNvPr id="7" name="スライド番号プレースホルダー 6">
            <a:extLst>
              <a:ext uri="{FF2B5EF4-FFF2-40B4-BE49-F238E27FC236}">
                <a16:creationId xmlns:a16="http://schemas.microsoft.com/office/drawing/2014/main" id="{92D0E84D-2604-4B44-8C8D-9CC800095A78}"/>
              </a:ext>
            </a:extLst>
          </p:cNvPr>
          <p:cNvSpPr>
            <a:spLocks noGrp="1"/>
          </p:cNvSpPr>
          <p:nvPr>
            <p:ph type="sldNum" sz="quarter" idx="12"/>
          </p:nvPr>
        </p:nvSpPr>
        <p:spPr/>
        <p:txBody>
          <a:bodyPr/>
          <a:lstStyle>
            <a:lvl1pPr>
              <a:defRPr/>
            </a:lvl1pPr>
          </a:lstStyle>
          <a:p>
            <a:fld id="{0C9CF498-C8FA-4995-ABEE-92883D2A23FE}" type="slidenum">
              <a:rPr lang="en-US" altLang="ja-JP"/>
              <a:pPr/>
              <a:t>‹#›</a:t>
            </a:fld>
            <a:endParaRPr lang="en-US" altLang="ja-JP"/>
          </a:p>
        </p:txBody>
      </p:sp>
    </p:spTree>
    <p:extLst>
      <p:ext uri="{BB962C8B-B14F-4D97-AF65-F5344CB8AC3E}">
        <p14:creationId xmlns:p14="http://schemas.microsoft.com/office/powerpoint/2010/main" val="227533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F0A5B5B-A6C6-45BF-91DD-CBFB9FA21C6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a:extLst>
              <a:ext uri="{FF2B5EF4-FFF2-40B4-BE49-F238E27FC236}">
                <a16:creationId xmlns:a16="http://schemas.microsoft.com/office/drawing/2014/main" id="{0FF93403-4822-4718-8AD7-153358F602B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a:extLst>
              <a:ext uri="{FF2B5EF4-FFF2-40B4-BE49-F238E27FC236}">
                <a16:creationId xmlns:a16="http://schemas.microsoft.com/office/drawing/2014/main" id="{E272AC7C-54E3-40CD-9DD1-FB0392CFB30B}"/>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US" altLang="ja-JP"/>
          </a:p>
        </p:txBody>
      </p:sp>
      <p:sp>
        <p:nvSpPr>
          <p:cNvPr id="1029" name="Rectangle 5">
            <a:extLst>
              <a:ext uri="{FF2B5EF4-FFF2-40B4-BE49-F238E27FC236}">
                <a16:creationId xmlns:a16="http://schemas.microsoft.com/office/drawing/2014/main" id="{55CE4538-FBE6-45C6-9921-BD0F996351F1}"/>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ja-JP"/>
          </a:p>
        </p:txBody>
      </p:sp>
      <p:sp>
        <p:nvSpPr>
          <p:cNvPr id="1030" name="Rectangle 6">
            <a:extLst>
              <a:ext uri="{FF2B5EF4-FFF2-40B4-BE49-F238E27FC236}">
                <a16:creationId xmlns:a16="http://schemas.microsoft.com/office/drawing/2014/main" id="{F5396A00-1A76-4613-A2D5-60EB4DD30C5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0C0124A1-CAA1-4FA8-AA0F-6C6DFA7788FA}"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0.png"/><Relationship Id="rId7"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7" Type="http://schemas.openxmlformats.org/officeDocument/2006/relationships/image" Target="../media/image270.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190.png"/><Relationship Id="rId4" Type="http://schemas.openxmlformats.org/officeDocument/2006/relationships/image" Target="../media/image55.png"/><Relationship Id="rId9"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0.png"/><Relationship Id="rId7" Type="http://schemas.openxmlformats.org/officeDocument/2006/relationships/image" Target="../media/image35.png"/><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41.png"/><Relationship Id="rId9"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43.png"/><Relationship Id="rId7" Type="http://schemas.openxmlformats.org/officeDocument/2006/relationships/image" Target="../media/image35.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6.png"/><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8.png"/><Relationship Id="rId7" Type="http://schemas.openxmlformats.org/officeDocument/2006/relationships/image" Target="../media/image53.png"/><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48.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7.jpg"/></Relationships>
</file>

<file path=ppt/slides/_rels/slide36.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hyperlink" Target="https://keisan.casio.jp/exec/system/1297153509" TargetMode="Externa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1.png"/><Relationship Id="rId4" Type="http://schemas.openxmlformats.org/officeDocument/2006/relationships/image" Target="../media/image67.png"/><Relationship Id="rId9" Type="http://schemas.openxmlformats.org/officeDocument/2006/relationships/image" Target="../media/image72.png"/></Relationships>
</file>

<file path=ppt/slides/_rels/slide4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73.png"/><Relationship Id="rId1" Type="http://schemas.openxmlformats.org/officeDocument/2006/relationships/slideLayout" Target="../slideLayouts/slideLayout2.xml"/><Relationship Id="rId6" Type="http://schemas.openxmlformats.org/officeDocument/2006/relationships/image" Target="../media/image77.png"/><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86.png"/><Relationship Id="rId3" Type="http://schemas.openxmlformats.org/officeDocument/2006/relationships/image" Target="../media/image78.png"/><Relationship Id="rId7" Type="http://schemas.openxmlformats.org/officeDocument/2006/relationships/image" Target="../media/image63.png"/><Relationship Id="rId12" Type="http://schemas.openxmlformats.org/officeDocument/2006/relationships/image" Target="../media/image85.png"/><Relationship Id="rId2" Type="http://schemas.openxmlformats.org/officeDocument/2006/relationships/notesSlide" Target="../notesSlides/notesSlide16.xml"/><Relationship Id="rId16" Type="http://schemas.openxmlformats.org/officeDocument/2006/relationships/image" Target="../media/image89.png"/><Relationship Id="rId1" Type="http://schemas.openxmlformats.org/officeDocument/2006/relationships/slideLayout" Target="../slideLayouts/slideLayout2.xml"/><Relationship Id="rId6" Type="http://schemas.openxmlformats.org/officeDocument/2006/relationships/image" Target="../media/image520.png"/><Relationship Id="rId11" Type="http://schemas.openxmlformats.org/officeDocument/2006/relationships/image" Target="../media/image84.png"/><Relationship Id="rId15" Type="http://schemas.openxmlformats.org/officeDocument/2006/relationships/image" Target="../media/image88.png"/><Relationship Id="rId10" Type="http://schemas.openxmlformats.org/officeDocument/2006/relationships/image" Target="../media/image83.png"/><Relationship Id="rId4" Type="http://schemas.openxmlformats.org/officeDocument/2006/relationships/image" Target="../media/image79.png"/><Relationship Id="rId9" Type="http://schemas.openxmlformats.org/officeDocument/2006/relationships/image" Target="../media/image82.png"/><Relationship Id="rId14" Type="http://schemas.openxmlformats.org/officeDocument/2006/relationships/image" Target="../media/image87.png"/></Relationships>
</file>

<file path=ppt/slides/_rels/slide46.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64.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47.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DA160E0E-42C7-4FBA-B900-CD9708298E8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568" y="1301627"/>
            <a:ext cx="8058894" cy="3896517"/>
          </a:xfrm>
          <a:prstGeom prst="rect">
            <a:avLst/>
          </a:prstGeom>
        </p:spPr>
      </p:pic>
      <p:sp>
        <p:nvSpPr>
          <p:cNvPr id="6" name="正方形/長方形 5">
            <a:extLst>
              <a:ext uri="{FF2B5EF4-FFF2-40B4-BE49-F238E27FC236}">
                <a16:creationId xmlns:a16="http://schemas.microsoft.com/office/drawing/2014/main" id="{DF9943C9-F4B1-474E-B945-6BB1CA585E76}"/>
              </a:ext>
            </a:extLst>
          </p:cNvPr>
          <p:cNvSpPr/>
          <p:nvPr/>
        </p:nvSpPr>
        <p:spPr bwMode="auto">
          <a:xfrm>
            <a:off x="0" y="0"/>
            <a:ext cx="9184677" cy="6858000"/>
          </a:xfrm>
          <a:prstGeom prst="rect">
            <a:avLst/>
          </a:prstGeom>
          <a:solidFill>
            <a:schemeClr val="bg1">
              <a:alpha val="68000"/>
            </a:schemeClr>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8194" name="Rectangle 2">
            <a:extLst>
              <a:ext uri="{FF2B5EF4-FFF2-40B4-BE49-F238E27FC236}">
                <a16:creationId xmlns:a16="http://schemas.microsoft.com/office/drawing/2014/main" id="{42FF0985-1A5C-4EE4-B175-1B736633796D}"/>
              </a:ext>
            </a:extLst>
          </p:cNvPr>
          <p:cNvSpPr>
            <a:spLocks noGrp="1" noChangeArrowheads="1"/>
          </p:cNvSpPr>
          <p:nvPr>
            <p:ph type="title"/>
          </p:nvPr>
        </p:nvSpPr>
        <p:spPr>
          <a:xfrm>
            <a:off x="477538" y="429748"/>
            <a:ext cx="6563072" cy="1973138"/>
          </a:xfrm>
        </p:spPr>
        <p:txBody>
          <a:bodyPr/>
          <a:lstStyle/>
          <a:p>
            <a:pPr algn="l"/>
            <a:r>
              <a:rPr lang="ja-JP" altLang="en-US" b="1" dirty="0">
                <a:solidFill>
                  <a:srgbClr val="003366"/>
                </a:solidFill>
                <a:latin typeface="ＭＳ ゴシック" panose="020B0609070205080204" pitchFamily="49" charset="-128"/>
                <a:ea typeface="ＭＳ ゴシック" panose="020B0609070205080204" pitchFamily="49" charset="-128"/>
              </a:rPr>
              <a:t>体積測定で検証する</a:t>
            </a:r>
            <a:br>
              <a:rPr lang="en-US" altLang="ja-JP" b="1" dirty="0">
                <a:solidFill>
                  <a:srgbClr val="003366"/>
                </a:solidFill>
                <a:latin typeface="ＭＳ ゴシック" panose="020B0609070205080204" pitchFamily="49" charset="-128"/>
                <a:ea typeface="ＭＳ ゴシック" panose="020B0609070205080204" pitchFamily="49" charset="-128"/>
              </a:rPr>
            </a:br>
            <a:r>
              <a:rPr lang="ja-JP" altLang="en-US" b="1" dirty="0">
                <a:solidFill>
                  <a:srgbClr val="003366"/>
                </a:solidFill>
                <a:latin typeface="ＭＳ ゴシック" panose="020B0609070205080204" pitchFamily="49" charset="-128"/>
                <a:ea typeface="ＭＳ ゴシック" panose="020B0609070205080204" pitchFamily="49" charset="-128"/>
              </a:rPr>
              <a:t>土塁の取崩しによる</a:t>
            </a:r>
            <a:br>
              <a:rPr lang="en-US" altLang="ja-JP" b="1" dirty="0">
                <a:solidFill>
                  <a:srgbClr val="003366"/>
                </a:solidFill>
                <a:latin typeface="ＭＳ ゴシック" panose="020B0609070205080204" pitchFamily="49" charset="-128"/>
                <a:ea typeface="ＭＳ ゴシック" panose="020B0609070205080204" pitchFamily="49" charset="-128"/>
              </a:rPr>
            </a:br>
            <a:r>
              <a:rPr lang="ja-JP" altLang="en-US" b="1" dirty="0">
                <a:solidFill>
                  <a:srgbClr val="003366"/>
                </a:solidFill>
                <a:latin typeface="ＭＳ ゴシック" panose="020B0609070205080204" pitchFamily="49" charset="-128"/>
                <a:ea typeface="ＭＳ ゴシック" panose="020B0609070205080204" pitchFamily="49" charset="-128"/>
              </a:rPr>
              <a:t>土橋の造成</a:t>
            </a:r>
            <a:endParaRPr lang="ja-JP" altLang="ja-JP" dirty="0">
              <a:latin typeface="ＭＳ ゴシック" panose="020B0609070205080204" pitchFamily="49" charset="-128"/>
              <a:ea typeface="ＭＳ ゴシック" panose="020B0609070205080204" pitchFamily="49" charset="-128"/>
            </a:endParaRPr>
          </a:p>
        </p:txBody>
      </p:sp>
      <p:sp>
        <p:nvSpPr>
          <p:cNvPr id="8195" name="Rectangle 3">
            <a:extLst>
              <a:ext uri="{FF2B5EF4-FFF2-40B4-BE49-F238E27FC236}">
                <a16:creationId xmlns:a16="http://schemas.microsoft.com/office/drawing/2014/main" id="{B534208F-1D07-46AA-9830-32386BB3EBEA}"/>
              </a:ext>
            </a:extLst>
          </p:cNvPr>
          <p:cNvSpPr>
            <a:spLocks noGrp="1" noChangeArrowheads="1"/>
          </p:cNvSpPr>
          <p:nvPr>
            <p:ph type="body" idx="1"/>
          </p:nvPr>
        </p:nvSpPr>
        <p:spPr>
          <a:xfrm>
            <a:off x="477538" y="3649972"/>
            <a:ext cx="8198918" cy="3096344"/>
          </a:xfrm>
        </p:spPr>
        <p:txBody>
          <a:bodyPr/>
          <a:lstStyle/>
          <a:p>
            <a:pPr marL="0" indent="0" algn="r">
              <a:buNone/>
            </a:pPr>
            <a:r>
              <a:rPr lang="en-US" altLang="ja-JP">
                <a:solidFill>
                  <a:srgbClr val="5021D5"/>
                </a:solidFill>
              </a:rPr>
              <a:t>2019</a:t>
            </a:r>
            <a:r>
              <a:rPr lang="en-US" altLang="ja-JP">
                <a:solidFill>
                  <a:srgbClr val="5021D5"/>
                </a:solidFill>
                <a:latin typeface="Bookman Old Style" panose="02050604050505020204" pitchFamily="18" charset="0"/>
                <a:ea typeface="ＭＳ ゴシック" panose="020B0609070205080204" pitchFamily="49" charset="-128"/>
                <a:cs typeface="Aldhabi" panose="020B0604020202020204" pitchFamily="2" charset="-78"/>
              </a:rPr>
              <a:t>-</a:t>
            </a:r>
            <a:r>
              <a:rPr lang="en-US" altLang="ja-JP">
                <a:solidFill>
                  <a:srgbClr val="5021D5"/>
                </a:solidFill>
              </a:rPr>
              <a:t>07</a:t>
            </a:r>
            <a:r>
              <a:rPr lang="en-US" altLang="ja-JP">
                <a:solidFill>
                  <a:srgbClr val="5021D5"/>
                </a:solidFill>
                <a:latin typeface="Bookman Old Style" panose="02050604050505020204" pitchFamily="18" charset="0"/>
                <a:ea typeface="ＭＳ ゴシック" panose="020B0609070205080204" pitchFamily="49" charset="-128"/>
                <a:cs typeface="Aldhabi" panose="020B0604020202020204" pitchFamily="2" charset="-78"/>
              </a:rPr>
              <a:t>-</a:t>
            </a:r>
            <a:r>
              <a:rPr lang="en-US" altLang="ja-JP">
                <a:solidFill>
                  <a:srgbClr val="5021D5"/>
                </a:solidFill>
              </a:rPr>
              <a:t>09</a:t>
            </a:r>
            <a:endParaRPr lang="en-US" altLang="ja-JP" dirty="0">
              <a:solidFill>
                <a:srgbClr val="5021D5"/>
              </a:solidFill>
            </a:endParaRPr>
          </a:p>
          <a:p>
            <a:pPr marL="0" indent="0" algn="r">
              <a:buNone/>
            </a:pPr>
            <a:r>
              <a:rPr lang="ja-JP" altLang="en-US" dirty="0">
                <a:solidFill>
                  <a:srgbClr val="5021D5"/>
                </a:solidFill>
              </a:rPr>
              <a:t>第</a:t>
            </a:r>
            <a:r>
              <a:rPr lang="ja-JP" altLang="en-US" sz="600" dirty="0">
                <a:solidFill>
                  <a:srgbClr val="5021D5"/>
                </a:solidFill>
              </a:rPr>
              <a:t> </a:t>
            </a:r>
            <a:r>
              <a:rPr lang="en-US" altLang="ja-JP" dirty="0">
                <a:solidFill>
                  <a:srgbClr val="5021D5"/>
                </a:solidFill>
              </a:rPr>
              <a:t>36</a:t>
            </a:r>
            <a:r>
              <a:rPr lang="en-US" altLang="ja-JP" sz="600" dirty="0">
                <a:solidFill>
                  <a:srgbClr val="5021D5"/>
                </a:solidFill>
              </a:rPr>
              <a:t> </a:t>
            </a:r>
            <a:r>
              <a:rPr lang="ja-JP" altLang="en-US" dirty="0">
                <a:solidFill>
                  <a:srgbClr val="5021D5"/>
                </a:solidFill>
              </a:rPr>
              <a:t>回 全国城郭研究者セミナー </a:t>
            </a:r>
            <a:r>
              <a:rPr lang="ja-JP" altLang="en-US" sz="2800" dirty="0">
                <a:solidFill>
                  <a:srgbClr val="5021D5"/>
                </a:solidFill>
              </a:rPr>
              <a:t>（草稿）</a:t>
            </a:r>
          </a:p>
          <a:p>
            <a:pPr marL="0" indent="0" algn="r">
              <a:spcBef>
                <a:spcPts val="3600"/>
              </a:spcBef>
              <a:buNone/>
            </a:pPr>
            <a:r>
              <a:rPr lang="ja-JP" altLang="en-US" b="1" dirty="0">
                <a:solidFill>
                  <a:srgbClr val="6600CC"/>
                </a:solidFill>
              </a:rPr>
              <a:t>中世城郭研究会</a:t>
            </a:r>
            <a:endParaRPr lang="en-US" altLang="ja-JP" b="1" dirty="0">
              <a:solidFill>
                <a:srgbClr val="6600CC"/>
              </a:solidFill>
            </a:endParaRPr>
          </a:p>
          <a:p>
            <a:pPr marL="0" indent="0" algn="r">
              <a:buNone/>
            </a:pPr>
            <a:r>
              <a:rPr lang="ja-JP" altLang="en-US" b="1" dirty="0">
                <a:solidFill>
                  <a:srgbClr val="6600CC"/>
                </a:solidFill>
              </a:rPr>
              <a:t>　</a:t>
            </a:r>
            <a:r>
              <a:rPr lang="ja-JP" altLang="en-US" sz="3600" b="1" dirty="0">
                <a:solidFill>
                  <a:srgbClr val="6600CC"/>
                </a:solidFill>
              </a:rPr>
              <a:t>西村 和夫</a:t>
            </a:r>
          </a:p>
          <a:p>
            <a:endParaRPr lang="ja-JP" altLang="ja-JP" dirty="0"/>
          </a:p>
        </p:txBody>
      </p:sp>
      <p:sp>
        <p:nvSpPr>
          <p:cNvPr id="8199" name="Rectangle 7">
            <a:extLst>
              <a:ext uri="{FF2B5EF4-FFF2-40B4-BE49-F238E27FC236}">
                <a16:creationId xmlns:a16="http://schemas.microsoft.com/office/drawing/2014/main" id="{6ACE7DDE-1884-46EE-AA22-5DB963F22669}"/>
              </a:ext>
            </a:extLst>
          </p:cNvPr>
          <p:cNvSpPr>
            <a:spLocks noChangeArrowheads="1"/>
          </p:cNvSpPr>
          <p:nvPr/>
        </p:nvSpPr>
        <p:spPr bwMode="auto">
          <a:xfrm>
            <a:off x="0" y="2205038"/>
            <a:ext cx="179388" cy="360362"/>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ja-JP" altLang="ja-JP"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180424" y="964617"/>
            <a:ext cx="8784063" cy="5893383"/>
          </a:xfrm>
        </p:spPr>
        <p:txBody>
          <a:bodyPr/>
          <a:lstStyle/>
          <a:p>
            <a:pPr>
              <a:spcBef>
                <a:spcPts val="0"/>
              </a:spcBef>
            </a:pPr>
            <a:r>
              <a:rPr lang="en-US" altLang="ja-JP" dirty="0">
                <a:solidFill>
                  <a:schemeClr val="accent2"/>
                </a:solidFill>
                <a:latin typeface="+mj-ea"/>
                <a:ea typeface="+mj-ea"/>
                <a:cs typeface="Segoe UI Historic" panose="020B0502040204020203" pitchFamily="34" charset="0"/>
              </a:rPr>
              <a:t>『</a:t>
            </a:r>
            <a:r>
              <a:rPr lang="ja-JP" altLang="en-US"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武教全書講義</a:t>
            </a:r>
            <a:r>
              <a:rPr lang="en-US" altLang="ja-JP" sz="24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山鹿・碧川</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dirty="0">
                <a:solidFill>
                  <a:srgbClr val="333399"/>
                </a:solidFill>
                <a:latin typeface="Segoe UI Historic" panose="020B0502040204020203" pitchFamily="34" charset="0"/>
                <a:ea typeface="ＭＳ ゴシック" panose="020B0609070205080204" pitchFamily="49" charset="-128"/>
                <a:cs typeface="Segoe UI Historic" panose="020B0502040204020203" pitchFamily="34" charset="0"/>
              </a:rPr>
              <a:t>による</a:t>
            </a:r>
            <a:r>
              <a:rPr lang="ja-JP" altLang="en-US" dirty="0">
                <a:solidFill>
                  <a:schemeClr val="accent2"/>
                </a:solidFill>
                <a:ea typeface="ＭＳ ゴシック" panose="020B0609070205080204" pitchFamily="49" charset="-128"/>
              </a:rPr>
              <a:t>．</a:t>
            </a:r>
            <a:endParaRPr lang="en-US" altLang="ja-JP" dirty="0">
              <a:solidFill>
                <a:schemeClr val="accent2"/>
              </a:solidFill>
              <a:ea typeface="ＭＳ ゴシック" panose="020B0609070205080204" pitchFamily="49" charset="-128"/>
            </a:endParaRPr>
          </a:p>
          <a:p>
            <a:pPr>
              <a:spcBef>
                <a:spcPts val="0"/>
              </a:spcBef>
            </a:pPr>
            <a:r>
              <a:rPr lang="ja-JP" altLang="en-US" dirty="0">
                <a:solidFill>
                  <a:schemeClr val="accent2"/>
                </a:solidFill>
                <a:ea typeface="ＭＳ ゴシック" panose="020B0609070205080204" pitchFamily="49" charset="-128"/>
              </a:rPr>
              <a:t>堀を掘った土を盛って土塁を造ると，　　　体積は </a:t>
            </a:r>
            <a:r>
              <a:rPr lang="en-US" altLang="ja-JP" sz="4000" dirty="0">
                <a:solidFill>
                  <a:srgbClr val="A015FF"/>
                </a:solidFill>
                <a:ea typeface="ＭＳ ゴシック" panose="020B0609070205080204" pitchFamily="49" charset="-128"/>
              </a:rPr>
              <a:t>0</a:t>
            </a:r>
            <a:r>
              <a:rPr lang="en-US" altLang="ja-JP" sz="4000" b="1" dirty="0">
                <a:solidFill>
                  <a:srgbClr val="A015FF"/>
                </a:solidFill>
                <a:ea typeface="ＭＳ ゴシック" panose="020B0609070205080204" pitchFamily="49" charset="-128"/>
              </a:rPr>
              <a:t>.6</a:t>
            </a:r>
            <a:r>
              <a:rPr lang="en-US" altLang="ja-JP"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倍になる</a:t>
            </a:r>
            <a:r>
              <a:rPr lang="ja-JP" altLang="en-US" sz="2800" dirty="0">
                <a:solidFill>
                  <a:schemeClr val="accent2"/>
                </a:solidFill>
                <a:ea typeface="ＭＳ ゴシック" panose="020B0609070205080204" pitchFamily="49" charset="-128"/>
              </a:rPr>
              <a:t>（逆数は </a:t>
            </a:r>
            <a:r>
              <a:rPr lang="en-US" altLang="ja-JP" sz="2800" b="1" dirty="0">
                <a:solidFill>
                  <a:srgbClr val="9933FF"/>
                </a:solidFill>
                <a:ea typeface="ＭＳ ゴシック" panose="020B0609070205080204" pitchFamily="49" charset="-128"/>
              </a:rPr>
              <a:t>1.7</a:t>
            </a:r>
            <a:r>
              <a:rPr lang="ja-JP" altLang="en-US" sz="2800" dirty="0">
                <a:solidFill>
                  <a:schemeClr val="accent2"/>
                </a:solidFill>
                <a:latin typeface="+mj-ea"/>
                <a:ea typeface="+mj-ea"/>
              </a:rPr>
              <a:t>）</a:t>
            </a:r>
            <a:r>
              <a:rPr lang="ja-JP" altLang="en-US" dirty="0">
                <a:solidFill>
                  <a:schemeClr val="accent2"/>
                </a:solidFill>
                <a:ea typeface="ＭＳ ゴシック" panose="020B0609070205080204" pitchFamily="49" charset="-128"/>
              </a:rPr>
              <a:t>．</a:t>
            </a:r>
            <a:endParaRPr lang="en-US" altLang="ja-JP" dirty="0">
              <a:solidFill>
                <a:schemeClr val="accent2"/>
              </a:solidFill>
              <a:ea typeface="ＭＳ ゴシック" panose="020B0609070205080204" pitchFamily="49" charset="-128"/>
            </a:endParaRPr>
          </a:p>
          <a:p>
            <a:pPr>
              <a:spcBef>
                <a:spcPts val="0"/>
              </a:spcBef>
            </a:pPr>
            <a:endParaRPr lang="en-US" altLang="ja-JP" dirty="0">
              <a:solidFill>
                <a:schemeClr val="accent2"/>
              </a:solidFill>
              <a:ea typeface="ＭＳ ゴシック" panose="020B0609070205080204" pitchFamily="49" charset="-128"/>
            </a:endParaRPr>
          </a:p>
          <a:p>
            <a:pPr marL="7200000" indent="0">
              <a:spcBef>
                <a:spcPts val="0"/>
              </a:spcBef>
              <a:buNone/>
            </a:pP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大類 </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36]</a:t>
            </a:r>
            <a:endParaRPr lang="en-US" altLang="ja-JP" sz="2400" dirty="0">
              <a:solidFill>
                <a:schemeClr val="accent2"/>
              </a:solidFill>
              <a:ea typeface="ＭＳ ゴシック" panose="020B0609070205080204" pitchFamily="49" charset="-128"/>
            </a:endParaRPr>
          </a:p>
          <a:p>
            <a:pPr marL="7200000" lvl="1" indent="0">
              <a:spcBef>
                <a:spcPts val="0"/>
              </a:spcBef>
              <a:buNone/>
            </a:pP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松岡 </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97]</a:t>
            </a:r>
            <a:r>
              <a:rPr lang="en-US" altLang="ja-JP" sz="24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endParaRPr lang="en-US" altLang="ja-JP" sz="2400" dirty="0">
              <a:solidFill>
                <a:schemeClr val="accent2"/>
              </a:solidFill>
              <a:ea typeface="ＭＳ ゴシック" panose="020B0609070205080204" pitchFamily="49" charset="-128"/>
            </a:endParaRPr>
          </a:p>
          <a:p>
            <a:pPr marL="0" indent="0">
              <a:spcBef>
                <a:spcPts val="0"/>
              </a:spcBef>
              <a:buNone/>
            </a:pPr>
            <a:endParaRPr lang="en-US" altLang="ja-JP" dirty="0">
              <a:solidFill>
                <a:srgbClr val="5F5FBF"/>
              </a:solidFill>
              <a:ea typeface="ＭＳ ゴシック" panose="020B0609070205080204" pitchFamily="49" charset="-128"/>
            </a:endParaRPr>
          </a:p>
          <a:p>
            <a:pPr marL="0" indent="0">
              <a:spcBef>
                <a:spcPts val="0"/>
              </a:spcBef>
              <a:buNone/>
            </a:pPr>
            <a:endParaRPr lang="en-US" altLang="ja-JP" dirty="0">
              <a:solidFill>
                <a:srgbClr val="5F5FBF"/>
              </a:solidFill>
              <a:ea typeface="ＭＳ ゴシック" panose="020B0609070205080204" pitchFamily="49" charset="-128"/>
            </a:endParaRPr>
          </a:p>
          <a:p>
            <a:pPr marL="0" indent="0">
              <a:spcBef>
                <a:spcPts val="0"/>
              </a:spcBef>
              <a:buNone/>
            </a:pPr>
            <a:endParaRPr lang="en-US" altLang="ja-JP" dirty="0">
              <a:solidFill>
                <a:srgbClr val="5F5FBF"/>
              </a:solidFill>
              <a:ea typeface="ＭＳ ゴシック" panose="020B0609070205080204" pitchFamily="49" charset="-128"/>
            </a:endParaRPr>
          </a:p>
          <a:p>
            <a:pPr marL="0" indent="0">
              <a:spcBef>
                <a:spcPts val="0"/>
              </a:spcBef>
              <a:buNone/>
            </a:pPr>
            <a:endParaRPr lang="en-US" altLang="ja-JP" dirty="0">
              <a:solidFill>
                <a:srgbClr val="5F5FBF"/>
              </a:solidFill>
              <a:ea typeface="ＭＳ ゴシック" panose="020B0609070205080204" pitchFamily="49" charset="-128"/>
            </a:endParaRPr>
          </a:p>
          <a:p>
            <a:pPr marL="0" indent="0">
              <a:spcBef>
                <a:spcPts val="0"/>
              </a:spcBef>
              <a:buNone/>
            </a:pPr>
            <a:endParaRPr lang="en-US" altLang="ja-JP" dirty="0">
              <a:solidFill>
                <a:srgbClr val="5F5FBF"/>
              </a:solidFill>
              <a:ea typeface="ＭＳ ゴシック" panose="020B0609070205080204" pitchFamily="49" charset="-128"/>
            </a:endParaRPr>
          </a:p>
          <a:p>
            <a:pPr marL="0" indent="0" algn="ctr">
              <a:spcBef>
                <a:spcPts val="0"/>
              </a:spcBef>
              <a:buNone/>
            </a:pPr>
            <a:r>
              <a:rPr lang="ja-JP" altLang="en-US" sz="2800" dirty="0">
                <a:solidFill>
                  <a:srgbClr val="5F5FBF"/>
                </a:solidFill>
                <a:ea typeface="ＭＳ ゴシック" panose="020B0609070205080204" pitchFamily="49" charset="-128"/>
              </a:rPr>
              <a:t>図 </a:t>
            </a:r>
            <a:r>
              <a:rPr lang="en-US" altLang="ja-JP" sz="2800" dirty="0">
                <a:solidFill>
                  <a:srgbClr val="5F5FBF"/>
                </a:solidFill>
                <a:ea typeface="ＭＳ ゴシック" panose="020B0609070205080204" pitchFamily="49" charset="-128"/>
              </a:rPr>
              <a:t>1.  </a:t>
            </a:r>
            <a:r>
              <a:rPr lang="en-US" altLang="ja-JP" sz="2800" dirty="0">
                <a:solidFill>
                  <a:srgbClr val="5F5FBF"/>
                </a:solidFill>
                <a:latin typeface="ＭＳ Ｐゴシック" panose="020B0600070205080204" pitchFamily="50" charset="-128"/>
                <a:ea typeface="ＭＳ Ｐゴシック" panose="020B0600070205080204" pitchFamily="50" charset="-128"/>
              </a:rPr>
              <a:t>『</a:t>
            </a:r>
            <a:r>
              <a:rPr lang="ja-JP" altLang="en-US" sz="2800" dirty="0">
                <a:solidFill>
                  <a:srgbClr val="5F5FBF"/>
                </a:solidFill>
                <a:ea typeface="ＭＳ ゴシック" panose="020B0609070205080204" pitchFamily="49" charset="-128"/>
              </a:rPr>
              <a:t>武教全書講義</a:t>
            </a:r>
            <a:r>
              <a:rPr lang="en-US" altLang="ja-JP" sz="2800" dirty="0">
                <a:solidFill>
                  <a:srgbClr val="5F5FBF"/>
                </a:solidFill>
                <a:ea typeface="ＭＳ ゴシック" panose="020B0609070205080204" pitchFamily="49" charset="-128"/>
              </a:rPr>
              <a:t>』</a:t>
            </a:r>
            <a:r>
              <a:rPr lang="ja-JP" altLang="en-US" sz="2800" dirty="0">
                <a:solidFill>
                  <a:srgbClr val="5F5FBF"/>
                </a:solidFill>
                <a:latin typeface="ＭＳ Ｐゴシック" panose="020B0600070205080204" pitchFamily="50" charset="-128"/>
                <a:ea typeface="ＭＳ Ｐゴシック" panose="020B0600070205080204" pitchFamily="50" charset="-128"/>
              </a:rPr>
              <a:t>「</a:t>
            </a:r>
            <a:r>
              <a:rPr lang="ja-JP" altLang="en-US" sz="2800" dirty="0">
                <a:solidFill>
                  <a:srgbClr val="5F5FBF"/>
                </a:solidFill>
                <a:ea typeface="ＭＳ ゴシック" panose="020B0609070205080204" pitchFamily="49" charset="-128"/>
              </a:rPr>
              <a:t>土積の事</a:t>
            </a:r>
            <a:r>
              <a:rPr lang="ja-JP" altLang="en-US" sz="2800" dirty="0">
                <a:solidFill>
                  <a:srgbClr val="5F5FBF"/>
                </a:solidFill>
                <a:latin typeface="ＭＳ ゴシック" panose="020B0609070205080204" pitchFamily="49" charset="-128"/>
                <a:ea typeface="ＭＳ ゴシック" panose="020B0609070205080204" pitchFamily="49" charset="-128"/>
              </a:rPr>
              <a:t>」で</a:t>
            </a:r>
            <a:r>
              <a:rPr lang="ja-JP" altLang="en-US" sz="2800" dirty="0">
                <a:solidFill>
                  <a:srgbClr val="5F5FBF"/>
                </a:solidFill>
                <a:ea typeface="ＭＳ ゴシック" panose="020B0609070205080204" pitchFamily="49" charset="-128"/>
              </a:rPr>
              <a:t>の土量比</a:t>
            </a:r>
          </a:p>
        </p:txBody>
      </p:sp>
      <p:pic>
        <p:nvPicPr>
          <p:cNvPr id="14" name="図 13">
            <a:extLst>
              <a:ext uri="{FF2B5EF4-FFF2-40B4-BE49-F238E27FC236}">
                <a16:creationId xmlns:a16="http://schemas.microsoft.com/office/drawing/2014/main" id="{7F6D4D1C-91D5-48DF-94ED-BC325ED01A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654" y="2611811"/>
            <a:ext cx="7074572" cy="3420592"/>
          </a:xfrm>
          <a:prstGeom prst="rect">
            <a:avLst/>
          </a:prstGeom>
        </p:spPr>
      </p:pic>
      <p:sp>
        <p:nvSpPr>
          <p:cNvPr id="9" name="正方形/長方形 8">
            <a:extLst>
              <a:ext uri="{FF2B5EF4-FFF2-40B4-BE49-F238E27FC236}">
                <a16:creationId xmlns:a16="http://schemas.microsoft.com/office/drawing/2014/main" id="{BB38B34B-82C9-417F-8E79-4044C51163CA}"/>
              </a:ext>
            </a:extLst>
          </p:cNvPr>
          <p:cNvSpPr/>
          <p:nvPr/>
        </p:nvSpPr>
        <p:spPr bwMode="auto">
          <a:xfrm flipH="1">
            <a:off x="179512" y="3441666"/>
            <a:ext cx="7704856" cy="3024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789063" y="6290009"/>
            <a:ext cx="2133600" cy="476250"/>
          </a:xfrm>
        </p:spPr>
        <p:txBody>
          <a:bodyPr/>
          <a:lstStyle/>
          <a:p>
            <a:fld id="{F4DCD11C-E200-42C0-A722-14ECC5E524B2}" type="slidenum">
              <a:rPr lang="en-US" altLang="ja-JP" sz="2400" smtClean="0">
                <a:solidFill>
                  <a:srgbClr val="9C9CDE"/>
                </a:solidFill>
              </a:rPr>
              <a:pPr/>
              <a:t>10</a:t>
            </a:fld>
            <a:endParaRPr lang="en-US" altLang="ja-JP" sz="2400" dirty="0">
              <a:solidFill>
                <a:srgbClr val="9C9CDE"/>
              </a:solidFill>
            </a:endParaRPr>
          </a:p>
        </p:txBody>
      </p:sp>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61805"/>
            <a:ext cx="8229600" cy="1143000"/>
          </a:xfrm>
        </p:spPr>
        <p:txBody>
          <a:bodyPr/>
          <a:lstStyle/>
          <a:p>
            <a:pPr algn="l"/>
            <a:r>
              <a:rPr lang="en-US" altLang="ja-JP" b="1" dirty="0">
                <a:solidFill>
                  <a:srgbClr val="006699"/>
                </a:solidFill>
              </a:rPr>
              <a:t>1.1  </a:t>
            </a:r>
            <a:r>
              <a:rPr lang="ja-JP" altLang="en-US" b="1" dirty="0">
                <a:solidFill>
                  <a:srgbClr val="006699"/>
                </a:solidFill>
              </a:rPr>
              <a:t>江戸時代の軍学</a:t>
            </a: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57643059-E0DF-416D-810E-5ECF00235185}"/>
                  </a:ext>
                </a:extLst>
              </p:cNvPr>
              <p:cNvSpPr txBox="1"/>
              <p:nvPr/>
            </p:nvSpPr>
            <p:spPr>
              <a:xfrm>
                <a:off x="156968" y="2817361"/>
                <a:ext cx="4464496" cy="84959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600" i="1" smtClean="0">
                          <a:solidFill>
                            <a:srgbClr val="8C0000"/>
                          </a:solidFill>
                          <a:latin typeface="Cambria Math" panose="02040503050406030204" pitchFamily="18" charset="0"/>
                        </a:rPr>
                        <m:t>堀</m:t>
                      </m:r>
                      <m:r>
                        <a:rPr lang="en-US" altLang="ja-JP" sz="2600" b="0" i="1" smtClean="0">
                          <a:solidFill>
                            <a:srgbClr val="8C0000"/>
                          </a:solidFill>
                          <a:latin typeface="Cambria Math" panose="02040503050406030204" pitchFamily="18" charset="0"/>
                        </a:rPr>
                        <m:t> </m:t>
                      </m:r>
                      <m:r>
                        <a:rPr lang="ja-JP" altLang="en-US" sz="2600" i="1">
                          <a:solidFill>
                            <a:srgbClr val="8C0000"/>
                          </a:solidFill>
                          <a:latin typeface="Cambria Math" panose="02040503050406030204" pitchFamily="18" charset="0"/>
                        </a:rPr>
                        <m:t>断面積</m:t>
                      </m:r>
                      <m:r>
                        <a:rPr kumimoji="1" lang="en-US" altLang="ja-JP" sz="2600" i="1" smtClean="0">
                          <a:solidFill>
                            <a:srgbClr val="8C0000"/>
                          </a:solidFill>
                          <a:latin typeface="Cambria Math" panose="02040503050406030204" pitchFamily="18" charset="0"/>
                        </a:rPr>
                        <m:t>=</m:t>
                      </m:r>
                      <m:f>
                        <m:fPr>
                          <m:ctrlPr>
                            <a:rPr kumimoji="1" lang="en-US" altLang="ja-JP" sz="2600" i="1" smtClean="0">
                              <a:solidFill>
                                <a:srgbClr val="8C0000"/>
                              </a:solidFill>
                              <a:latin typeface="Cambria Math" panose="02040503050406030204" pitchFamily="18" charset="0"/>
                            </a:rPr>
                          </m:ctrlPr>
                        </m:fPr>
                        <m:num>
                          <m:r>
                            <a:rPr kumimoji="1" lang="en-US" altLang="ja-JP" sz="2600" b="0" i="1" smtClean="0">
                              <a:solidFill>
                                <a:srgbClr val="8C0000"/>
                              </a:solidFill>
                              <a:latin typeface="Cambria Math" panose="02040503050406030204" pitchFamily="18" charset="0"/>
                            </a:rPr>
                            <m:t> 10</m:t>
                          </m:r>
                          <m:r>
                            <a:rPr lang="en-US" altLang="ja-JP" sz="2600" i="1">
                              <a:solidFill>
                                <a:srgbClr val="8C0000"/>
                              </a:solidFill>
                              <a:latin typeface="Cambria Math" panose="02040503050406030204" pitchFamily="18" charset="0"/>
                            </a:rPr>
                            <m:t>×</m:t>
                          </m:r>
                          <m:r>
                            <a:rPr lang="en-US" altLang="ja-JP" sz="2600" b="0" i="1" smtClean="0">
                              <a:solidFill>
                                <a:srgbClr val="8C0000"/>
                              </a:solidFill>
                              <a:latin typeface="Cambria Math" panose="02040503050406030204" pitchFamily="18" charset="0"/>
                            </a:rPr>
                            <m:t>5 </m:t>
                          </m:r>
                        </m:num>
                        <m:den>
                          <m:r>
                            <a:rPr kumimoji="1" lang="en-US" altLang="ja-JP" sz="2600" i="1" smtClean="0">
                              <a:solidFill>
                                <a:srgbClr val="8C0000"/>
                              </a:solidFill>
                              <a:latin typeface="Cambria Math" panose="02040503050406030204" pitchFamily="18" charset="0"/>
                            </a:rPr>
                            <m:t>2</m:t>
                          </m:r>
                        </m:den>
                      </m:f>
                      <m:r>
                        <a:rPr kumimoji="1" lang="en-US" altLang="ja-JP" sz="2600" b="0" i="0" smtClean="0">
                          <a:solidFill>
                            <a:srgbClr val="8C0000"/>
                          </a:solidFill>
                          <a:latin typeface="Cambria Math" panose="02040503050406030204" pitchFamily="18" charset="0"/>
                        </a:rPr>
                        <m:t>=25 </m:t>
                      </m:r>
                      <m:r>
                        <a:rPr lang="ja-JP" altLang="en-US" sz="2600" i="1">
                          <a:solidFill>
                            <a:srgbClr val="8C0000"/>
                          </a:solidFill>
                          <a:latin typeface="Cambria Math" panose="02040503050406030204" pitchFamily="18" charset="0"/>
                        </a:rPr>
                        <m:t>間</m:t>
                      </m:r>
                      <m:r>
                        <a:rPr lang="en-US" altLang="ja-JP" sz="2600" b="0" i="0" baseline="50000" smtClean="0">
                          <a:solidFill>
                            <a:srgbClr val="8C0000"/>
                          </a:solidFill>
                          <a:latin typeface="Cambria Math" panose="02040503050406030204" pitchFamily="18" charset="0"/>
                        </a:rPr>
                        <m:t>2</m:t>
                      </m:r>
                    </m:oMath>
                  </m:oMathPara>
                </a14:m>
                <a:endParaRPr kumimoji="1" lang="ja-JP" altLang="en-US" sz="2600" baseline="50000" dirty="0">
                  <a:solidFill>
                    <a:srgbClr val="8C0000"/>
                  </a:solidFill>
                </a:endParaRPr>
              </a:p>
            </p:txBody>
          </p:sp>
        </mc:Choice>
        <mc:Fallback xmlns="">
          <p:sp>
            <p:nvSpPr>
              <p:cNvPr id="15" name="テキスト ボックス 14">
                <a:extLst>
                  <a:ext uri="{FF2B5EF4-FFF2-40B4-BE49-F238E27FC236}">
                    <a16:creationId xmlns:a16="http://schemas.microsoft.com/office/drawing/2014/main" id="{57643059-E0DF-416D-810E-5ECF00235185}"/>
                  </a:ext>
                </a:extLst>
              </p:cNvPr>
              <p:cNvSpPr txBox="1">
                <a:spLocks noRot="1" noChangeAspect="1" noMove="1" noResize="1" noEditPoints="1" noAdjustHandles="1" noChangeArrowheads="1" noChangeShapeType="1" noTextEdit="1"/>
              </p:cNvSpPr>
              <p:nvPr/>
            </p:nvSpPr>
            <p:spPr>
              <a:xfrm>
                <a:off x="156968" y="2817361"/>
                <a:ext cx="4464496" cy="849592"/>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B3A861CA-69CC-489A-B29B-6AAD808C5747}"/>
                  </a:ext>
                </a:extLst>
              </p:cNvPr>
              <p:cNvSpPr txBox="1"/>
              <p:nvPr/>
            </p:nvSpPr>
            <p:spPr>
              <a:xfrm>
                <a:off x="3599488" y="4865317"/>
                <a:ext cx="5364088" cy="8519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600" i="1" smtClean="0">
                          <a:solidFill>
                            <a:srgbClr val="5021D5"/>
                          </a:solidFill>
                          <a:latin typeface="Cambria Math" panose="02040503050406030204" pitchFamily="18" charset="0"/>
                        </a:rPr>
                        <m:t>土居</m:t>
                      </m:r>
                      <m:r>
                        <a:rPr lang="en-US" altLang="ja-JP" sz="2600" b="0" i="1" smtClean="0">
                          <a:solidFill>
                            <a:srgbClr val="5021D5"/>
                          </a:solidFill>
                          <a:latin typeface="Cambria Math" panose="02040503050406030204" pitchFamily="18" charset="0"/>
                        </a:rPr>
                        <m:t> </m:t>
                      </m:r>
                      <m:r>
                        <a:rPr lang="ja-JP" altLang="en-US" sz="2600" i="1">
                          <a:solidFill>
                            <a:srgbClr val="5021D5"/>
                          </a:solidFill>
                          <a:latin typeface="Cambria Math" panose="02040503050406030204" pitchFamily="18" charset="0"/>
                        </a:rPr>
                        <m:t>断面積</m:t>
                      </m:r>
                      <m:r>
                        <a:rPr kumimoji="1" lang="en-US" altLang="ja-JP" sz="2600" i="1" smtClean="0">
                          <a:solidFill>
                            <a:srgbClr val="5021D5"/>
                          </a:solidFill>
                          <a:latin typeface="Cambria Math" panose="02040503050406030204" pitchFamily="18" charset="0"/>
                        </a:rPr>
                        <m:t>=</m:t>
                      </m:r>
                      <m:f>
                        <m:fPr>
                          <m:ctrlPr>
                            <a:rPr kumimoji="1" lang="en-US" altLang="ja-JP" sz="2600" i="1" smtClean="0">
                              <a:solidFill>
                                <a:srgbClr val="5021D5"/>
                              </a:solidFill>
                              <a:latin typeface="Cambria Math" panose="02040503050406030204" pitchFamily="18" charset="0"/>
                            </a:rPr>
                          </m:ctrlPr>
                        </m:fPr>
                        <m:num>
                          <m:r>
                            <a:rPr kumimoji="1" lang="en-US" altLang="ja-JP" sz="2600" b="0" i="1" smtClean="0">
                              <a:solidFill>
                                <a:srgbClr val="5021D5"/>
                              </a:solidFill>
                              <a:latin typeface="Cambria Math" panose="02040503050406030204" pitchFamily="18" charset="0"/>
                            </a:rPr>
                            <m:t>(8+2)</m:t>
                          </m:r>
                          <m:r>
                            <a:rPr lang="en-US" altLang="ja-JP" sz="2600" i="1">
                              <a:solidFill>
                                <a:srgbClr val="5021D5"/>
                              </a:solidFill>
                              <a:latin typeface="Cambria Math" panose="02040503050406030204" pitchFamily="18" charset="0"/>
                            </a:rPr>
                            <m:t>×</m:t>
                          </m:r>
                          <m:r>
                            <a:rPr lang="en-US" altLang="ja-JP" sz="2600" b="0" i="1" smtClean="0">
                              <a:solidFill>
                                <a:srgbClr val="5021D5"/>
                              </a:solidFill>
                              <a:latin typeface="Cambria Math" panose="02040503050406030204" pitchFamily="18" charset="0"/>
                            </a:rPr>
                            <m:t>3 </m:t>
                          </m:r>
                        </m:num>
                        <m:den>
                          <m:r>
                            <a:rPr kumimoji="1" lang="en-US" altLang="ja-JP" sz="2600" i="1" smtClean="0">
                              <a:solidFill>
                                <a:srgbClr val="5021D5"/>
                              </a:solidFill>
                              <a:latin typeface="Cambria Math" panose="02040503050406030204" pitchFamily="18" charset="0"/>
                            </a:rPr>
                            <m:t>2</m:t>
                          </m:r>
                        </m:den>
                      </m:f>
                      <m:r>
                        <a:rPr kumimoji="1" lang="en-US" altLang="ja-JP" sz="2600" b="0" i="0" smtClean="0">
                          <a:solidFill>
                            <a:srgbClr val="5021D5"/>
                          </a:solidFill>
                          <a:latin typeface="Cambria Math" panose="02040503050406030204" pitchFamily="18" charset="0"/>
                        </a:rPr>
                        <m:t>=15 </m:t>
                      </m:r>
                      <m:r>
                        <a:rPr lang="ja-JP" altLang="en-US" sz="2600">
                          <a:solidFill>
                            <a:srgbClr val="5021D5"/>
                          </a:solidFill>
                          <a:latin typeface="Cambria Math" panose="02040503050406030204" pitchFamily="18" charset="0"/>
                        </a:rPr>
                        <m:t>間</m:t>
                      </m:r>
                      <m:r>
                        <a:rPr lang="en-US" altLang="ja-JP" sz="2600" baseline="50000">
                          <a:solidFill>
                            <a:srgbClr val="5021D5"/>
                          </a:solidFill>
                          <a:latin typeface="Cambria Math" panose="02040503050406030204" pitchFamily="18" charset="0"/>
                        </a:rPr>
                        <m:t>2</m:t>
                      </m:r>
                    </m:oMath>
                  </m:oMathPara>
                </a14:m>
                <a:endParaRPr kumimoji="1" lang="ja-JP" altLang="en-US" sz="2600" baseline="50000" dirty="0">
                  <a:solidFill>
                    <a:srgbClr val="5021D5"/>
                  </a:solidFill>
                </a:endParaRPr>
              </a:p>
            </p:txBody>
          </p:sp>
        </mc:Choice>
        <mc:Fallback xmlns="">
          <p:sp>
            <p:nvSpPr>
              <p:cNvPr id="16" name="テキスト ボックス 15">
                <a:extLst>
                  <a:ext uri="{FF2B5EF4-FFF2-40B4-BE49-F238E27FC236}">
                    <a16:creationId xmlns:a16="http://schemas.microsoft.com/office/drawing/2014/main" id="{B3A861CA-69CC-489A-B29B-6AAD808C5747}"/>
                  </a:ext>
                </a:extLst>
              </p:cNvPr>
              <p:cNvSpPr txBox="1">
                <a:spLocks noRot="1" noChangeAspect="1" noMove="1" noResize="1" noEditPoints="1" noAdjustHandles="1" noChangeArrowheads="1" noChangeShapeType="1" noTextEdit="1"/>
              </p:cNvSpPr>
              <p:nvPr/>
            </p:nvSpPr>
            <p:spPr>
              <a:xfrm>
                <a:off x="3599488" y="4865317"/>
                <a:ext cx="5364088" cy="851900"/>
              </a:xfrm>
              <a:prstGeom prst="rect">
                <a:avLst/>
              </a:prstGeom>
              <a:blipFill>
                <a:blip r:embed="rId5"/>
                <a:stretch>
                  <a:fillRect/>
                </a:stretch>
              </a:blipFill>
            </p:spPr>
            <p:txBody>
              <a:bodyPr/>
              <a:lstStyle/>
              <a:p>
                <a:r>
                  <a:rPr lang="ja-JP" altLang="en-US">
                    <a:noFill/>
                  </a:rPr>
                  <a:t> </a:t>
                </a:r>
              </a:p>
            </p:txBody>
          </p:sp>
        </mc:Fallback>
      </mc:AlternateContent>
      <p:sp>
        <p:nvSpPr>
          <p:cNvPr id="11" name="正方形/長方形 10">
            <a:extLst>
              <a:ext uri="{FF2B5EF4-FFF2-40B4-BE49-F238E27FC236}">
                <a16:creationId xmlns:a16="http://schemas.microsoft.com/office/drawing/2014/main" id="{80CF13DC-BE8A-477A-9004-6B0C16763F38}"/>
              </a:ext>
            </a:extLst>
          </p:cNvPr>
          <p:cNvSpPr/>
          <p:nvPr/>
        </p:nvSpPr>
        <p:spPr bwMode="auto">
          <a:xfrm>
            <a:off x="-3905" y="149554"/>
            <a:ext cx="9131048" cy="254410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324000" lvl="0" algn="l"/>
            <a:r>
              <a:rPr lang="ja-JP" altLang="en-US" sz="3200" dirty="0">
                <a:solidFill>
                  <a:srgbClr val="9933FF"/>
                </a:solidFill>
                <a:latin typeface="ＭＳ ゴシック" panose="020B0609070205080204" pitchFamily="49" charset="-128"/>
                <a:ea typeface="ＭＳ ゴシック" panose="020B0609070205080204" pitchFamily="49" charset="-128"/>
              </a:rPr>
              <a:t>一</a:t>
            </a:r>
            <a:r>
              <a:rPr lang="ja-JP" altLang="en-US" sz="3200" dirty="0">
                <a:solidFill>
                  <a:srgbClr val="9999FF"/>
                </a:solidFill>
                <a:latin typeface="ＭＳ ゴシック" panose="020B0609070205080204" pitchFamily="49" charset="-128"/>
                <a:ea typeface="ＭＳ ゴシック" panose="020B0609070205080204" pitchFamily="49" charset="-128"/>
              </a:rPr>
              <a:t>　</a:t>
            </a:r>
            <a:r>
              <a:rPr lang="ja-JP" altLang="en-US" sz="3200" dirty="0">
                <a:solidFill>
                  <a:srgbClr val="9933FF"/>
                </a:solidFill>
                <a:latin typeface="ＭＳ ゴシック" panose="020B0609070205080204" pitchFamily="49" charset="-128"/>
                <a:ea typeface="ＭＳ ゴシック" panose="020B0609070205080204" pitchFamily="49" charset="-128"/>
              </a:rPr>
              <a:t>土積</a:t>
            </a:r>
            <a:r>
              <a:rPr lang="ja-JP" altLang="en-US" sz="2400" dirty="0">
                <a:solidFill>
                  <a:srgbClr val="9933FF"/>
                </a:solidFill>
                <a:latin typeface="ＭＳ ゴシック" panose="020B0609070205080204" pitchFamily="49" charset="-128"/>
                <a:ea typeface="ＭＳ ゴシック" panose="020B0609070205080204" pitchFamily="49" charset="-128"/>
              </a:rPr>
              <a:t>（つもり）</a:t>
            </a:r>
            <a:r>
              <a:rPr lang="ja-JP" altLang="en-US" sz="3200" dirty="0">
                <a:solidFill>
                  <a:srgbClr val="9933FF"/>
                </a:solidFill>
                <a:latin typeface="ＭＳ ゴシック" panose="020B0609070205080204" pitchFamily="49" charset="-128"/>
                <a:ea typeface="ＭＳ ゴシック" panose="020B0609070205080204" pitchFamily="49" charset="-128"/>
              </a:rPr>
              <a:t>の事。</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山鹿</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 </a:t>
            </a:r>
            <a:endParaRPr lang="en-US" altLang="ja-JP" sz="3200" dirty="0">
              <a:solidFill>
                <a:srgbClr val="9999FF"/>
              </a:solidFill>
              <a:latin typeface="ＭＳ ゴシック" panose="020B0609070205080204" pitchFamily="49" charset="-128"/>
              <a:ea typeface="ＭＳ ゴシック" panose="020B0609070205080204" pitchFamily="49" charset="-128"/>
            </a:endParaRPr>
          </a:p>
          <a:p>
            <a:pPr marL="324000" lvl="0" algn="l">
              <a:spcBef>
                <a:spcPts val="0"/>
              </a:spcBef>
            </a:pPr>
            <a:r>
              <a:rPr lang="ja-JP" altLang="en-US" sz="3200" dirty="0">
                <a:solidFill>
                  <a:srgbClr val="9933FF"/>
                </a:solidFill>
                <a:latin typeface="ＭＳ ゴシック" panose="020B0609070205080204" pitchFamily="49" charset="-128"/>
                <a:ea typeface="ＭＳ ゴシック" panose="020B0609070205080204" pitchFamily="49" charset="-128"/>
              </a:rPr>
              <a:t>伝に曰はく、</a:t>
            </a:r>
            <a:endParaRPr lang="en-US" altLang="ja-JP" sz="3200" dirty="0">
              <a:solidFill>
                <a:srgbClr val="9933FF"/>
              </a:solidFill>
              <a:latin typeface="ＭＳ ゴシック" panose="020B0609070205080204" pitchFamily="49" charset="-128"/>
              <a:ea typeface="ＭＳ ゴシック" panose="020B0609070205080204" pitchFamily="49" charset="-128"/>
            </a:endParaRPr>
          </a:p>
          <a:p>
            <a:pPr marL="324000" lvl="0" algn="l">
              <a:spcBef>
                <a:spcPts val="0"/>
              </a:spcBef>
            </a:pPr>
            <a:r>
              <a:rPr lang="ja-JP" altLang="en-US" sz="3200" dirty="0">
                <a:solidFill>
                  <a:srgbClr val="9933FF"/>
                </a:solidFill>
                <a:latin typeface="ＭＳ ゴシック" panose="020B0609070205080204" pitchFamily="49" charset="-128"/>
                <a:ea typeface="ＭＳ ゴシック" panose="020B0609070205080204" pitchFamily="49" charset="-128"/>
              </a:rPr>
              <a:t>堀口</a:t>
            </a:r>
            <a:r>
              <a:rPr lang="ja-JP" altLang="en-US" sz="1600" dirty="0">
                <a:solidFill>
                  <a:srgbClr val="9933FF"/>
                </a:solidFill>
                <a:latin typeface="ＭＳ ゴシック" panose="020B0609070205080204" pitchFamily="49" charset="-128"/>
                <a:ea typeface="ＭＳ ゴシック" panose="020B0609070205080204" pitchFamily="49" charset="-128"/>
              </a:rPr>
              <a:t> </a:t>
            </a:r>
            <a:r>
              <a:rPr lang="ja-JP" altLang="en-US" sz="3200" b="1" dirty="0">
                <a:solidFill>
                  <a:srgbClr val="7030A0"/>
                </a:solidFill>
                <a:latin typeface="ＭＳ ゴシック" panose="020B0609070205080204" pitchFamily="49" charset="-128"/>
                <a:ea typeface="ＭＳ ゴシック" panose="020B0609070205080204" pitchFamily="49" charset="-128"/>
              </a:rPr>
              <a:t>十</a:t>
            </a:r>
            <a:r>
              <a:rPr lang="ja-JP" altLang="en-US" sz="3200" dirty="0">
                <a:solidFill>
                  <a:srgbClr val="9933FF"/>
                </a:solidFill>
                <a:latin typeface="ＭＳ ゴシック" panose="020B0609070205080204" pitchFamily="49" charset="-128"/>
                <a:ea typeface="ＭＳ ゴシック" panose="020B0609070205080204" pitchFamily="49" charset="-128"/>
              </a:rPr>
              <a:t>間</a:t>
            </a:r>
            <a:r>
              <a:rPr lang="ja-JP" altLang="en-US" sz="1600" dirty="0">
                <a:solidFill>
                  <a:srgbClr val="9933FF"/>
                </a:solidFill>
                <a:latin typeface="ＭＳ ゴシック" panose="020B0609070205080204" pitchFamily="49" charset="-128"/>
                <a:ea typeface="ＭＳ ゴシック" panose="020B0609070205080204" pitchFamily="49" charset="-128"/>
              </a:rPr>
              <a:t> </a:t>
            </a:r>
            <a:r>
              <a:rPr lang="ja-JP" altLang="en-US" sz="3200" dirty="0">
                <a:solidFill>
                  <a:srgbClr val="9933FF"/>
                </a:solidFill>
                <a:latin typeface="ＭＳ ゴシック" panose="020B0609070205080204" pitchFamily="49" charset="-128"/>
                <a:ea typeface="ＭＳ ゴシック" panose="020B0609070205080204" pitchFamily="49" charset="-128"/>
              </a:rPr>
              <a:t>深さ</a:t>
            </a:r>
            <a:r>
              <a:rPr lang="ja-JP" altLang="en-US" sz="1600" dirty="0">
                <a:solidFill>
                  <a:srgbClr val="9933FF"/>
                </a:solidFill>
                <a:latin typeface="ＭＳ ゴシック" panose="020B0609070205080204" pitchFamily="49" charset="-128"/>
                <a:ea typeface="ＭＳ ゴシック" panose="020B0609070205080204" pitchFamily="49" charset="-128"/>
              </a:rPr>
              <a:t> </a:t>
            </a:r>
            <a:r>
              <a:rPr lang="ja-JP" altLang="en-US" sz="3200" b="1" dirty="0">
                <a:solidFill>
                  <a:srgbClr val="7030A0"/>
                </a:solidFill>
                <a:latin typeface="ＭＳ ゴシック" panose="020B0609070205080204" pitchFamily="49" charset="-128"/>
                <a:ea typeface="ＭＳ ゴシック" panose="020B0609070205080204" pitchFamily="49" charset="-128"/>
              </a:rPr>
              <a:t>五</a:t>
            </a:r>
            <a:r>
              <a:rPr lang="ja-JP" altLang="en-US" sz="3200" dirty="0">
                <a:solidFill>
                  <a:srgbClr val="9933FF"/>
                </a:solidFill>
                <a:latin typeface="ＭＳ ゴシック" panose="020B0609070205080204" pitchFamily="49" charset="-128"/>
                <a:ea typeface="ＭＳ ゴシック" panose="020B0609070205080204" pitchFamily="49" charset="-128"/>
              </a:rPr>
              <a:t>間</a:t>
            </a:r>
            <a:r>
              <a:rPr lang="ja-JP" altLang="en-US" sz="1600" dirty="0">
                <a:solidFill>
                  <a:srgbClr val="9933FF"/>
                </a:solidFill>
                <a:latin typeface="ＭＳ ゴシック" panose="020B0609070205080204" pitchFamily="49" charset="-128"/>
                <a:ea typeface="ＭＳ ゴシック" panose="020B0609070205080204" pitchFamily="49" charset="-128"/>
              </a:rPr>
              <a:t> </a:t>
            </a:r>
            <a:r>
              <a:rPr lang="ja-JP" altLang="en-US" sz="3200" dirty="0">
                <a:solidFill>
                  <a:srgbClr val="9933FF"/>
                </a:solidFill>
                <a:latin typeface="ＭＳ ゴシック" panose="020B0609070205080204" pitchFamily="49" charset="-128"/>
                <a:ea typeface="ＭＳ ゴシック" panose="020B0609070205080204" pitchFamily="49" charset="-128"/>
              </a:rPr>
              <a:t>のほりや</a:t>
            </a:r>
            <a:r>
              <a:rPr lang="ja-JP" altLang="en-US" sz="3200" dirty="0" err="1">
                <a:solidFill>
                  <a:srgbClr val="9933FF"/>
                </a:solidFill>
                <a:latin typeface="ＭＳ ゴシック" panose="020B0609070205080204" pitchFamily="49" charset="-128"/>
                <a:ea typeface="ＭＳ ゴシック" panose="020B0609070205080204" pitchFamily="49" charset="-128"/>
              </a:rPr>
              <a:t>うの</a:t>
            </a:r>
            <a:r>
              <a:rPr lang="ja-JP" altLang="en-US" sz="3200" dirty="0">
                <a:solidFill>
                  <a:srgbClr val="9933FF"/>
                </a:solidFill>
                <a:latin typeface="ＭＳ ゴシック" panose="020B0609070205080204" pitchFamily="49" charset="-128"/>
                <a:ea typeface="ＭＳ ゴシック" panose="020B0609070205080204" pitchFamily="49" charset="-128"/>
              </a:rPr>
              <a:t>土は、</a:t>
            </a:r>
            <a:endParaRPr lang="en-US" altLang="ja-JP" sz="3200" dirty="0">
              <a:solidFill>
                <a:srgbClr val="9933FF"/>
              </a:solidFill>
              <a:latin typeface="ＭＳ ゴシック" panose="020B0609070205080204" pitchFamily="49" charset="-128"/>
              <a:ea typeface="ＭＳ ゴシック" panose="020B0609070205080204" pitchFamily="49" charset="-128"/>
            </a:endParaRPr>
          </a:p>
          <a:p>
            <a:pPr marL="324000" lvl="0" algn="l">
              <a:spcBef>
                <a:spcPts val="0"/>
              </a:spcBef>
            </a:pPr>
            <a:r>
              <a:rPr lang="ja-JP" altLang="en-US" sz="3200" dirty="0">
                <a:solidFill>
                  <a:srgbClr val="9933FF"/>
                </a:solidFill>
                <a:latin typeface="ＭＳ ゴシック" panose="020B0609070205080204" pitchFamily="49" charset="-128"/>
                <a:ea typeface="ＭＳ ゴシック" panose="020B0609070205080204" pitchFamily="49" charset="-128"/>
              </a:rPr>
              <a:t>高さ</a:t>
            </a:r>
            <a:r>
              <a:rPr lang="ja-JP" altLang="en-US" sz="1600" dirty="0">
                <a:solidFill>
                  <a:srgbClr val="9933FF"/>
                </a:solidFill>
                <a:latin typeface="ＭＳ ゴシック" panose="020B0609070205080204" pitchFamily="49" charset="-128"/>
                <a:ea typeface="ＭＳ ゴシック" panose="020B0609070205080204" pitchFamily="49" charset="-128"/>
              </a:rPr>
              <a:t> </a:t>
            </a:r>
            <a:r>
              <a:rPr lang="ja-JP" altLang="en-US" sz="3200" b="1" dirty="0">
                <a:solidFill>
                  <a:srgbClr val="7030A0"/>
                </a:solidFill>
                <a:latin typeface="ＭＳ ゴシック" panose="020B0609070205080204" pitchFamily="49" charset="-128"/>
                <a:ea typeface="ＭＳ ゴシック" panose="020B0609070205080204" pitchFamily="49" charset="-128"/>
              </a:rPr>
              <a:t>三</a:t>
            </a:r>
            <a:r>
              <a:rPr lang="ja-JP" altLang="en-US" sz="3200" dirty="0">
                <a:solidFill>
                  <a:srgbClr val="9933FF"/>
                </a:solidFill>
                <a:latin typeface="ＭＳ ゴシック" panose="020B0609070205080204" pitchFamily="49" charset="-128"/>
                <a:ea typeface="ＭＳ ゴシック" panose="020B0609070205080204" pitchFamily="49" charset="-128"/>
              </a:rPr>
              <a:t>間、土居敷</a:t>
            </a:r>
            <a:r>
              <a:rPr lang="ja-JP" altLang="en-US" sz="1600" dirty="0">
                <a:solidFill>
                  <a:srgbClr val="9933FF"/>
                </a:solidFill>
                <a:latin typeface="ＭＳ ゴシック" panose="020B0609070205080204" pitchFamily="49" charset="-128"/>
                <a:ea typeface="ＭＳ ゴシック" panose="020B0609070205080204" pitchFamily="49" charset="-128"/>
              </a:rPr>
              <a:t> </a:t>
            </a:r>
            <a:r>
              <a:rPr lang="ja-JP" altLang="en-US" sz="3200" b="1" dirty="0">
                <a:solidFill>
                  <a:srgbClr val="7030A0"/>
                </a:solidFill>
                <a:latin typeface="ＭＳ ゴシック" panose="020B0609070205080204" pitchFamily="49" charset="-128"/>
                <a:ea typeface="ＭＳ ゴシック" panose="020B0609070205080204" pitchFamily="49" charset="-128"/>
              </a:rPr>
              <a:t>八</a:t>
            </a:r>
            <a:r>
              <a:rPr lang="ja-JP" altLang="en-US" sz="3200" dirty="0">
                <a:solidFill>
                  <a:srgbClr val="9933FF"/>
                </a:solidFill>
                <a:latin typeface="ＭＳ ゴシック" panose="020B0609070205080204" pitchFamily="49" charset="-128"/>
                <a:ea typeface="ＭＳ ゴシック" panose="020B0609070205080204" pitchFamily="49" charset="-128"/>
              </a:rPr>
              <a:t>間</a:t>
            </a:r>
            <a:r>
              <a:rPr lang="ja-JP" altLang="en-US" sz="1600" dirty="0">
                <a:solidFill>
                  <a:srgbClr val="9933FF"/>
                </a:solidFill>
                <a:latin typeface="ＭＳ ゴシック" panose="020B0609070205080204" pitchFamily="49" charset="-128"/>
                <a:ea typeface="ＭＳ ゴシック" panose="020B0609070205080204" pitchFamily="49" charset="-128"/>
              </a:rPr>
              <a:t> </a:t>
            </a:r>
            <a:r>
              <a:rPr lang="ja-JP" altLang="en-US" sz="3200" dirty="0">
                <a:solidFill>
                  <a:srgbClr val="9933FF"/>
                </a:solidFill>
                <a:latin typeface="ＭＳ ゴシック" panose="020B0609070205080204" pitchFamily="49" charset="-128"/>
                <a:ea typeface="ＭＳ ゴシック" panose="020B0609070205080204" pitchFamily="49" charset="-128"/>
              </a:rPr>
              <a:t>の土居の土に</a:t>
            </a:r>
            <a:endParaRPr lang="en-US" altLang="ja-JP" sz="3200" dirty="0">
              <a:solidFill>
                <a:srgbClr val="9933FF"/>
              </a:solidFill>
              <a:latin typeface="ＭＳ ゴシック" panose="020B0609070205080204" pitchFamily="49" charset="-128"/>
              <a:ea typeface="ＭＳ ゴシック" panose="020B0609070205080204" pitchFamily="49" charset="-128"/>
            </a:endParaRPr>
          </a:p>
          <a:p>
            <a:pPr marL="324000" lvl="0" algn="l">
              <a:spcBef>
                <a:spcPts val="0"/>
              </a:spcBef>
            </a:pPr>
            <a:r>
              <a:rPr lang="ja-JP" altLang="en-US" sz="3200" dirty="0">
                <a:solidFill>
                  <a:srgbClr val="9933FF"/>
                </a:solidFill>
                <a:latin typeface="ＭＳ ゴシック" panose="020B0609070205080204" pitchFamily="49" charset="-128"/>
                <a:ea typeface="ＭＳ ゴシック" panose="020B0609070205080204" pitchFamily="49" charset="-128"/>
              </a:rPr>
              <a:t>少し余る也</a:t>
            </a:r>
            <a:r>
              <a:rPr lang="ja-JP" altLang="en-US" sz="3200" dirty="0">
                <a:solidFill>
                  <a:srgbClr val="9933FF"/>
                </a:solidFill>
                <a:latin typeface="+mn-ea"/>
                <a:ea typeface="+mn-ea"/>
              </a:rPr>
              <a:t>。</a:t>
            </a:r>
            <a:r>
              <a:rPr lang="ja-JP" altLang="en-US" sz="3200" baseline="30000" dirty="0">
                <a:solidFill>
                  <a:srgbClr val="9933FF"/>
                </a:solidFill>
                <a:latin typeface="ＭＳ ゴシック" panose="020B0609070205080204" pitchFamily="49" charset="-128"/>
                <a:ea typeface="ＭＳ ゴシック" panose="020B0609070205080204" pitchFamily="49" charset="-128"/>
              </a:rPr>
              <a:t>付</a:t>
            </a:r>
            <a:r>
              <a:rPr lang="ja-JP" altLang="en-US" sz="1000" baseline="30000" dirty="0">
                <a:solidFill>
                  <a:srgbClr val="9933FF"/>
                </a:solidFill>
                <a:latin typeface="ＭＳ ゴシック" panose="020B0609070205080204" pitchFamily="49" charset="-128"/>
                <a:ea typeface="ＭＳ ゴシック" panose="020B0609070205080204" pitchFamily="49" charset="-128"/>
              </a:rPr>
              <a:t> </a:t>
            </a:r>
            <a:r>
              <a:rPr lang="ja-JP" altLang="en-US" sz="3200" dirty="0">
                <a:solidFill>
                  <a:srgbClr val="9933FF"/>
                </a:solidFill>
                <a:latin typeface="ＭＳ ゴシック" panose="020B0609070205080204" pitchFamily="49" charset="-128"/>
                <a:ea typeface="ＭＳ ゴシック" panose="020B0609070205080204" pitchFamily="49" charset="-128"/>
              </a:rPr>
              <a:t>処に由り時に由る口伝</a:t>
            </a:r>
            <a:r>
              <a:rPr lang="ja-JP" altLang="en-US" sz="3200" dirty="0">
                <a:solidFill>
                  <a:srgbClr val="9933FF"/>
                </a:solidFill>
                <a:latin typeface="+mj-ea"/>
                <a:ea typeface="+mj-ea"/>
              </a:rPr>
              <a:t>。</a:t>
            </a:r>
            <a:r>
              <a:rPr lang="ja-JP" altLang="en-US" sz="1600" dirty="0">
                <a:solidFill>
                  <a:srgbClr val="9933FF"/>
                </a:solidFill>
                <a:latin typeface="+mj-ea"/>
                <a:ea typeface="+mj-ea"/>
              </a:rPr>
              <a:t> </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山鹿</a:t>
            </a:r>
            <a:r>
              <a:rPr lang="ja-JP" altLang="en-US" sz="2400" dirty="0">
                <a:solidFill>
                  <a:srgbClr val="009999"/>
                </a:solidFill>
                <a:latin typeface="+mn-ea"/>
                <a:ea typeface="+mn-ea"/>
                <a:cs typeface="Segoe UI Historic" panose="020B0502040204020203" pitchFamily="34" charset="0"/>
              </a:rPr>
              <a:t>・</a:t>
            </a:r>
            <a:r>
              <a:rPr lang="ja-JP" altLang="en-US"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碧川</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 </a:t>
            </a:r>
            <a:endParaRPr lang="ja-JP" altLang="en-US" sz="3200" dirty="0">
              <a:solidFill>
                <a:srgbClr val="9933FF"/>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4200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11"/>
                                        </p:tgtEl>
                                      </p:cBhvr>
                                    </p:animEffect>
                                    <p:set>
                                      <p:cBhvr>
                                        <p:cTn id="12" dur="1" fill="hold">
                                          <p:stCondLst>
                                            <p:cond delay="9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1EFF8F3-131F-45DB-8B4C-9B7EC4B311AC}"/>
              </a:ext>
            </a:extLst>
          </p:cNvPr>
          <p:cNvSpPr>
            <a:spLocks noGrp="1"/>
          </p:cNvSpPr>
          <p:nvPr>
            <p:ph type="title"/>
          </p:nvPr>
        </p:nvSpPr>
        <p:spPr/>
        <p:txBody>
          <a:bodyPr/>
          <a:lstStyle/>
          <a:p>
            <a:pPr algn="l"/>
            <a:r>
              <a:rPr lang="en-US" altLang="ja-JP" b="1" dirty="0">
                <a:solidFill>
                  <a:srgbClr val="006699"/>
                </a:solidFill>
              </a:rPr>
              <a:t>1.3  </a:t>
            </a:r>
            <a:r>
              <a:rPr lang="ja-JP" altLang="en-US" sz="4200" b="1" dirty="0">
                <a:solidFill>
                  <a:srgbClr val="006699"/>
                </a:solidFill>
              </a:rPr>
              <a:t>シンプソン公式による体積計算</a:t>
            </a:r>
            <a:endParaRPr kumimoji="1" lang="ja-JP" altLang="en-US" sz="4200" dirty="0">
              <a:solidFill>
                <a:srgbClr val="C46DFF"/>
              </a:solidFill>
            </a:endParaRPr>
          </a:p>
        </p:txBody>
      </p:sp>
      <p:sp>
        <p:nvSpPr>
          <p:cNvPr id="3" name="コンテンツ プレースホルダー 2">
            <a:extLst>
              <a:ext uri="{FF2B5EF4-FFF2-40B4-BE49-F238E27FC236}">
                <a16:creationId xmlns:a16="http://schemas.microsoft.com/office/drawing/2014/main" id="{846535C4-1D07-46FA-A9F8-512284987085}"/>
              </a:ext>
            </a:extLst>
          </p:cNvPr>
          <p:cNvSpPr>
            <a:spLocks noGrp="1"/>
          </p:cNvSpPr>
          <p:nvPr>
            <p:ph idx="1"/>
          </p:nvPr>
        </p:nvSpPr>
        <p:spPr>
          <a:xfrm>
            <a:off x="457200" y="1600200"/>
            <a:ext cx="8229600" cy="4853136"/>
          </a:xfrm>
        </p:spPr>
        <p:txBody>
          <a:bodyPr/>
          <a:lstStyle/>
          <a:p>
            <a:pPr>
              <a:lnSpc>
                <a:spcPct val="110000"/>
              </a:lnSpc>
            </a:pPr>
            <a:r>
              <a:rPr lang="ja-JP" altLang="en-US" dirty="0">
                <a:solidFill>
                  <a:schemeClr val="accent2"/>
                </a:solidFill>
                <a:latin typeface="+mj-lt"/>
                <a:ea typeface="ＭＳ ゴシック" panose="020B0609070205080204" pitchFamily="49" charset="-128"/>
              </a:rPr>
              <a:t>“</a:t>
            </a:r>
            <a:r>
              <a:rPr lang="ja-JP" altLang="en-US" dirty="0">
                <a:solidFill>
                  <a:schemeClr val="accent2"/>
                </a:solidFill>
                <a:ea typeface="ＭＳ ゴシック" panose="020B0609070205080204" pitchFamily="49" charset="-128"/>
              </a:rPr>
              <a:t>シンプソン公式</a:t>
            </a:r>
            <a:r>
              <a:rPr lang="ja-JP" altLang="en-US" dirty="0">
                <a:solidFill>
                  <a:schemeClr val="accent2"/>
                </a:solidFill>
                <a:latin typeface="+mj-ea"/>
                <a:ea typeface="+mj-ea"/>
              </a:rPr>
              <a:t>”</a:t>
            </a:r>
            <a:r>
              <a:rPr lang="ja-JP" altLang="en-US" sz="2800" dirty="0">
                <a:solidFill>
                  <a:srgbClr val="006699"/>
                </a:solidFill>
                <a:latin typeface="ＭＳ Ｐゴシック" panose="020B0600070205080204" pitchFamily="50" charset="-128"/>
                <a:ea typeface="ＭＳ Ｐゴシック" panose="020B0600070205080204" pitchFamily="50" charset="-128"/>
              </a:rPr>
              <a:t>（</a:t>
            </a:r>
            <a:r>
              <a:rPr lang="en-US" altLang="ja-JP" sz="2800" dirty="0">
                <a:solidFill>
                  <a:srgbClr val="006699"/>
                </a:solidFill>
                <a:ea typeface="ＭＳ ゴシック" panose="020B0609070205080204" pitchFamily="49" charset="-128"/>
              </a:rPr>
              <a:t>2.2</a:t>
            </a:r>
            <a:r>
              <a:rPr lang="ja-JP" altLang="en-US" sz="2800" dirty="0">
                <a:solidFill>
                  <a:srgbClr val="006699"/>
                </a:solidFill>
                <a:ea typeface="ＭＳ ゴシック" panose="020B0609070205080204" pitchFamily="49" charset="-128"/>
              </a:rPr>
              <a:t>）</a:t>
            </a:r>
            <a:r>
              <a:rPr lang="ja-JP" altLang="en-US" dirty="0">
                <a:solidFill>
                  <a:schemeClr val="accent2"/>
                </a:solidFill>
                <a:ea typeface="ＭＳ ゴシック" panose="020B0609070205080204" pitchFamily="49" charset="-128"/>
              </a:rPr>
              <a:t>という精度の高い手法を紹介している測量学の書籍がいくつかあった</a:t>
            </a:r>
            <a:r>
              <a:rPr lang="ja-JP" altLang="en-US" sz="2800" dirty="0">
                <a:solidFill>
                  <a:srgbClr val="006699"/>
                </a:solidFill>
                <a:ea typeface="ＭＳ ゴシック" panose="020B0609070205080204" pitchFamily="49" charset="-128"/>
              </a:rPr>
              <a:t>（ </a:t>
            </a:r>
            <a:r>
              <a:rPr lang="en-US" altLang="ja-JP" sz="2800" dirty="0">
                <a:solidFill>
                  <a:srgbClr val="0066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800" dirty="0">
                <a:solidFill>
                  <a:srgbClr val="006699"/>
                </a:solidFill>
                <a:latin typeface="Segoe UI Historic" panose="020B0502040204020203" pitchFamily="34" charset="0"/>
                <a:ea typeface="Segoe UI Historic" panose="020B0502040204020203" pitchFamily="34" charset="0"/>
                <a:cs typeface="Segoe UI Historic" panose="020B0502040204020203" pitchFamily="34" charset="0"/>
              </a:rPr>
              <a:t>大木 </a:t>
            </a:r>
            <a:r>
              <a:rPr lang="en-US" altLang="ja-JP" sz="2800" dirty="0">
                <a:solidFill>
                  <a:srgbClr val="006699"/>
                </a:solidFill>
                <a:latin typeface="Segoe UI Historic" panose="020B0502040204020203" pitchFamily="34" charset="0"/>
                <a:ea typeface="Segoe UI Historic" panose="020B0502040204020203" pitchFamily="34" charset="0"/>
                <a:cs typeface="Segoe UI Historic" panose="020B0502040204020203" pitchFamily="34" charset="0"/>
              </a:rPr>
              <a:t>98]</a:t>
            </a:r>
            <a:r>
              <a:rPr lang="en-US" altLang="ja-JP" sz="2800" dirty="0">
                <a:solidFill>
                  <a:srgbClr val="006699"/>
                </a:solidFill>
                <a:ea typeface="ＭＳ ゴシック" panose="020B0609070205080204" pitchFamily="49" charset="-128"/>
              </a:rPr>
              <a:t> </a:t>
            </a:r>
            <a:r>
              <a:rPr lang="ja-JP" altLang="en-US" sz="2800" dirty="0">
                <a:solidFill>
                  <a:srgbClr val="006699"/>
                </a:solidFill>
                <a:ea typeface="ＭＳ ゴシック" panose="020B0609070205080204" pitchFamily="49" charset="-128"/>
              </a:rPr>
              <a:t>など</a:t>
            </a:r>
            <a:r>
              <a:rPr lang="ja-JP" altLang="en-US" sz="2800" dirty="0">
                <a:solidFill>
                  <a:srgbClr val="006699"/>
                </a:solidFill>
                <a:latin typeface="+mj-ea"/>
                <a:ea typeface="+mj-ea"/>
              </a:rPr>
              <a:t>）</a:t>
            </a:r>
            <a:r>
              <a:rPr lang="ja-JP" altLang="en-US" dirty="0">
                <a:solidFill>
                  <a:schemeClr val="accent2"/>
                </a:solidFill>
                <a:ea typeface="ＭＳ ゴシック" panose="020B0609070205080204" pitchFamily="49" charset="-128"/>
              </a:rPr>
              <a:t>．</a:t>
            </a:r>
          </a:p>
          <a:p>
            <a:pPr marL="720000">
              <a:lnSpc>
                <a:spcPct val="110000"/>
              </a:lnSpc>
              <a:spcBef>
                <a:spcPts val="1200"/>
              </a:spcBef>
            </a:pPr>
            <a:r>
              <a:rPr lang="ja-JP" altLang="en-US" dirty="0">
                <a:solidFill>
                  <a:schemeClr val="accent2"/>
                </a:solidFill>
                <a:ea typeface="ＭＳ ゴシック" panose="020B0609070205080204" pitchFamily="49" charset="-128"/>
              </a:rPr>
              <a:t>面積計算への適用だけを示している．</a:t>
            </a:r>
            <a:endParaRPr lang="en-US" altLang="ja-JP" dirty="0">
              <a:solidFill>
                <a:schemeClr val="accent2"/>
              </a:solidFill>
              <a:ea typeface="ＭＳ ゴシック" panose="020B0609070205080204" pitchFamily="49" charset="-128"/>
            </a:endParaRPr>
          </a:p>
          <a:p>
            <a:pPr marL="720000">
              <a:lnSpc>
                <a:spcPct val="110000"/>
              </a:lnSpc>
              <a:spcBef>
                <a:spcPts val="600"/>
              </a:spcBef>
            </a:pPr>
            <a:r>
              <a:rPr lang="ja-JP" altLang="en-US" dirty="0">
                <a:solidFill>
                  <a:schemeClr val="accent2"/>
                </a:solidFill>
                <a:ea typeface="ＭＳ ゴシック" panose="020B0609070205080204" pitchFamily="49" charset="-128"/>
              </a:rPr>
              <a:t>体積計算への応用は考えていない　　　ようである</a:t>
            </a:r>
            <a:r>
              <a:rPr lang="ja-JP" altLang="en-US" sz="2800" dirty="0">
                <a:solidFill>
                  <a:srgbClr val="5F5FBF"/>
                </a:solidFill>
                <a:ea typeface="ＭＳ ゴシック" panose="020B0609070205080204" pitchFamily="49" charset="-128"/>
              </a:rPr>
              <a:t>（残念ながら日本では</a:t>
            </a:r>
            <a:r>
              <a:rPr lang="ja-JP" altLang="en-US" sz="2800" dirty="0">
                <a:solidFill>
                  <a:srgbClr val="5F5FBF"/>
                </a:solidFill>
                <a:latin typeface="ＭＳ Ｐゴシック" panose="020B0600070205080204" pitchFamily="50" charset="-128"/>
                <a:ea typeface="ＭＳ Ｐゴシック" panose="020B0600070205080204" pitchFamily="50" charset="-128"/>
              </a:rPr>
              <a:t>）</a:t>
            </a:r>
            <a:r>
              <a:rPr lang="ja-JP" altLang="en-US" dirty="0">
                <a:solidFill>
                  <a:schemeClr val="accent2"/>
                </a:solidFill>
                <a:ea typeface="ＭＳ ゴシック" panose="020B0609070205080204" pitchFamily="49" charset="-128"/>
              </a:rPr>
              <a:t>．</a:t>
            </a:r>
          </a:p>
          <a:p>
            <a:pPr>
              <a:lnSpc>
                <a:spcPct val="110000"/>
              </a:lnSpc>
              <a:spcBef>
                <a:spcPts val="1200"/>
              </a:spcBef>
            </a:pPr>
            <a:r>
              <a:rPr lang="ja-JP" altLang="en-US" dirty="0">
                <a:solidFill>
                  <a:schemeClr val="accent2"/>
                </a:solidFill>
                <a:ea typeface="ＭＳ ゴシック" panose="020B0609070205080204" pitchFamily="49" charset="-128"/>
              </a:rPr>
              <a:t>ただし，小田部和司</a:t>
            </a:r>
            <a:r>
              <a:rPr lang="en-US" altLang="ja-JP" dirty="0">
                <a:solidFill>
                  <a:schemeClr val="accent2"/>
                </a:solidFill>
                <a:ea typeface="ＭＳ ゴシック" panose="020B0609070205080204" pitchFamily="49" charset="-128"/>
              </a:rPr>
              <a:t>『</a:t>
            </a:r>
            <a:r>
              <a:rPr lang="ja-JP" altLang="en-US" dirty="0">
                <a:solidFill>
                  <a:schemeClr val="accent2"/>
                </a:solidFill>
                <a:ea typeface="ＭＳ ゴシック" panose="020B0609070205080204" pitchFamily="49" charset="-128"/>
              </a:rPr>
              <a:t>測量学</a:t>
            </a:r>
            <a:r>
              <a:rPr lang="en-US" altLang="ja-JP" dirty="0">
                <a:solidFill>
                  <a:schemeClr val="accent2"/>
                </a:solidFill>
                <a:ea typeface="ＭＳ ゴシック" panose="020B0609070205080204" pitchFamily="49" charset="-128"/>
              </a:rPr>
              <a:t>』</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小田部 </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99]</a:t>
            </a:r>
            <a:r>
              <a:rPr lang="en-US" altLang="ja-JP" sz="24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4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8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だけ</a:t>
            </a:r>
            <a:r>
              <a:rPr lang="ja-JP" altLang="en-US" dirty="0">
                <a:solidFill>
                  <a:schemeClr val="accent2"/>
                </a:solidFill>
                <a:ea typeface="ＭＳ ゴシック" panose="020B0609070205080204" pitchFamily="49" charset="-128"/>
              </a:rPr>
              <a:t>は，体積計算に応用している．</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573E540-9978-471C-86EC-F4EDFC9C3004}"/>
              </a:ext>
            </a:extLst>
          </p:cNvPr>
          <p:cNvSpPr>
            <a:spLocks noGrp="1"/>
          </p:cNvSpPr>
          <p:nvPr>
            <p:ph type="sldNum" sz="quarter" idx="12"/>
          </p:nvPr>
        </p:nvSpPr>
        <p:spPr/>
        <p:txBody>
          <a:bodyPr/>
          <a:lstStyle/>
          <a:p>
            <a:fld id="{F4DCD11C-E200-42C0-A722-14ECC5E524B2}" type="slidenum">
              <a:rPr lang="en-US" altLang="ja-JP" sz="2400" smtClean="0">
                <a:solidFill>
                  <a:srgbClr val="9C9CDE"/>
                </a:solidFill>
              </a:rPr>
              <a:pPr/>
              <a:t>11</a:t>
            </a:fld>
            <a:endParaRPr lang="en-US" altLang="ja-JP" sz="2400" dirty="0">
              <a:solidFill>
                <a:srgbClr val="9C9CDE"/>
              </a:solidFill>
            </a:endParaRPr>
          </a:p>
        </p:txBody>
      </p:sp>
    </p:spTree>
    <p:extLst>
      <p:ext uri="{BB962C8B-B14F-4D97-AF65-F5344CB8AC3E}">
        <p14:creationId xmlns:p14="http://schemas.microsoft.com/office/powerpoint/2010/main" val="1621409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p:txBody>
          <a:bodyPr/>
          <a:lstStyle/>
          <a:p>
            <a:pPr algn="l"/>
            <a:r>
              <a:rPr lang="en-US" altLang="ja-JP" b="1" dirty="0">
                <a:solidFill>
                  <a:srgbClr val="006699"/>
                </a:solidFill>
              </a:rPr>
              <a:t>2.  </a:t>
            </a:r>
            <a:r>
              <a:rPr lang="ja-JP" altLang="en-US" b="1" dirty="0">
                <a:solidFill>
                  <a:srgbClr val="006699"/>
                </a:solidFill>
              </a:rPr>
              <a:t>数値積分の手法  </a:t>
            </a:r>
            <a:r>
              <a:rPr lang="en-US" altLang="ja-JP" sz="3600" b="1" dirty="0">
                <a:solidFill>
                  <a:srgbClr val="3FC9C4"/>
                </a:solidFill>
              </a:rPr>
              <a:t>(1/2)</a:t>
            </a:r>
            <a:endParaRPr kumimoji="1" lang="ja-JP" altLang="en-US" sz="3600" dirty="0">
              <a:solidFill>
                <a:srgbClr val="3FC9C4"/>
              </a:solidFill>
            </a:endParaRPr>
          </a:p>
        </p:txBody>
      </p:sp>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457200" y="1477747"/>
            <a:ext cx="8507288" cy="5121275"/>
          </a:xfrm>
        </p:spPr>
        <p:txBody>
          <a:bodyPr/>
          <a:lstStyle/>
          <a:p>
            <a:r>
              <a:rPr lang="ja-JP" altLang="en-US" dirty="0">
                <a:solidFill>
                  <a:schemeClr val="accent2"/>
                </a:solidFill>
                <a:ea typeface="ＭＳ ゴシック" panose="020B0609070205080204" pitchFamily="49" charset="-128"/>
              </a:rPr>
              <a:t>関数が未知であって，実測値から定積分をする場合，定積分の値は数値積分によって近似値として求める．</a:t>
            </a:r>
          </a:p>
          <a:p>
            <a:r>
              <a:rPr lang="ja-JP" altLang="en-US" dirty="0">
                <a:solidFill>
                  <a:schemeClr val="accent2"/>
                </a:solidFill>
                <a:ea typeface="ＭＳ ゴシック" panose="020B0609070205080204" pitchFamily="49" charset="-128"/>
              </a:rPr>
              <a:t>体積を求めるとき，縦方向と横方向の</a:t>
            </a:r>
            <a:r>
              <a:rPr lang="ja-JP" altLang="en-US" sz="1600" dirty="0">
                <a:solidFill>
                  <a:schemeClr val="accent2"/>
                </a:solidFill>
                <a:ea typeface="ＭＳ ゴシック" panose="020B0609070205080204" pitchFamily="49" charset="-128"/>
              </a:rPr>
              <a:t> </a:t>
            </a:r>
            <a:r>
              <a:rPr lang="en-US" altLang="ja-JP" dirty="0">
                <a:solidFill>
                  <a:schemeClr val="accent2"/>
                </a:solidFill>
                <a:ea typeface="ＭＳ ゴシック" panose="020B0609070205080204" pitchFamily="49" charset="-128"/>
              </a:rPr>
              <a:t>2</a:t>
            </a:r>
            <a:r>
              <a:rPr lang="en-US" altLang="ja-JP" sz="1600"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回の数値積分を行なう必要がある．</a:t>
            </a:r>
          </a:p>
          <a:p>
            <a:r>
              <a:rPr lang="ja-JP" altLang="en-US" dirty="0">
                <a:solidFill>
                  <a:schemeClr val="accent2"/>
                </a:solidFill>
                <a:ea typeface="ＭＳ ゴシック" panose="020B0609070205080204" pitchFamily="49" charset="-128"/>
              </a:rPr>
              <a:t>土塁のとき，端から端までの（等間隔の）断面図を何枚か用意して，</a:t>
            </a:r>
          </a:p>
          <a:p>
            <a:pPr marL="324000" indent="0">
              <a:buNone/>
            </a:pPr>
            <a:r>
              <a:rPr lang="ja-JP" altLang="en-US" dirty="0">
                <a:solidFill>
                  <a:srgbClr val="B953FF"/>
                </a:solidFill>
                <a:ea typeface="ＭＳ ゴシック" panose="020B0609070205080204" pitchFamily="49" charset="-128"/>
              </a:rPr>
              <a:t>数値積分</a:t>
            </a:r>
            <a:r>
              <a:rPr lang="ja-JP" altLang="en-US" sz="1600" dirty="0">
                <a:solidFill>
                  <a:srgbClr val="B953FF"/>
                </a:solidFill>
                <a:ea typeface="ＭＳ ゴシック" panose="020B0609070205080204" pitchFamily="49" charset="-128"/>
              </a:rPr>
              <a:t> </a:t>
            </a:r>
            <a:r>
              <a:rPr lang="en-US" altLang="ja-JP" dirty="0">
                <a:solidFill>
                  <a:srgbClr val="B953FF"/>
                </a:solidFill>
                <a:ea typeface="ＭＳ ゴシック" panose="020B0609070205080204" pitchFamily="49" charset="-128"/>
              </a:rPr>
              <a:t>1:</a:t>
            </a:r>
            <a:r>
              <a:rPr lang="en-US" altLang="ja-JP"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断面の幅高から</a:t>
            </a:r>
            <a:r>
              <a:rPr lang="ja-JP" altLang="en-US" b="1" dirty="0">
                <a:solidFill>
                  <a:schemeClr val="accent2"/>
                </a:solidFill>
                <a:ea typeface="ＭＳ ゴシック" panose="020B0609070205080204" pitchFamily="49" charset="-128"/>
              </a:rPr>
              <a:t>断面積</a:t>
            </a:r>
            <a:r>
              <a:rPr lang="ja-JP" altLang="en-US" dirty="0">
                <a:solidFill>
                  <a:schemeClr val="accent2"/>
                </a:solidFill>
                <a:ea typeface="ＭＳ ゴシック" panose="020B0609070205080204" pitchFamily="49" charset="-128"/>
              </a:rPr>
              <a:t>を求める．</a:t>
            </a:r>
          </a:p>
          <a:p>
            <a:pPr marL="324000" indent="0">
              <a:buNone/>
            </a:pPr>
            <a:r>
              <a:rPr lang="ja-JP" altLang="en-US" dirty="0">
                <a:solidFill>
                  <a:srgbClr val="B953FF"/>
                </a:solidFill>
                <a:ea typeface="ＭＳ ゴシック" panose="020B0609070205080204" pitchFamily="49" charset="-128"/>
              </a:rPr>
              <a:t>数値積分</a:t>
            </a:r>
            <a:r>
              <a:rPr lang="ja-JP" altLang="en-US" sz="1600" dirty="0">
                <a:solidFill>
                  <a:srgbClr val="B953FF"/>
                </a:solidFill>
                <a:ea typeface="ＭＳ ゴシック" panose="020B0609070205080204" pitchFamily="49" charset="-128"/>
              </a:rPr>
              <a:t> </a:t>
            </a:r>
            <a:r>
              <a:rPr lang="en-US" altLang="ja-JP" dirty="0">
                <a:solidFill>
                  <a:srgbClr val="B953FF"/>
                </a:solidFill>
                <a:ea typeface="ＭＳ ゴシック" panose="020B0609070205080204" pitchFamily="49" charset="-128"/>
              </a:rPr>
              <a:t>2:</a:t>
            </a:r>
            <a:r>
              <a:rPr lang="en-US" altLang="ja-JP" dirty="0">
                <a:solidFill>
                  <a:schemeClr val="accent2"/>
                </a:solidFill>
                <a:ea typeface="ＭＳ ゴシック" panose="020B0609070205080204" pitchFamily="49" charset="-128"/>
              </a:rPr>
              <a:t>  </a:t>
            </a:r>
            <a:r>
              <a:rPr lang="ja-JP" altLang="en-US" b="1" dirty="0">
                <a:solidFill>
                  <a:schemeClr val="accent2"/>
                </a:solidFill>
                <a:ea typeface="ＭＳ ゴシック" panose="020B0609070205080204" pitchFamily="49" charset="-128"/>
              </a:rPr>
              <a:t>断面積</a:t>
            </a:r>
            <a:r>
              <a:rPr lang="ja-JP" altLang="en-US" dirty="0">
                <a:solidFill>
                  <a:schemeClr val="accent2"/>
                </a:solidFill>
                <a:ea typeface="ＭＳ ゴシック" panose="020B0609070205080204" pitchFamily="49" charset="-128"/>
              </a:rPr>
              <a:t>と長さから体積を求める．</a:t>
            </a: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p:txBody>
          <a:bodyPr/>
          <a:lstStyle/>
          <a:p>
            <a:fld id="{F4DCD11C-E200-42C0-A722-14ECC5E524B2}" type="slidenum">
              <a:rPr lang="en-US" altLang="ja-JP" sz="2400" smtClean="0">
                <a:solidFill>
                  <a:srgbClr val="9C9CDE"/>
                </a:solidFill>
              </a:rPr>
              <a:pPr/>
              <a:t>12</a:t>
            </a:fld>
            <a:endParaRPr lang="en-US" altLang="ja-JP" sz="2400" dirty="0">
              <a:solidFill>
                <a:srgbClr val="9C9CDE"/>
              </a:solidFill>
            </a:endParaRPr>
          </a:p>
        </p:txBody>
      </p:sp>
    </p:spTree>
    <p:extLst>
      <p:ext uri="{BB962C8B-B14F-4D97-AF65-F5344CB8AC3E}">
        <p14:creationId xmlns:p14="http://schemas.microsoft.com/office/powerpoint/2010/main" val="1329147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p:txBody>
          <a:bodyPr/>
          <a:lstStyle/>
          <a:p>
            <a:pPr algn="l"/>
            <a:r>
              <a:rPr lang="en-US" altLang="ja-JP" b="1" dirty="0">
                <a:solidFill>
                  <a:srgbClr val="006699"/>
                </a:solidFill>
              </a:rPr>
              <a:t>2.  </a:t>
            </a:r>
            <a:r>
              <a:rPr lang="ja-JP" altLang="en-US" b="1" dirty="0">
                <a:solidFill>
                  <a:srgbClr val="006699"/>
                </a:solidFill>
              </a:rPr>
              <a:t>数値積分の手法  </a:t>
            </a:r>
            <a:r>
              <a:rPr lang="en-US" altLang="ja-JP" sz="3600" b="1" dirty="0">
                <a:solidFill>
                  <a:schemeClr val="bg1"/>
                </a:solidFill>
              </a:rPr>
              <a:t>(2/2)</a:t>
            </a:r>
            <a:endParaRPr kumimoji="1" lang="ja-JP" altLang="en-US" sz="3600" dirty="0">
              <a:solidFill>
                <a:schemeClr val="bg1"/>
              </a:solidFill>
            </a:endParaRPr>
          </a:p>
        </p:txBody>
      </p:sp>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457200" y="1477747"/>
            <a:ext cx="8435280" cy="5121275"/>
          </a:xfrm>
        </p:spPr>
        <p:txBody>
          <a:bodyPr/>
          <a:lstStyle/>
          <a:p>
            <a:pPr>
              <a:spcBef>
                <a:spcPts val="0"/>
              </a:spcBef>
            </a:pPr>
            <a:r>
              <a:rPr lang="ja-JP" altLang="en-US" dirty="0">
                <a:solidFill>
                  <a:schemeClr val="accent2"/>
                </a:solidFill>
                <a:ea typeface="ＭＳ ゴシック" panose="020B0609070205080204" pitchFamily="49" charset="-128"/>
              </a:rPr>
              <a:t>関数が未知である場合，</a:t>
            </a:r>
            <a:r>
              <a:rPr lang="ja-JP" altLang="en-US" dirty="0">
                <a:solidFill>
                  <a:srgbClr val="00B0F0"/>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定積分の値　</a:t>
            </a:r>
            <a:r>
              <a:rPr lang="ja-JP" altLang="en-US" sz="2800" dirty="0">
                <a:solidFill>
                  <a:schemeClr val="accent2"/>
                </a:solidFill>
                <a:latin typeface="ＭＳ Ｐゴシック" panose="020B0600070205080204" pitchFamily="50" charset="-128"/>
                <a:ea typeface="ＭＳ Ｐゴシック" panose="020B0600070205080204" pitchFamily="50" charset="-128"/>
              </a:rPr>
              <a:t>（</a:t>
            </a:r>
            <a:r>
              <a:rPr lang="ja-JP" altLang="en-US" sz="2800" dirty="0">
                <a:solidFill>
                  <a:schemeClr val="accent2"/>
                </a:solidFill>
                <a:ea typeface="ＭＳ ゴシック" panose="020B0609070205080204" pitchFamily="49" charset="-128"/>
              </a:rPr>
              <a:t>面積や体積）</a:t>
            </a:r>
            <a:r>
              <a:rPr lang="ja-JP" altLang="en-US" dirty="0">
                <a:solidFill>
                  <a:schemeClr val="accent2"/>
                </a:solidFill>
                <a:ea typeface="ＭＳ ゴシック" panose="020B0609070205080204" pitchFamily="49" charset="-128"/>
              </a:rPr>
              <a:t>は，実測値から数値積分で　</a:t>
            </a:r>
            <a:r>
              <a:rPr lang="ja-JP" altLang="en-US" sz="2800" dirty="0">
                <a:solidFill>
                  <a:schemeClr val="accent2"/>
                </a:solidFill>
                <a:latin typeface="ＭＳ Ｐゴシック" panose="020B0600070205080204" pitchFamily="50" charset="-128"/>
                <a:ea typeface="ＭＳ Ｐゴシック" panose="020B0600070205080204" pitchFamily="50" charset="-128"/>
              </a:rPr>
              <a:t>（</a:t>
            </a:r>
            <a:r>
              <a:rPr lang="ja-JP" altLang="en-US" sz="2800" dirty="0">
                <a:solidFill>
                  <a:schemeClr val="accent2"/>
                </a:solidFill>
                <a:ea typeface="ＭＳ ゴシック" panose="020B0609070205080204" pitchFamily="49" charset="-128"/>
              </a:rPr>
              <a:t>近似値として）</a:t>
            </a:r>
            <a:r>
              <a:rPr lang="ja-JP" altLang="en-US" dirty="0">
                <a:solidFill>
                  <a:schemeClr val="accent2"/>
                </a:solidFill>
                <a:ea typeface="ＭＳ ゴシック" panose="020B0609070205080204" pitchFamily="49" charset="-128"/>
              </a:rPr>
              <a:t>求めるしかない．</a:t>
            </a:r>
          </a:p>
          <a:p>
            <a:pPr marL="108000" indent="0">
              <a:spcBef>
                <a:spcPts val="3000"/>
              </a:spcBef>
              <a:buNone/>
            </a:pPr>
            <a:r>
              <a:rPr lang="ja-JP" altLang="en-US" dirty="0">
                <a:solidFill>
                  <a:srgbClr val="5F5FBF"/>
                </a:solidFill>
                <a:ea typeface="ＭＳ ゴシック" panose="020B0609070205080204" pitchFamily="49" charset="-128"/>
              </a:rPr>
              <a:t>表 </a:t>
            </a:r>
            <a:r>
              <a:rPr lang="en-US" altLang="ja-JP" dirty="0">
                <a:solidFill>
                  <a:srgbClr val="5F5FBF"/>
                </a:solidFill>
                <a:ea typeface="ＭＳ ゴシック" panose="020B0609070205080204" pitchFamily="49" charset="-128"/>
              </a:rPr>
              <a:t>1.  </a:t>
            </a:r>
            <a:r>
              <a:rPr lang="ja-JP" altLang="en-US" dirty="0">
                <a:solidFill>
                  <a:srgbClr val="5F5FBF"/>
                </a:solidFill>
                <a:ea typeface="ＭＳ ゴシック" panose="020B0609070205080204" pitchFamily="49" charset="-128"/>
              </a:rPr>
              <a:t>ニュートン・コーツ型の公式 </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戸川 </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76]</a:t>
            </a:r>
            <a:endParaRPr lang="en-US" altLang="ja-JP" dirty="0">
              <a:solidFill>
                <a:srgbClr val="5F5FBF"/>
              </a:solidFill>
              <a:ea typeface="ＭＳ ゴシック" panose="020B0609070205080204" pitchFamily="49" charset="-128"/>
            </a:endParaRPr>
          </a:p>
          <a:p>
            <a:endParaRPr lang="en-US" altLang="ja-JP" dirty="0">
              <a:solidFill>
                <a:schemeClr val="accent2"/>
              </a:solidFill>
              <a:ea typeface="ＭＳ ゴシック" panose="020B0609070205080204" pitchFamily="49" charset="-128"/>
            </a:endParaRPr>
          </a:p>
          <a:p>
            <a:endParaRPr lang="en-US" altLang="ja-JP" dirty="0">
              <a:solidFill>
                <a:schemeClr val="accent2"/>
              </a:solidFill>
              <a:ea typeface="ＭＳ ゴシック" panose="020B0609070205080204" pitchFamily="49" charset="-128"/>
            </a:endParaRPr>
          </a:p>
          <a:p>
            <a:pPr marL="0" indent="0">
              <a:buNone/>
            </a:pPr>
            <a:endParaRPr lang="en-US" altLang="ja-JP" dirty="0">
              <a:solidFill>
                <a:schemeClr val="accent2"/>
              </a:solidFill>
              <a:ea typeface="ＭＳ ゴシック" panose="020B0609070205080204" pitchFamily="49" charset="-128"/>
            </a:endParaRPr>
          </a:p>
          <a:p>
            <a:pPr marL="0" indent="0">
              <a:buNone/>
            </a:pPr>
            <a:endParaRPr lang="en-US" altLang="ja-JP" sz="2400" dirty="0">
              <a:solidFill>
                <a:schemeClr val="accent2"/>
              </a:solidFill>
              <a:ea typeface="ＭＳ ゴシック" panose="020B0609070205080204" pitchFamily="49" charset="-128"/>
            </a:endParaRPr>
          </a:p>
          <a:p>
            <a:pPr marL="396000" indent="0">
              <a:spcBef>
                <a:spcPts val="300"/>
              </a:spcBef>
              <a:buNone/>
            </a:pPr>
            <a:r>
              <a:rPr lang="ja-JP" altLang="en-US" sz="2400" dirty="0">
                <a:solidFill>
                  <a:srgbClr val="009999"/>
                </a:solidFill>
                <a:ea typeface="ＭＳ ゴシック" panose="020B0609070205080204" pitchFamily="49" charset="-128"/>
              </a:rPr>
              <a:t>（以下省略）</a:t>
            </a:r>
            <a:endParaRPr lang="en-US" altLang="ja-JP" sz="2400" dirty="0">
              <a:solidFill>
                <a:srgbClr val="009999"/>
              </a:solidFill>
              <a:ea typeface="ＭＳ ゴシック" panose="020B0609070205080204" pitchFamily="49" charset="-128"/>
            </a:endParaRPr>
          </a:p>
          <a:p>
            <a:endParaRPr lang="ja-JP" altLang="en-US"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p:txBody>
          <a:bodyPr/>
          <a:lstStyle/>
          <a:p>
            <a:fld id="{F4DCD11C-E200-42C0-A722-14ECC5E524B2}" type="slidenum">
              <a:rPr lang="en-US" altLang="ja-JP" sz="2400" smtClean="0">
                <a:solidFill>
                  <a:srgbClr val="9C9CDE"/>
                </a:solidFill>
              </a:rPr>
              <a:pPr/>
              <a:t>13</a:t>
            </a:fld>
            <a:endParaRPr lang="en-US" altLang="ja-JP" sz="2400" dirty="0">
              <a:solidFill>
                <a:srgbClr val="9C9CDE"/>
              </a:solidFill>
            </a:endParaRPr>
          </a:p>
        </p:txBody>
      </p:sp>
      <mc:AlternateContent xmlns:mc="http://schemas.openxmlformats.org/markup-compatibility/2006">
        <mc:Choice xmlns:a14="http://schemas.microsoft.com/office/drawing/2010/main" Requires="a14">
          <p:graphicFrame>
            <p:nvGraphicFramePr>
              <p:cNvPr id="5" name="表 4">
                <a:extLst>
                  <a:ext uri="{FF2B5EF4-FFF2-40B4-BE49-F238E27FC236}">
                    <a16:creationId xmlns:a16="http://schemas.microsoft.com/office/drawing/2014/main" id="{6712A255-EC6B-4CEB-BDF7-F78E178CE211}"/>
                  </a:ext>
                </a:extLst>
              </p:cNvPr>
              <p:cNvGraphicFramePr>
                <a:graphicFrameLocks noGrp="1"/>
              </p:cNvGraphicFramePr>
              <p:nvPr>
                <p:extLst>
                  <p:ext uri="{D42A27DB-BD31-4B8C-83A1-F6EECF244321}">
                    <p14:modId xmlns:p14="http://schemas.microsoft.com/office/powerpoint/2010/main" val="997886849"/>
                  </p:ext>
                </p:extLst>
              </p:nvPr>
            </p:nvGraphicFramePr>
            <p:xfrm>
              <a:off x="827584" y="4038384"/>
              <a:ext cx="7272809" cy="2112234"/>
            </p:xfrm>
            <a:graphic>
              <a:graphicData uri="http://schemas.openxmlformats.org/drawingml/2006/table">
                <a:tbl>
                  <a:tblPr firstRow="1" bandRow="1">
                    <a:tableStyleId>{5C22544A-7EE6-4342-B048-85BDC9FD1C3A}</a:tableStyleId>
                  </a:tblPr>
                  <a:tblGrid>
                    <a:gridCol w="1038973">
                      <a:extLst>
                        <a:ext uri="{9D8B030D-6E8A-4147-A177-3AD203B41FA5}">
                          <a16:colId xmlns:a16="http://schemas.microsoft.com/office/drawing/2014/main" val="228384208"/>
                        </a:ext>
                      </a:extLst>
                    </a:gridCol>
                    <a:gridCol w="1624202">
                      <a:extLst>
                        <a:ext uri="{9D8B030D-6E8A-4147-A177-3AD203B41FA5}">
                          <a16:colId xmlns:a16="http://schemas.microsoft.com/office/drawing/2014/main" val="916895323"/>
                        </a:ext>
                      </a:extLst>
                    </a:gridCol>
                    <a:gridCol w="3313489">
                      <a:extLst>
                        <a:ext uri="{9D8B030D-6E8A-4147-A177-3AD203B41FA5}">
                          <a16:colId xmlns:a16="http://schemas.microsoft.com/office/drawing/2014/main" val="1225906083"/>
                        </a:ext>
                      </a:extLst>
                    </a:gridCol>
                    <a:gridCol w="1296145">
                      <a:extLst>
                        <a:ext uri="{9D8B030D-6E8A-4147-A177-3AD203B41FA5}">
                          <a16:colId xmlns:a16="http://schemas.microsoft.com/office/drawing/2014/main" val="2990085231"/>
                        </a:ext>
                      </a:extLst>
                    </a:gridCol>
                  </a:tblGrid>
                  <a:tr h="576064">
                    <a:tc>
                      <a:txBody>
                        <a:bodyPr/>
                        <a:lstStyle/>
                        <a:p>
                          <a:pPr algn="l"/>
                          <a:r>
                            <a:rPr kumimoji="1" lang="ja-JP" altLang="en-US" sz="2800" dirty="0">
                              <a:solidFill>
                                <a:schemeClr val="bg1"/>
                              </a:solidFill>
                            </a:rPr>
                            <a:t>次数</a:t>
                          </a:r>
                        </a:p>
                      </a:txBody>
                      <a:tcPr>
                        <a:solidFill>
                          <a:srgbClr val="3FC9C4"/>
                        </a:solidFill>
                      </a:tcPr>
                    </a:tc>
                    <a:tc>
                      <a:txBody>
                        <a:bodyPr/>
                        <a:lstStyle/>
                        <a:p>
                          <a:pPr algn="ctr"/>
                          <a:r>
                            <a:rPr kumimoji="1" lang="ja-JP" altLang="en-US" sz="2800" dirty="0">
                              <a:solidFill>
                                <a:schemeClr val="bg1"/>
                              </a:solidFill>
                            </a:rPr>
                            <a:t>近似</a:t>
                          </a:r>
                        </a:p>
                      </a:txBody>
                      <a:tcPr>
                        <a:solidFill>
                          <a:srgbClr val="3FC9C4"/>
                        </a:solidFill>
                      </a:tcPr>
                    </a:tc>
                    <a:tc>
                      <a:txBody>
                        <a:bodyPr/>
                        <a:lstStyle/>
                        <a:p>
                          <a:pPr algn="ctr"/>
                          <a:r>
                            <a:rPr kumimoji="1" lang="ja-JP" altLang="en-US" sz="2800" dirty="0">
                              <a:solidFill>
                                <a:schemeClr val="bg1"/>
                              </a:solidFill>
                            </a:rPr>
                            <a:t>名称</a:t>
                          </a:r>
                        </a:p>
                      </a:txBody>
                      <a:tcPr>
                        <a:solidFill>
                          <a:srgbClr val="3FC9C4"/>
                        </a:solidFill>
                      </a:tcPr>
                    </a:tc>
                    <a:tc>
                      <a:txBody>
                        <a:bodyPr/>
                        <a:lstStyle/>
                        <a:p>
                          <a:pPr algn="ctr"/>
                          <a:r>
                            <a:rPr kumimoji="1" lang="ja-JP" altLang="en-US" sz="2800" dirty="0">
                              <a:solidFill>
                                <a:schemeClr val="bg1"/>
                              </a:solidFill>
                            </a:rPr>
                            <a:t>誤差</a:t>
                          </a:r>
                        </a:p>
                      </a:txBody>
                      <a:tcPr>
                        <a:solidFill>
                          <a:srgbClr val="3FC9C4"/>
                        </a:solidFill>
                      </a:tcPr>
                    </a:tc>
                    <a:extLst>
                      <a:ext uri="{0D108BD9-81ED-4DB2-BD59-A6C34878D82A}">
                        <a16:rowId xmlns:a16="http://schemas.microsoft.com/office/drawing/2014/main" val="500299140"/>
                      </a:ext>
                    </a:extLst>
                  </a:tr>
                  <a:tr h="768085">
                    <a:tc>
                      <a:txBody>
                        <a:bodyPr/>
                        <a:lstStyle/>
                        <a:p>
                          <a:pPr algn="ctr"/>
                          <a:r>
                            <a:rPr kumimoji="1" lang="en-US" altLang="ja-JP" sz="3200" dirty="0">
                              <a:solidFill>
                                <a:srgbClr val="006699"/>
                              </a:solidFill>
                            </a:rPr>
                            <a:t>1</a:t>
                          </a:r>
                          <a:r>
                            <a:rPr kumimoji="1" lang="ja-JP" altLang="en-US" sz="1200" dirty="0">
                              <a:solidFill>
                                <a:srgbClr val="006699"/>
                              </a:solidFill>
                            </a:rPr>
                            <a:t> </a:t>
                          </a:r>
                          <a:r>
                            <a:rPr kumimoji="1" lang="ja-JP" altLang="en-US" sz="3200" dirty="0">
                              <a:solidFill>
                                <a:srgbClr val="006699"/>
                              </a:solidFill>
                            </a:rPr>
                            <a:t>次</a:t>
                          </a:r>
                        </a:p>
                      </a:txBody>
                      <a:tcPr/>
                    </a:tc>
                    <a:tc>
                      <a:txBody>
                        <a:bodyPr/>
                        <a:lstStyle/>
                        <a:p>
                          <a:r>
                            <a:rPr kumimoji="1" lang="ja-JP" altLang="en-US" sz="3200" dirty="0">
                              <a:solidFill>
                                <a:srgbClr val="006699"/>
                              </a:solidFill>
                            </a:rPr>
                            <a:t>直線</a:t>
                          </a:r>
                        </a:p>
                      </a:txBody>
                      <a:tcPr/>
                    </a:tc>
                    <a:tc>
                      <a:txBody>
                        <a:bodyPr/>
                        <a:lstStyle/>
                        <a:p>
                          <a:r>
                            <a:rPr kumimoji="1" lang="ja-JP" altLang="en-US" sz="3200" dirty="0">
                              <a:solidFill>
                                <a:srgbClr val="002060"/>
                              </a:solidFill>
                            </a:rPr>
                            <a:t>台形公式</a:t>
                          </a:r>
                        </a:p>
                      </a:txBody>
                      <a:tcPr/>
                    </a:tc>
                    <a:tc>
                      <a:txBody>
                        <a:bodyPr/>
                        <a:lstStyle/>
                        <a:p>
                          <a:pPr/>
                          <a14:m>
                            <m:oMathPara xmlns:m="http://schemas.openxmlformats.org/officeDocument/2006/math">
                              <m:oMathParaPr>
                                <m:jc m:val="centerGroup"/>
                              </m:oMathParaPr>
                              <m:oMath xmlns:m="http://schemas.openxmlformats.org/officeDocument/2006/math">
                                <m:r>
                                  <a:rPr lang="en-US" altLang="ja-JP" sz="3200" i="1" dirty="0" smtClean="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𝑂</m:t>
                                </m:r>
                                <m:r>
                                  <a:rPr lang="en-US" altLang="ja-JP" sz="3200" i="1" dirty="0" smtClean="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m:t>
                                </m:r>
                                <m:sSup>
                                  <m:sSupPr>
                                    <m:ctrlPr>
                                      <a:rPr lang="en-US" altLang="ja-JP" sz="3200" i="1" dirty="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ctrlPr>
                                  </m:sSupPr>
                                  <m:e>
                                    <m:r>
                                      <a:rPr lang="en-US" altLang="ja-JP" sz="3200" i="1" dirty="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h</m:t>
                                    </m:r>
                                  </m:e>
                                  <m:sup>
                                    <m:r>
                                      <a:rPr lang="en-US" altLang="ja-JP" sz="3200" b="0" i="1" dirty="0" smtClean="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3</m:t>
                                    </m:r>
                                  </m:sup>
                                </m:sSup>
                                <m:r>
                                  <a:rPr lang="en-US" altLang="ja-JP" sz="3200" i="1" dirty="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m:t>
                                </m:r>
                              </m:oMath>
                            </m:oMathPara>
                          </a14:m>
                          <a:endParaRPr kumimoji="1" lang="ja-JP" altLang="en-US" sz="3200" dirty="0">
                            <a:solidFill>
                              <a:srgbClr val="002060"/>
                            </a:solidFill>
                          </a:endParaRPr>
                        </a:p>
                      </a:txBody>
                      <a:tcPr/>
                    </a:tc>
                    <a:extLst>
                      <a:ext uri="{0D108BD9-81ED-4DB2-BD59-A6C34878D82A}">
                        <a16:rowId xmlns:a16="http://schemas.microsoft.com/office/drawing/2014/main" val="2154220758"/>
                      </a:ext>
                    </a:extLst>
                  </a:tr>
                  <a:tr h="768085">
                    <a:tc>
                      <a:txBody>
                        <a:bodyPr/>
                        <a:lstStyle/>
                        <a:p>
                          <a:pPr algn="ctr"/>
                          <a:r>
                            <a:rPr kumimoji="1" lang="en-US" altLang="ja-JP" sz="3200" dirty="0">
                              <a:solidFill>
                                <a:srgbClr val="006699"/>
                              </a:solidFill>
                            </a:rPr>
                            <a:t>2</a:t>
                          </a:r>
                          <a:r>
                            <a:rPr kumimoji="1" lang="en-US" altLang="ja-JP" sz="1200" dirty="0">
                              <a:solidFill>
                                <a:srgbClr val="006699"/>
                              </a:solidFill>
                            </a:rPr>
                            <a:t> </a:t>
                          </a:r>
                          <a:r>
                            <a:rPr kumimoji="1" lang="ja-JP" altLang="en-US" sz="3200" dirty="0">
                              <a:solidFill>
                                <a:srgbClr val="006699"/>
                              </a:solidFill>
                            </a:rPr>
                            <a:t>次</a:t>
                          </a:r>
                        </a:p>
                      </a:txBody>
                      <a:tcPr/>
                    </a:tc>
                    <a:tc>
                      <a:txBody>
                        <a:bodyPr/>
                        <a:lstStyle/>
                        <a:p>
                          <a:r>
                            <a:rPr kumimoji="1" lang="ja-JP" altLang="en-US" sz="3200" dirty="0">
                              <a:solidFill>
                                <a:srgbClr val="006699"/>
                              </a:solidFill>
                            </a:rPr>
                            <a:t>放物線</a:t>
                          </a:r>
                        </a:p>
                      </a:txBody>
                      <a:tcPr/>
                    </a:tc>
                    <a:tc>
                      <a:txBody>
                        <a:bodyPr/>
                        <a:lstStyle/>
                        <a:p>
                          <a:r>
                            <a:rPr lang="ja-JP" altLang="en-US" sz="3200" dirty="0">
                              <a:solidFill>
                                <a:srgbClr val="002060"/>
                              </a:solidFill>
                              <a:ea typeface="ＭＳ ゴシック" panose="020B0609070205080204" pitchFamily="49" charset="-128"/>
                            </a:rPr>
                            <a:t>シンプソン公式</a:t>
                          </a:r>
                          <a:endParaRPr kumimoji="1" lang="ja-JP" altLang="en-US" sz="3200" dirty="0">
                            <a:solidFill>
                              <a:srgbClr val="002060"/>
                            </a:solidFill>
                          </a:endParaRPr>
                        </a:p>
                      </a:txBody>
                      <a:tcPr/>
                    </a:tc>
                    <a:tc>
                      <a:txBody>
                        <a:bodyPr/>
                        <a:lstStyle/>
                        <a:p>
                          <a:pPr/>
                          <a14:m>
                            <m:oMathPara xmlns:m="http://schemas.openxmlformats.org/officeDocument/2006/math">
                              <m:oMathParaPr>
                                <m:jc m:val="centerGroup"/>
                              </m:oMathParaPr>
                              <m:oMath xmlns:m="http://schemas.openxmlformats.org/officeDocument/2006/math">
                                <m:r>
                                  <a:rPr lang="en-US" altLang="ja-JP" sz="3200" i="1" dirty="0" smtClean="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𝑂</m:t>
                                </m:r>
                                <m:r>
                                  <a:rPr lang="en-US" altLang="ja-JP" sz="3200" i="1" dirty="0" smtClean="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m:t>
                                </m:r>
                                <m:sSup>
                                  <m:sSupPr>
                                    <m:ctrlPr>
                                      <a:rPr lang="en-US" altLang="ja-JP" sz="3200" i="1" dirty="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ctrlPr>
                                  </m:sSupPr>
                                  <m:e>
                                    <m:r>
                                      <a:rPr lang="en-US" altLang="ja-JP" sz="3200" i="1" dirty="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h</m:t>
                                    </m:r>
                                  </m:e>
                                  <m:sup>
                                    <m:r>
                                      <a:rPr lang="en-US" altLang="ja-JP" sz="3200" b="0" i="1" dirty="0" smtClean="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5</m:t>
                                    </m:r>
                                  </m:sup>
                                </m:sSup>
                                <m:r>
                                  <a:rPr lang="en-US" altLang="ja-JP" sz="3200" i="1" dirty="0">
                                    <a:solidFill>
                                      <a:srgbClr val="002060"/>
                                    </a:solidFill>
                                    <a:latin typeface="Cambria Math" panose="02040503050406030204" pitchFamily="18" charset="0"/>
                                    <a:ea typeface="ＭＳ ゴシック" panose="020B0609070205080204" pitchFamily="49" charset="-128"/>
                                    <a:cs typeface="Segoe UI Historic" panose="020B0502040204020203" pitchFamily="34" charset="0"/>
                                  </a:rPr>
                                  <m:t>)</m:t>
                                </m:r>
                              </m:oMath>
                            </m:oMathPara>
                          </a14:m>
                          <a:endParaRPr kumimoji="1" lang="ja-JP" altLang="en-US" sz="3200" dirty="0">
                            <a:solidFill>
                              <a:srgbClr val="002060"/>
                            </a:solidFill>
                          </a:endParaRPr>
                        </a:p>
                      </a:txBody>
                      <a:tcPr/>
                    </a:tc>
                    <a:extLst>
                      <a:ext uri="{0D108BD9-81ED-4DB2-BD59-A6C34878D82A}">
                        <a16:rowId xmlns:a16="http://schemas.microsoft.com/office/drawing/2014/main" val="3197290832"/>
                      </a:ext>
                    </a:extLst>
                  </a:tr>
                </a:tbl>
              </a:graphicData>
            </a:graphic>
          </p:graphicFrame>
        </mc:Choice>
        <mc:Fallback>
          <p:graphicFrame>
            <p:nvGraphicFramePr>
              <p:cNvPr id="5" name="表 4">
                <a:extLst>
                  <a:ext uri="{FF2B5EF4-FFF2-40B4-BE49-F238E27FC236}">
                    <a16:creationId xmlns:a16="http://schemas.microsoft.com/office/drawing/2014/main" id="{6712A255-EC6B-4CEB-BDF7-F78E178CE211}"/>
                  </a:ext>
                </a:extLst>
              </p:cNvPr>
              <p:cNvGraphicFramePr>
                <a:graphicFrameLocks noGrp="1"/>
              </p:cNvGraphicFramePr>
              <p:nvPr>
                <p:extLst>
                  <p:ext uri="{D42A27DB-BD31-4B8C-83A1-F6EECF244321}">
                    <p14:modId xmlns:p14="http://schemas.microsoft.com/office/powerpoint/2010/main" val="997886849"/>
                  </p:ext>
                </p:extLst>
              </p:nvPr>
            </p:nvGraphicFramePr>
            <p:xfrm>
              <a:off x="827584" y="4038384"/>
              <a:ext cx="7272809" cy="2112234"/>
            </p:xfrm>
            <a:graphic>
              <a:graphicData uri="http://schemas.openxmlformats.org/drawingml/2006/table">
                <a:tbl>
                  <a:tblPr firstRow="1" bandRow="1">
                    <a:tableStyleId>{5C22544A-7EE6-4342-B048-85BDC9FD1C3A}</a:tableStyleId>
                  </a:tblPr>
                  <a:tblGrid>
                    <a:gridCol w="1038973">
                      <a:extLst>
                        <a:ext uri="{9D8B030D-6E8A-4147-A177-3AD203B41FA5}">
                          <a16:colId xmlns:a16="http://schemas.microsoft.com/office/drawing/2014/main" val="228384208"/>
                        </a:ext>
                      </a:extLst>
                    </a:gridCol>
                    <a:gridCol w="1624202">
                      <a:extLst>
                        <a:ext uri="{9D8B030D-6E8A-4147-A177-3AD203B41FA5}">
                          <a16:colId xmlns:a16="http://schemas.microsoft.com/office/drawing/2014/main" val="916895323"/>
                        </a:ext>
                      </a:extLst>
                    </a:gridCol>
                    <a:gridCol w="3313489">
                      <a:extLst>
                        <a:ext uri="{9D8B030D-6E8A-4147-A177-3AD203B41FA5}">
                          <a16:colId xmlns:a16="http://schemas.microsoft.com/office/drawing/2014/main" val="1225906083"/>
                        </a:ext>
                      </a:extLst>
                    </a:gridCol>
                    <a:gridCol w="1296145">
                      <a:extLst>
                        <a:ext uri="{9D8B030D-6E8A-4147-A177-3AD203B41FA5}">
                          <a16:colId xmlns:a16="http://schemas.microsoft.com/office/drawing/2014/main" val="2990085231"/>
                        </a:ext>
                      </a:extLst>
                    </a:gridCol>
                  </a:tblGrid>
                  <a:tr h="576064">
                    <a:tc>
                      <a:txBody>
                        <a:bodyPr/>
                        <a:lstStyle/>
                        <a:p>
                          <a:pPr algn="l"/>
                          <a:r>
                            <a:rPr kumimoji="1" lang="ja-JP" altLang="en-US" sz="2800" dirty="0">
                              <a:solidFill>
                                <a:schemeClr val="bg1"/>
                              </a:solidFill>
                            </a:rPr>
                            <a:t>次数</a:t>
                          </a:r>
                        </a:p>
                      </a:txBody>
                      <a:tcPr>
                        <a:solidFill>
                          <a:srgbClr val="3FC9C4"/>
                        </a:solidFill>
                      </a:tcPr>
                    </a:tc>
                    <a:tc>
                      <a:txBody>
                        <a:bodyPr/>
                        <a:lstStyle/>
                        <a:p>
                          <a:pPr algn="ctr"/>
                          <a:r>
                            <a:rPr kumimoji="1" lang="ja-JP" altLang="en-US" sz="2800" dirty="0">
                              <a:solidFill>
                                <a:schemeClr val="bg1"/>
                              </a:solidFill>
                            </a:rPr>
                            <a:t>近似</a:t>
                          </a:r>
                        </a:p>
                      </a:txBody>
                      <a:tcPr>
                        <a:solidFill>
                          <a:srgbClr val="3FC9C4"/>
                        </a:solidFill>
                      </a:tcPr>
                    </a:tc>
                    <a:tc>
                      <a:txBody>
                        <a:bodyPr/>
                        <a:lstStyle/>
                        <a:p>
                          <a:pPr algn="ctr"/>
                          <a:r>
                            <a:rPr kumimoji="1" lang="ja-JP" altLang="en-US" sz="2800" dirty="0">
                              <a:solidFill>
                                <a:schemeClr val="bg1"/>
                              </a:solidFill>
                            </a:rPr>
                            <a:t>名称</a:t>
                          </a:r>
                        </a:p>
                      </a:txBody>
                      <a:tcPr>
                        <a:solidFill>
                          <a:srgbClr val="3FC9C4"/>
                        </a:solidFill>
                      </a:tcPr>
                    </a:tc>
                    <a:tc>
                      <a:txBody>
                        <a:bodyPr/>
                        <a:lstStyle/>
                        <a:p>
                          <a:pPr algn="ctr"/>
                          <a:r>
                            <a:rPr kumimoji="1" lang="ja-JP" altLang="en-US" sz="2800" dirty="0">
                              <a:solidFill>
                                <a:schemeClr val="bg1"/>
                              </a:solidFill>
                            </a:rPr>
                            <a:t>誤差</a:t>
                          </a:r>
                        </a:p>
                      </a:txBody>
                      <a:tcPr>
                        <a:solidFill>
                          <a:srgbClr val="3FC9C4"/>
                        </a:solidFill>
                      </a:tcPr>
                    </a:tc>
                    <a:extLst>
                      <a:ext uri="{0D108BD9-81ED-4DB2-BD59-A6C34878D82A}">
                        <a16:rowId xmlns:a16="http://schemas.microsoft.com/office/drawing/2014/main" val="500299140"/>
                      </a:ext>
                    </a:extLst>
                  </a:tr>
                  <a:tr h="768085">
                    <a:tc>
                      <a:txBody>
                        <a:bodyPr/>
                        <a:lstStyle/>
                        <a:p>
                          <a:pPr algn="ctr"/>
                          <a:r>
                            <a:rPr kumimoji="1" lang="en-US" altLang="ja-JP" sz="3200" dirty="0">
                              <a:solidFill>
                                <a:srgbClr val="006699"/>
                              </a:solidFill>
                            </a:rPr>
                            <a:t>1</a:t>
                          </a:r>
                          <a:r>
                            <a:rPr kumimoji="1" lang="ja-JP" altLang="en-US" sz="1200" dirty="0">
                              <a:solidFill>
                                <a:srgbClr val="006699"/>
                              </a:solidFill>
                            </a:rPr>
                            <a:t> </a:t>
                          </a:r>
                          <a:r>
                            <a:rPr kumimoji="1" lang="ja-JP" altLang="en-US" sz="3200" dirty="0">
                              <a:solidFill>
                                <a:srgbClr val="006699"/>
                              </a:solidFill>
                            </a:rPr>
                            <a:t>次</a:t>
                          </a:r>
                        </a:p>
                      </a:txBody>
                      <a:tcPr/>
                    </a:tc>
                    <a:tc>
                      <a:txBody>
                        <a:bodyPr/>
                        <a:lstStyle/>
                        <a:p>
                          <a:r>
                            <a:rPr kumimoji="1" lang="ja-JP" altLang="en-US" sz="3200" dirty="0">
                              <a:solidFill>
                                <a:srgbClr val="006699"/>
                              </a:solidFill>
                            </a:rPr>
                            <a:t>直線</a:t>
                          </a:r>
                        </a:p>
                      </a:txBody>
                      <a:tcPr/>
                    </a:tc>
                    <a:tc>
                      <a:txBody>
                        <a:bodyPr/>
                        <a:lstStyle/>
                        <a:p>
                          <a:r>
                            <a:rPr kumimoji="1" lang="ja-JP" altLang="en-US" sz="3200" dirty="0">
                              <a:solidFill>
                                <a:srgbClr val="002060"/>
                              </a:solidFill>
                            </a:rPr>
                            <a:t>台形公式</a:t>
                          </a:r>
                        </a:p>
                      </a:txBody>
                      <a:tcPr/>
                    </a:tc>
                    <a:tc>
                      <a:txBody>
                        <a:bodyPr/>
                        <a:lstStyle/>
                        <a:p>
                          <a:endParaRPr lang="ja-JP"/>
                        </a:p>
                      </a:txBody>
                      <a:tcPr>
                        <a:blipFill>
                          <a:blip r:embed="rId3"/>
                          <a:stretch>
                            <a:fillRect l="-461033" t="-85714" r="-1878" b="-102381"/>
                          </a:stretch>
                        </a:blipFill>
                      </a:tcPr>
                    </a:tc>
                    <a:extLst>
                      <a:ext uri="{0D108BD9-81ED-4DB2-BD59-A6C34878D82A}">
                        <a16:rowId xmlns:a16="http://schemas.microsoft.com/office/drawing/2014/main" val="2154220758"/>
                      </a:ext>
                    </a:extLst>
                  </a:tr>
                  <a:tr h="768085">
                    <a:tc>
                      <a:txBody>
                        <a:bodyPr/>
                        <a:lstStyle/>
                        <a:p>
                          <a:pPr algn="ctr"/>
                          <a:r>
                            <a:rPr kumimoji="1" lang="en-US" altLang="ja-JP" sz="3200" dirty="0">
                              <a:solidFill>
                                <a:srgbClr val="006699"/>
                              </a:solidFill>
                            </a:rPr>
                            <a:t>2</a:t>
                          </a:r>
                          <a:r>
                            <a:rPr kumimoji="1" lang="en-US" altLang="ja-JP" sz="1200" dirty="0">
                              <a:solidFill>
                                <a:srgbClr val="006699"/>
                              </a:solidFill>
                            </a:rPr>
                            <a:t> </a:t>
                          </a:r>
                          <a:r>
                            <a:rPr kumimoji="1" lang="ja-JP" altLang="en-US" sz="3200" dirty="0">
                              <a:solidFill>
                                <a:srgbClr val="006699"/>
                              </a:solidFill>
                            </a:rPr>
                            <a:t>次</a:t>
                          </a:r>
                        </a:p>
                      </a:txBody>
                      <a:tcPr/>
                    </a:tc>
                    <a:tc>
                      <a:txBody>
                        <a:bodyPr/>
                        <a:lstStyle/>
                        <a:p>
                          <a:r>
                            <a:rPr kumimoji="1" lang="ja-JP" altLang="en-US" sz="3200" dirty="0">
                              <a:solidFill>
                                <a:srgbClr val="006699"/>
                              </a:solidFill>
                            </a:rPr>
                            <a:t>放物線</a:t>
                          </a:r>
                        </a:p>
                      </a:txBody>
                      <a:tcPr/>
                    </a:tc>
                    <a:tc>
                      <a:txBody>
                        <a:bodyPr/>
                        <a:lstStyle/>
                        <a:p>
                          <a:r>
                            <a:rPr lang="ja-JP" altLang="en-US" sz="3200" dirty="0">
                              <a:solidFill>
                                <a:srgbClr val="002060"/>
                              </a:solidFill>
                              <a:ea typeface="ＭＳ ゴシック" panose="020B0609070205080204" pitchFamily="49" charset="-128"/>
                            </a:rPr>
                            <a:t>シンプソン公式</a:t>
                          </a:r>
                          <a:endParaRPr kumimoji="1" lang="ja-JP" altLang="en-US" sz="3200" dirty="0">
                            <a:solidFill>
                              <a:srgbClr val="002060"/>
                            </a:solidFill>
                          </a:endParaRPr>
                        </a:p>
                      </a:txBody>
                      <a:tcPr/>
                    </a:tc>
                    <a:tc>
                      <a:txBody>
                        <a:bodyPr/>
                        <a:lstStyle/>
                        <a:p>
                          <a:endParaRPr lang="ja-JP"/>
                        </a:p>
                      </a:txBody>
                      <a:tcPr>
                        <a:blipFill>
                          <a:blip r:embed="rId3"/>
                          <a:stretch>
                            <a:fillRect l="-461033" t="-185714" r="-1878" b="-2381"/>
                          </a:stretch>
                        </a:blipFill>
                      </a:tcPr>
                    </a:tc>
                    <a:extLst>
                      <a:ext uri="{0D108BD9-81ED-4DB2-BD59-A6C34878D82A}">
                        <a16:rowId xmlns:a16="http://schemas.microsoft.com/office/drawing/2014/main" val="3197290832"/>
                      </a:ext>
                    </a:extLst>
                  </a:tr>
                </a:tbl>
              </a:graphicData>
            </a:graphic>
          </p:graphicFrame>
        </mc:Fallback>
      </mc:AlternateContent>
    </p:spTree>
    <p:extLst>
      <p:ext uri="{BB962C8B-B14F-4D97-AF65-F5344CB8AC3E}">
        <p14:creationId xmlns:p14="http://schemas.microsoft.com/office/powerpoint/2010/main" val="19416497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274638"/>
            <a:ext cx="8229600" cy="1143000"/>
          </a:xfrm>
        </p:spPr>
        <p:txBody>
          <a:bodyPr/>
          <a:lstStyle/>
          <a:p>
            <a:pPr algn="l"/>
            <a:r>
              <a:rPr lang="en-US" altLang="ja-JP" b="1" dirty="0">
                <a:solidFill>
                  <a:srgbClr val="006699"/>
                </a:solidFill>
              </a:rPr>
              <a:t>2.1  </a:t>
            </a:r>
            <a:r>
              <a:rPr lang="ja-JP" altLang="en-US" b="1" dirty="0">
                <a:solidFill>
                  <a:srgbClr val="006699"/>
                </a:solidFill>
              </a:rPr>
              <a:t>台形公式</a:t>
            </a:r>
            <a:r>
              <a:rPr lang="ja-JP" altLang="en-US" sz="3600" b="1" dirty="0">
                <a:solidFill>
                  <a:srgbClr val="006699"/>
                </a:solidFill>
              </a:rPr>
              <a:t>  </a:t>
            </a:r>
            <a:r>
              <a:rPr lang="en-US" altLang="ja-JP" sz="3600" b="1" dirty="0">
                <a:solidFill>
                  <a:srgbClr val="3FC9C4"/>
                </a:solidFill>
              </a:rPr>
              <a:t>(1/4)</a:t>
            </a:r>
            <a:endParaRPr kumimoji="1" lang="ja-JP" altLang="en-US" sz="3600"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354360" y="1362075"/>
                <a:ext cx="8435280" cy="5121275"/>
              </a:xfrm>
            </p:spPr>
            <p:txBody>
              <a:bodyPr/>
              <a:lstStyle/>
              <a:p>
                <a:pPr marL="0" indent="0">
                  <a:buNone/>
                </a:pPr>
                <a:r>
                  <a:rPr lang="ja-JP" altLang="en-US" sz="3600" dirty="0">
                    <a:solidFill>
                      <a:srgbClr val="C569FF"/>
                    </a:solidFill>
                    <a:ea typeface="ＭＳ ゴシック" panose="020B0609070205080204" pitchFamily="49" charset="-128"/>
                  </a:rPr>
                  <a:t>積分値 ≒ </a:t>
                </a:r>
                <a:r>
                  <a:rPr lang="ja-JP" altLang="en-US" sz="3600" dirty="0">
                    <a:solidFill>
                      <a:schemeClr val="accent2"/>
                    </a:solidFill>
                    <a:ea typeface="ＭＳ ゴシック" panose="020B0609070205080204" pitchFamily="49" charset="-128"/>
                  </a:rPr>
                  <a:t>両端の関数値の平均値</a:t>
                </a:r>
                <a:endParaRPr lang="en-US" altLang="ja-JP" sz="3600" dirty="0">
                  <a:solidFill>
                    <a:schemeClr val="accent2"/>
                  </a:solidFill>
                  <a:ea typeface="ＭＳ ゴシック" panose="020B0609070205080204" pitchFamily="49" charset="-128"/>
                </a:endParaRPr>
              </a:p>
              <a:p>
                <a:pPr marL="0" indent="0">
                  <a:buNone/>
                </a:pPr>
                <a:r>
                  <a:rPr lang="ja-JP" altLang="en-US" sz="3600" dirty="0">
                    <a:solidFill>
                      <a:schemeClr val="accent2"/>
                    </a:solidFill>
                    <a:ea typeface="ＭＳ ゴシック" panose="020B0609070205080204" pitchFamily="49" charset="-128"/>
                  </a:rPr>
                  <a:t>　　　　　　　　　　　　 　</a:t>
                </a:r>
                <a:r>
                  <a:rPr lang="en-US" altLang="ja-JP" sz="3600" dirty="0">
                    <a:solidFill>
                      <a:schemeClr val="accent2"/>
                    </a:solidFill>
                    <a:ea typeface="ＭＳ ゴシック" panose="020B0609070205080204" pitchFamily="49" charset="-128"/>
                  </a:rPr>
                  <a:t>× </a:t>
                </a:r>
                <a:r>
                  <a:rPr lang="ja-JP" altLang="en-US" sz="3600" dirty="0">
                    <a:solidFill>
                      <a:srgbClr val="A015FF"/>
                    </a:solidFill>
                    <a:ea typeface="ＭＳ ゴシック" panose="020B0609070205080204" pitchFamily="49" charset="-128"/>
                  </a:rPr>
                  <a:t>区間幅</a:t>
                </a:r>
                <a:endParaRPr lang="en-US" altLang="ja-JP" sz="3600" dirty="0">
                  <a:solidFill>
                    <a:srgbClr val="A015FF"/>
                  </a:solidFill>
                  <a:ea typeface="ＭＳ ゴシック" panose="020B0609070205080204" pitchFamily="49" charset="-128"/>
                </a:endParaRPr>
              </a:p>
              <a:p>
                <a:pPr marL="0" indent="0">
                  <a:buNone/>
                </a:pPr>
                <a:endParaRPr lang="en-US" altLang="ja-JP" dirty="0">
                  <a:solidFill>
                    <a:schemeClr val="accent2"/>
                  </a:solidFill>
                  <a:ea typeface="ＭＳ ゴシック" panose="020B0609070205080204" pitchFamily="49" charset="-128"/>
                </a:endParaRPr>
              </a:p>
              <a:p>
                <a:pPr marL="0" indent="0">
                  <a:spcBef>
                    <a:spcPts val="0"/>
                  </a:spcBef>
                  <a:buNone/>
                </a:pPr>
                <a:r>
                  <a:rPr lang="ja-JP" altLang="en-US" dirty="0">
                    <a:solidFill>
                      <a:schemeClr val="accent2"/>
                    </a:solidFill>
                    <a:ea typeface="ＭＳ ゴシック" panose="020B0609070205080204" pitchFamily="49" charset="-128"/>
                  </a:rPr>
                  <a:t>　　　　　　　　　    </a:t>
                </a:r>
                <a14:m>
                  <m:oMath xmlns:m="http://schemas.openxmlformats.org/officeDocument/2006/math">
                    <m:r>
                      <a:rPr lang="en-US" altLang="ja-JP" sz="5400" b="0" i="0" dirty="0" smtClean="0">
                        <a:solidFill>
                          <a:srgbClr val="002060"/>
                        </a:solidFill>
                        <a:latin typeface="Cambria Math" panose="02040503050406030204" pitchFamily="18" charset="0"/>
                        <a:ea typeface="ＭＳ ゴシック" panose="020B0609070205080204" pitchFamily="49" charset="-128"/>
                      </a:rPr>
                      <m:t>=</m:t>
                    </m:r>
                    <m:r>
                      <a:rPr lang="en-US" altLang="ja-JP" sz="5400" i="1" dirty="0" smtClean="0">
                        <a:solidFill>
                          <a:srgbClr val="A015FF"/>
                        </a:solidFill>
                        <a:latin typeface="Cambria Math" panose="02040503050406030204" pitchFamily="18" charset="0"/>
                        <a:ea typeface="ＭＳ ゴシック" panose="020B0609070205080204" pitchFamily="49" charset="-128"/>
                      </a:rPr>
                      <m:t>h</m:t>
                    </m:r>
                    <m:f>
                      <m:fPr>
                        <m:ctrlPr>
                          <a:rPr lang="en-US" altLang="ja-JP" sz="5400" i="1" dirty="0" smtClean="0">
                            <a:solidFill>
                              <a:schemeClr val="accent2"/>
                            </a:solidFill>
                            <a:latin typeface="Cambria Math" panose="02040503050406030204" pitchFamily="18" charset="0"/>
                            <a:ea typeface="ＭＳ ゴシック" panose="020B0609070205080204" pitchFamily="49" charset="-128"/>
                          </a:rPr>
                        </m:ctrlPr>
                      </m:fPr>
                      <m:num>
                        <m:r>
                          <a:rPr lang="en-US" altLang="ja-JP" sz="5400" b="0" i="1" dirty="0" smtClean="0">
                            <a:solidFill>
                              <a:schemeClr val="accent2"/>
                            </a:solidFill>
                            <a:latin typeface="Cambria Math" panose="02040503050406030204" pitchFamily="18" charset="0"/>
                            <a:ea typeface="ＭＳ ゴシック" panose="020B0609070205080204" pitchFamily="49" charset="-128"/>
                          </a:rPr>
                          <m:t> </m:t>
                        </m:r>
                        <m:r>
                          <a:rPr lang="en-US" altLang="ja-JP" sz="5400" b="0" i="1" dirty="0" smtClean="0">
                            <a:solidFill>
                              <a:schemeClr val="accent2"/>
                            </a:solidFill>
                            <a:latin typeface="Cambria Math" panose="02040503050406030204" pitchFamily="18" charset="0"/>
                            <a:ea typeface="ＭＳ ゴシック" panose="020B0609070205080204" pitchFamily="49" charset="-128"/>
                          </a:rPr>
                          <m:t>𝑦</m:t>
                        </m:r>
                        <m:r>
                          <a:rPr lang="en-US" altLang="ja-JP" sz="5400" b="1" i="1" baseline="-25000" dirty="0" smtClean="0">
                            <a:solidFill>
                              <a:schemeClr val="accent2"/>
                            </a:solidFill>
                            <a:latin typeface="Cambria Math" panose="02040503050406030204" pitchFamily="18" charset="0"/>
                            <a:ea typeface="ＭＳ ゴシック" panose="020B0609070205080204" pitchFamily="49" charset="-128"/>
                          </a:rPr>
                          <m:t>𝟎</m:t>
                        </m:r>
                        <m:r>
                          <a:rPr lang="en-US" altLang="ja-JP" sz="5400" b="1" i="1" baseline="-25000" dirty="0" smtClean="0">
                            <a:solidFill>
                              <a:schemeClr val="accent2"/>
                            </a:solidFill>
                            <a:latin typeface="Cambria Math" panose="02040503050406030204" pitchFamily="18" charset="0"/>
                            <a:ea typeface="ＭＳ ゴシック" panose="020B0609070205080204" pitchFamily="49" charset="-128"/>
                          </a:rPr>
                          <m:t> </m:t>
                        </m:r>
                        <m:r>
                          <a:rPr lang="en-US" altLang="ja-JP" sz="5400" b="0" i="1" dirty="0" smtClean="0">
                            <a:solidFill>
                              <a:schemeClr val="accent2"/>
                            </a:solidFill>
                            <a:latin typeface="Cambria Math" panose="02040503050406030204" pitchFamily="18" charset="0"/>
                            <a:ea typeface="ＭＳ ゴシック" panose="020B0609070205080204" pitchFamily="49" charset="-128"/>
                          </a:rPr>
                          <m:t>+ </m:t>
                        </m:r>
                        <m:r>
                          <a:rPr lang="en-US" altLang="ja-JP" sz="5400" b="0" i="1" dirty="0" smtClean="0">
                            <a:solidFill>
                              <a:schemeClr val="accent2"/>
                            </a:solidFill>
                            <a:latin typeface="Cambria Math" panose="02040503050406030204" pitchFamily="18" charset="0"/>
                            <a:ea typeface="ＭＳ ゴシック" panose="020B0609070205080204" pitchFamily="49" charset="-128"/>
                          </a:rPr>
                          <m:t>𝑦</m:t>
                        </m:r>
                        <m:r>
                          <a:rPr lang="en-US" altLang="ja-JP" sz="5400" b="1" i="1" baseline="-20000" dirty="0" smtClean="0">
                            <a:solidFill>
                              <a:schemeClr val="accent2"/>
                            </a:solidFill>
                            <a:latin typeface="Cambria Math" panose="02040503050406030204" pitchFamily="18" charset="0"/>
                            <a:ea typeface="ＭＳ ゴシック" panose="020B0609070205080204" pitchFamily="49" charset="-128"/>
                          </a:rPr>
                          <m:t>𝟏</m:t>
                        </m:r>
                        <m:r>
                          <a:rPr lang="en-US" altLang="ja-JP" sz="5400" b="1" i="1" baseline="-20000" dirty="0" smtClean="0">
                            <a:solidFill>
                              <a:schemeClr val="accent2"/>
                            </a:solidFill>
                            <a:latin typeface="Cambria Math" panose="02040503050406030204" pitchFamily="18" charset="0"/>
                            <a:ea typeface="ＭＳ ゴシック" panose="020B0609070205080204" pitchFamily="49" charset="-128"/>
                          </a:rPr>
                          <m:t> </m:t>
                        </m:r>
                      </m:num>
                      <m:den>
                        <m:r>
                          <a:rPr lang="en-US" altLang="ja-JP" sz="5400" i="1" dirty="0" smtClean="0">
                            <a:solidFill>
                              <a:schemeClr val="accent2"/>
                            </a:solidFill>
                            <a:latin typeface="Cambria Math" panose="02040503050406030204" pitchFamily="18" charset="0"/>
                            <a:ea typeface="ＭＳ ゴシック" panose="020B0609070205080204" pitchFamily="49" charset="-128"/>
                          </a:rPr>
                          <m:t>2</m:t>
                        </m:r>
                      </m:den>
                    </m:f>
                  </m:oMath>
                </a14:m>
                <a:endParaRPr lang="en-US" altLang="ja-JP" sz="5400" dirty="0">
                  <a:solidFill>
                    <a:schemeClr val="accent2"/>
                  </a:solidFill>
                  <a:ea typeface="ＭＳ ゴシック" panose="020B0609070205080204" pitchFamily="49" charset="-128"/>
                </a:endParaRPr>
              </a:p>
              <a:p>
                <a:pPr marL="0" indent="0">
                  <a:spcBef>
                    <a:spcPts val="1200"/>
                  </a:spcBef>
                  <a:buNone/>
                </a:pPr>
                <a:r>
                  <a:rPr lang="en-US" altLang="ja-JP" sz="5400" dirty="0">
                    <a:solidFill>
                      <a:schemeClr val="accent2"/>
                    </a:solidFill>
                    <a:ea typeface="ＭＳ ゴシック" panose="020B0609070205080204" pitchFamily="49" charset="-128"/>
                  </a:rPr>
                  <a:t>                                 </a:t>
                </a:r>
                <a:r>
                  <a:rPr lang="ja-JP" altLang="en-US" sz="3600" b="1" dirty="0">
                    <a:solidFill>
                      <a:srgbClr val="006699"/>
                    </a:solidFill>
                  </a:rPr>
                  <a:t>［公式 </a:t>
                </a:r>
                <a:r>
                  <a:rPr lang="en-US" altLang="ja-JP" sz="3600" b="1" dirty="0">
                    <a:solidFill>
                      <a:srgbClr val="006699"/>
                    </a:solidFill>
                  </a:rPr>
                  <a:t>T</a:t>
                </a:r>
                <a:r>
                  <a:rPr lang="ja-JP" altLang="en-US" sz="3600" b="1" dirty="0">
                    <a:solidFill>
                      <a:srgbClr val="006699"/>
                    </a:solidFill>
                  </a:rPr>
                  <a:t>］</a:t>
                </a:r>
                <a:endParaRPr lang="en-US" altLang="ja-JP" sz="3600" dirty="0">
                  <a:solidFill>
                    <a:srgbClr val="006699"/>
                  </a:solidFill>
                  <a:ea typeface="ＭＳ ゴシック" panose="020B0609070205080204" pitchFamily="49" charset="-128"/>
                </a:endParaRPr>
              </a:p>
              <a:p>
                <a:pPr marL="0" indent="0">
                  <a:spcBef>
                    <a:spcPts val="600"/>
                  </a:spcBef>
                  <a:buNone/>
                </a:pPr>
                <a:r>
                  <a:rPr lang="en-US" altLang="ja-JP" sz="5400" dirty="0">
                    <a:solidFill>
                      <a:schemeClr val="accent2"/>
                    </a:solidFill>
                    <a:ea typeface="ＭＳ ゴシック" panose="020B0609070205080204" pitchFamily="49" charset="-128"/>
                  </a:rPr>
                  <a:t>				   </a:t>
                </a:r>
                <a:r>
                  <a:rPr lang="ja-JP" altLang="en-US" sz="3600" dirty="0">
                    <a:solidFill>
                      <a:srgbClr val="6C6CCE"/>
                    </a:solidFill>
                    <a:ea typeface="ＭＳ ゴシック" panose="020B0609070205080204" pitchFamily="49" charset="-128"/>
                  </a:rPr>
                  <a:t>図 </a:t>
                </a:r>
                <a:r>
                  <a:rPr lang="en-US" altLang="ja-JP" sz="3600" dirty="0">
                    <a:solidFill>
                      <a:srgbClr val="6C6CCE"/>
                    </a:solidFill>
                    <a:ea typeface="ＭＳ ゴシック" panose="020B0609070205080204" pitchFamily="49" charset="-128"/>
                  </a:rPr>
                  <a:t>2.  </a:t>
                </a:r>
                <a:r>
                  <a:rPr lang="ja-JP" altLang="en-US" sz="3600" dirty="0">
                    <a:solidFill>
                      <a:srgbClr val="6C6CCE"/>
                    </a:solidFill>
                    <a:ea typeface="ＭＳ ゴシック" panose="020B0609070205080204" pitchFamily="49" charset="-128"/>
                  </a:rPr>
                  <a:t>台形公式</a:t>
                </a:r>
              </a:p>
            </p:txBody>
          </p:sp>
        </mc:Choice>
        <mc:Fallback>
          <p:sp>
            <p:nvSpPr>
              <p:cNvPr id="3" name="コンテンツ プレースホルダー 2">
                <a:extLst>
                  <a:ext uri="{FF2B5EF4-FFF2-40B4-BE49-F238E27FC236}">
                    <a16:creationId xmlns:a16="http://schemas.microsoft.com/office/drawing/2014/main" id="{271C4012-7C7F-4F7D-8528-FACA87E77111}"/>
                  </a:ext>
                </a:extLst>
              </p:cNvPr>
              <p:cNvSpPr>
                <a:spLocks noGrp="1" noRot="1" noChangeAspect="1" noMove="1" noResize="1" noEditPoints="1" noAdjustHandles="1" noChangeArrowheads="1" noChangeShapeType="1" noTextEdit="1"/>
              </p:cNvSpPr>
              <p:nvPr>
                <p:ph idx="1"/>
              </p:nvPr>
            </p:nvSpPr>
            <p:spPr>
              <a:xfrm>
                <a:off x="354360" y="1362075"/>
                <a:ext cx="8435280" cy="5121275"/>
              </a:xfrm>
              <a:blipFill>
                <a:blip r:embed="rId2"/>
                <a:stretch>
                  <a:fillRect l="-2168" t="-2140" r="-14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14</a:t>
            </a:fld>
            <a:endParaRPr lang="en-US" altLang="ja-JP" sz="2400" dirty="0">
              <a:solidFill>
                <a:srgbClr val="9C9CDE"/>
              </a:solidFill>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A7E5E8F-DC49-4255-9550-55072818CD97}"/>
                  </a:ext>
                </a:extLst>
              </p:cNvPr>
              <p:cNvSpPr txBox="1"/>
              <p:nvPr/>
            </p:nvSpPr>
            <p:spPr>
              <a:xfrm>
                <a:off x="1123140" y="6040967"/>
                <a:ext cx="784564"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solidFill>
                            <a:srgbClr val="A015FF"/>
                          </a:solidFill>
                          <a:latin typeface="Cambria Math" panose="02040503050406030204" pitchFamily="18" charset="0"/>
                        </a:rPr>
                        <m:t>h</m:t>
                      </m:r>
                    </m:oMath>
                  </m:oMathPara>
                </a14:m>
                <a:endParaRPr kumimoji="1" lang="ja-JP" altLang="en-US" sz="4400" dirty="0">
                  <a:solidFill>
                    <a:srgbClr val="A015FF"/>
                  </a:solidFill>
                </a:endParaRPr>
              </a:p>
            </p:txBody>
          </p:sp>
        </mc:Choice>
        <mc:Fallback xmlns="">
          <p:sp>
            <p:nvSpPr>
              <p:cNvPr id="9" name="テキスト ボックス 8">
                <a:extLst>
                  <a:ext uri="{FF2B5EF4-FFF2-40B4-BE49-F238E27FC236}">
                    <a16:creationId xmlns:a16="http://schemas.microsoft.com/office/drawing/2014/main" id="{9A7E5E8F-DC49-4255-9550-55072818CD97}"/>
                  </a:ext>
                </a:extLst>
              </p:cNvPr>
              <p:cNvSpPr txBox="1">
                <a:spLocks noRot="1" noChangeAspect="1" noMove="1" noResize="1" noEditPoints="1" noAdjustHandles="1" noChangeArrowheads="1" noChangeShapeType="1" noTextEdit="1"/>
              </p:cNvSpPr>
              <p:nvPr/>
            </p:nvSpPr>
            <p:spPr>
              <a:xfrm>
                <a:off x="1123140" y="6040967"/>
                <a:ext cx="784564" cy="769441"/>
              </a:xfrm>
              <a:prstGeom prst="rect">
                <a:avLst/>
              </a:prstGeom>
              <a:blipFill>
                <a:blip r:embed="rId3"/>
                <a:stretch>
                  <a:fillRect/>
                </a:stretch>
              </a:blipFill>
            </p:spPr>
            <p:txBody>
              <a:bodyPr/>
              <a:lstStyle/>
              <a:p>
                <a:r>
                  <a:rPr lang="ja-JP" altLang="en-US">
                    <a:noFill/>
                  </a:rPr>
                  <a:t> </a:t>
                </a:r>
              </a:p>
            </p:txBody>
          </p:sp>
        </mc:Fallback>
      </mc:AlternateContent>
      <p:grpSp>
        <p:nvGrpSpPr>
          <p:cNvPr id="15" name="グループ化 14">
            <a:extLst>
              <a:ext uri="{FF2B5EF4-FFF2-40B4-BE49-F238E27FC236}">
                <a16:creationId xmlns:a16="http://schemas.microsoft.com/office/drawing/2014/main" id="{95003FB4-DA6D-4CF3-9001-9D0A1601A8AA}"/>
              </a:ext>
            </a:extLst>
          </p:cNvPr>
          <p:cNvGrpSpPr/>
          <p:nvPr/>
        </p:nvGrpSpPr>
        <p:grpSpPr>
          <a:xfrm>
            <a:off x="354360" y="2147877"/>
            <a:ext cx="3277912" cy="4410518"/>
            <a:chOff x="354360" y="2147877"/>
            <a:chExt cx="3277912" cy="4410518"/>
          </a:xfrm>
        </p:grpSpPr>
        <p:pic>
          <p:nvPicPr>
            <p:cNvPr id="6" name="図 5">
              <a:extLst>
                <a:ext uri="{FF2B5EF4-FFF2-40B4-BE49-F238E27FC236}">
                  <a16:creationId xmlns:a16="http://schemas.microsoft.com/office/drawing/2014/main" id="{62253132-1973-4B98-966D-12D7AB1FC6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560" y="2621502"/>
              <a:ext cx="3020712" cy="3419465"/>
            </a:xfrm>
            <a:prstGeom prst="rect">
              <a:avLst/>
            </a:prstGeom>
          </p:spPr>
        </p:pic>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F4629A7C-0E58-4D6B-B241-70DE921DA313}"/>
                    </a:ext>
                  </a:extLst>
                </p:cNvPr>
                <p:cNvSpPr txBox="1"/>
                <p:nvPr/>
              </p:nvSpPr>
              <p:spPr>
                <a:xfrm>
                  <a:off x="354360" y="3627328"/>
                  <a:ext cx="7845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i="1" dirty="0" smtClean="0">
                            <a:solidFill>
                              <a:schemeClr val="tx1"/>
                            </a:solidFill>
                            <a:latin typeface="Cambria Math" panose="02040503050406030204" pitchFamily="18" charset="0"/>
                            <a:ea typeface="ＭＳ ゴシック" panose="020B0609070205080204" pitchFamily="49" charset="-128"/>
                          </a:rPr>
                          <m:t>𝑦</m:t>
                        </m:r>
                        <m:r>
                          <a:rPr lang="en-US" altLang="ja-JP" sz="3200" b="1" i="1" baseline="-25000" dirty="0">
                            <a:solidFill>
                              <a:schemeClr val="tx1"/>
                            </a:solidFill>
                            <a:latin typeface="Cambria Math" panose="02040503050406030204" pitchFamily="18" charset="0"/>
                            <a:ea typeface="ＭＳ ゴシック" panose="020B0609070205080204" pitchFamily="49" charset="-128"/>
                          </a:rPr>
                          <m:t>𝟎</m:t>
                        </m:r>
                      </m:oMath>
                    </m:oMathPara>
                  </a14:m>
                  <a:endParaRPr kumimoji="1" lang="ja-JP" altLang="en-US" sz="3200" dirty="0">
                    <a:solidFill>
                      <a:schemeClr val="tx1"/>
                    </a:solidFill>
                  </a:endParaRPr>
                </a:p>
              </p:txBody>
            </p:sp>
          </mc:Choice>
          <mc:Fallback xmlns="">
            <p:sp>
              <p:nvSpPr>
                <p:cNvPr id="10" name="テキスト ボックス 9">
                  <a:extLst>
                    <a:ext uri="{FF2B5EF4-FFF2-40B4-BE49-F238E27FC236}">
                      <a16:creationId xmlns:a16="http://schemas.microsoft.com/office/drawing/2014/main" id="{F4629A7C-0E58-4D6B-B241-70DE921DA313}"/>
                    </a:ext>
                  </a:extLst>
                </p:cNvPr>
                <p:cNvSpPr txBox="1">
                  <a:spLocks noRot="1" noChangeAspect="1" noMove="1" noResize="1" noEditPoints="1" noAdjustHandles="1" noChangeArrowheads="1" noChangeShapeType="1" noTextEdit="1"/>
                </p:cNvSpPr>
                <p:nvPr/>
              </p:nvSpPr>
              <p:spPr>
                <a:xfrm>
                  <a:off x="354360" y="3627328"/>
                  <a:ext cx="784564" cy="58477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80827FF6-599D-49F1-A149-3A79A5996832}"/>
                    </a:ext>
                  </a:extLst>
                </p:cNvPr>
                <p:cNvSpPr txBox="1"/>
                <p:nvPr/>
              </p:nvSpPr>
              <p:spPr>
                <a:xfrm>
                  <a:off x="1619672" y="2147877"/>
                  <a:ext cx="7845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i="1" dirty="0" smtClean="0">
                            <a:solidFill>
                              <a:schemeClr val="tx1"/>
                            </a:solidFill>
                            <a:latin typeface="Cambria Math" panose="02040503050406030204" pitchFamily="18" charset="0"/>
                            <a:ea typeface="ＭＳ ゴシック" panose="020B0609070205080204" pitchFamily="49" charset="-128"/>
                          </a:rPr>
                          <m:t>𝑦</m:t>
                        </m:r>
                        <m:r>
                          <a:rPr lang="en-US" altLang="ja-JP" sz="3200" b="1" i="1" baseline="-25000" dirty="0" smtClean="0">
                            <a:solidFill>
                              <a:schemeClr val="tx1"/>
                            </a:solidFill>
                            <a:latin typeface="Cambria Math" panose="02040503050406030204" pitchFamily="18" charset="0"/>
                            <a:ea typeface="ＭＳ ゴシック" panose="020B0609070205080204" pitchFamily="49" charset="-128"/>
                          </a:rPr>
                          <m:t>𝟏</m:t>
                        </m:r>
                      </m:oMath>
                    </m:oMathPara>
                  </a14:m>
                  <a:endParaRPr kumimoji="1" lang="ja-JP" altLang="en-US" sz="3200" dirty="0">
                    <a:solidFill>
                      <a:schemeClr val="tx1"/>
                    </a:solidFill>
                  </a:endParaRPr>
                </a:p>
              </p:txBody>
            </p:sp>
          </mc:Choice>
          <mc:Fallback xmlns="">
            <p:sp>
              <p:nvSpPr>
                <p:cNvPr id="12" name="テキスト ボックス 11">
                  <a:extLst>
                    <a:ext uri="{FF2B5EF4-FFF2-40B4-BE49-F238E27FC236}">
                      <a16:creationId xmlns:a16="http://schemas.microsoft.com/office/drawing/2014/main" id="{80827FF6-599D-49F1-A149-3A79A5996832}"/>
                    </a:ext>
                  </a:extLst>
                </p:cNvPr>
                <p:cNvSpPr txBox="1">
                  <a:spLocks noRot="1" noChangeAspect="1" noMove="1" noResize="1" noEditPoints="1" noAdjustHandles="1" noChangeArrowheads="1" noChangeShapeType="1" noTextEdit="1"/>
                </p:cNvSpPr>
                <p:nvPr/>
              </p:nvSpPr>
              <p:spPr>
                <a:xfrm>
                  <a:off x="1619672" y="2147877"/>
                  <a:ext cx="784564" cy="58477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7CA79BBE-2024-4AA9-8696-049B34F99A32}"/>
                    </a:ext>
                  </a:extLst>
                </p:cNvPr>
                <p:cNvSpPr txBox="1"/>
                <p:nvPr/>
              </p:nvSpPr>
              <p:spPr>
                <a:xfrm>
                  <a:off x="548486" y="5973620"/>
                  <a:ext cx="7845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bg1"/>
                            </a:solidFill>
                            <a:latin typeface="Cambria Math" panose="02040503050406030204" pitchFamily="18" charset="0"/>
                            <a:ea typeface="ＭＳ ゴシック" panose="020B0609070205080204" pitchFamily="49" charset="-128"/>
                          </a:rPr>
                          <m:t>𝑥</m:t>
                        </m:r>
                        <m:r>
                          <a:rPr lang="en-US" altLang="ja-JP" sz="3200" b="1" i="1" baseline="-25000" dirty="0">
                            <a:solidFill>
                              <a:schemeClr val="bg1"/>
                            </a:solidFill>
                            <a:latin typeface="Cambria Math" panose="02040503050406030204" pitchFamily="18" charset="0"/>
                            <a:ea typeface="ＭＳ ゴシック" panose="020B0609070205080204" pitchFamily="49" charset="-128"/>
                          </a:rPr>
                          <m:t>𝟎</m:t>
                        </m:r>
                      </m:oMath>
                    </m:oMathPara>
                  </a14:m>
                  <a:endParaRPr kumimoji="1" lang="ja-JP" altLang="en-US" sz="3200" dirty="0">
                    <a:solidFill>
                      <a:schemeClr val="bg1"/>
                    </a:solidFill>
                  </a:endParaRPr>
                </a:p>
              </p:txBody>
            </p:sp>
          </mc:Choice>
          <mc:Fallback xmlns="">
            <p:sp>
              <p:nvSpPr>
                <p:cNvPr id="13" name="テキスト ボックス 12">
                  <a:extLst>
                    <a:ext uri="{FF2B5EF4-FFF2-40B4-BE49-F238E27FC236}">
                      <a16:creationId xmlns:a16="http://schemas.microsoft.com/office/drawing/2014/main" id="{7CA79BBE-2024-4AA9-8696-049B34F99A32}"/>
                    </a:ext>
                  </a:extLst>
                </p:cNvPr>
                <p:cNvSpPr txBox="1">
                  <a:spLocks noRot="1" noChangeAspect="1" noMove="1" noResize="1" noEditPoints="1" noAdjustHandles="1" noChangeArrowheads="1" noChangeShapeType="1" noTextEdit="1"/>
                </p:cNvSpPr>
                <p:nvPr/>
              </p:nvSpPr>
              <p:spPr>
                <a:xfrm>
                  <a:off x="548486" y="5973620"/>
                  <a:ext cx="784564" cy="58477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24C434DE-02CB-4F0C-8261-BB10DB22B132}"/>
                    </a:ext>
                  </a:extLst>
                </p:cNvPr>
                <p:cNvSpPr txBox="1"/>
                <p:nvPr/>
              </p:nvSpPr>
              <p:spPr>
                <a:xfrm>
                  <a:off x="1700349" y="5965922"/>
                  <a:ext cx="7845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bg1"/>
                            </a:solidFill>
                            <a:latin typeface="Cambria Math" panose="02040503050406030204" pitchFamily="18" charset="0"/>
                            <a:ea typeface="ＭＳ ゴシック" panose="020B0609070205080204" pitchFamily="49" charset="-128"/>
                          </a:rPr>
                          <m:t>𝑥</m:t>
                        </m:r>
                        <m:r>
                          <a:rPr lang="en-US" altLang="ja-JP" sz="3200" b="1" i="1" baseline="-25000" dirty="0" smtClean="0">
                            <a:solidFill>
                              <a:schemeClr val="bg1"/>
                            </a:solidFill>
                            <a:latin typeface="Cambria Math" panose="02040503050406030204" pitchFamily="18" charset="0"/>
                            <a:ea typeface="ＭＳ ゴシック" panose="020B0609070205080204" pitchFamily="49" charset="-128"/>
                          </a:rPr>
                          <m:t>𝟏</m:t>
                        </m:r>
                      </m:oMath>
                    </m:oMathPara>
                  </a14:m>
                  <a:endParaRPr kumimoji="1" lang="ja-JP" altLang="en-US" sz="3200" dirty="0">
                    <a:solidFill>
                      <a:schemeClr val="bg1"/>
                    </a:solidFill>
                  </a:endParaRPr>
                </a:p>
              </p:txBody>
            </p:sp>
          </mc:Choice>
          <mc:Fallback xmlns="">
            <p:sp>
              <p:nvSpPr>
                <p:cNvPr id="14" name="テキスト ボックス 13">
                  <a:extLst>
                    <a:ext uri="{FF2B5EF4-FFF2-40B4-BE49-F238E27FC236}">
                      <a16:creationId xmlns:a16="http://schemas.microsoft.com/office/drawing/2014/main" id="{24C434DE-02CB-4F0C-8261-BB10DB22B132}"/>
                    </a:ext>
                  </a:extLst>
                </p:cNvPr>
                <p:cNvSpPr txBox="1">
                  <a:spLocks noRot="1" noChangeAspect="1" noMove="1" noResize="1" noEditPoints="1" noAdjustHandles="1" noChangeArrowheads="1" noChangeShapeType="1" noTextEdit="1"/>
                </p:cNvSpPr>
                <p:nvPr/>
              </p:nvSpPr>
              <p:spPr>
                <a:xfrm>
                  <a:off x="1700349" y="5965922"/>
                  <a:ext cx="784564" cy="584775"/>
                </a:xfrm>
                <a:prstGeom prst="rect">
                  <a:avLst/>
                </a:prstGeom>
                <a:blipFill>
                  <a:blip r:embed="rId8"/>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1908668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354360" y="1340768"/>
                <a:ext cx="8435280" cy="5142583"/>
              </a:xfrm>
            </p:spPr>
            <p:txBody>
              <a:bodyPr/>
              <a:lstStyle/>
              <a:p>
                <a:pPr marL="0" indent="0">
                  <a:buNone/>
                </a:pPr>
                <a:r>
                  <a:rPr lang="ja-JP" altLang="en-US" sz="3600" dirty="0">
                    <a:solidFill>
                      <a:srgbClr val="C569FF"/>
                    </a:solidFill>
                    <a:ea typeface="ＭＳ ゴシック" panose="020B0609070205080204" pitchFamily="49" charset="-128"/>
                  </a:rPr>
                  <a:t>　体積 ≒ </a:t>
                </a:r>
                <a:r>
                  <a:rPr lang="ja-JP" altLang="en-US" sz="3600" dirty="0">
                    <a:solidFill>
                      <a:schemeClr val="accent2"/>
                    </a:solidFill>
                    <a:ea typeface="ＭＳ ゴシック" panose="020B0609070205080204" pitchFamily="49" charset="-128"/>
                  </a:rPr>
                  <a:t>両端の断面積の平均値</a:t>
                </a:r>
                <a:endParaRPr lang="en-US" altLang="ja-JP" sz="3600" dirty="0">
                  <a:solidFill>
                    <a:schemeClr val="accent2"/>
                  </a:solidFill>
                  <a:ea typeface="ＭＳ ゴシック" panose="020B0609070205080204" pitchFamily="49" charset="-128"/>
                </a:endParaRPr>
              </a:p>
              <a:p>
                <a:pPr marL="0" lvl="0" indent="0">
                  <a:buNone/>
                </a:pPr>
                <a:r>
                  <a:rPr lang="ja-JP" altLang="en-US" sz="3600" dirty="0">
                    <a:solidFill>
                      <a:srgbClr val="333399"/>
                    </a:solidFill>
                    <a:ea typeface="ＭＳ ゴシック" panose="020B0609070205080204" pitchFamily="49" charset="-128"/>
                  </a:rPr>
                  <a:t>　　　　　　　　　　　　　 </a:t>
                </a:r>
                <a:r>
                  <a:rPr lang="en-US" altLang="ja-JP" sz="3600" dirty="0">
                    <a:solidFill>
                      <a:srgbClr val="333399"/>
                    </a:solidFill>
                    <a:ea typeface="ＭＳ ゴシック" panose="020B0609070205080204" pitchFamily="49" charset="-128"/>
                  </a:rPr>
                  <a:t>× </a:t>
                </a:r>
                <a:r>
                  <a:rPr lang="ja-JP" altLang="en-US" sz="3600" dirty="0">
                    <a:solidFill>
                      <a:srgbClr val="A015FF"/>
                    </a:solidFill>
                    <a:ea typeface="ＭＳ ゴシック" panose="020B0609070205080204" pitchFamily="49" charset="-128"/>
                  </a:rPr>
                  <a:t>長さ</a:t>
                </a:r>
                <a:endParaRPr lang="en-US" altLang="ja-JP" sz="3600" dirty="0">
                  <a:solidFill>
                    <a:srgbClr val="A015FF"/>
                  </a:solidFill>
                  <a:ea typeface="ＭＳ ゴシック" panose="020B0609070205080204" pitchFamily="49" charset="-128"/>
                </a:endParaRPr>
              </a:p>
              <a:p>
                <a:pPr marL="0" lvl="0" indent="0">
                  <a:spcBef>
                    <a:spcPts val="4200"/>
                  </a:spcBef>
                  <a:buNone/>
                </a:pPr>
                <a:r>
                  <a:rPr lang="ja-JP" altLang="en-US" dirty="0">
                    <a:solidFill>
                      <a:srgbClr val="333399"/>
                    </a:solidFill>
                    <a:ea typeface="ＭＳ ゴシック" panose="020B0609070205080204" pitchFamily="49" charset="-128"/>
                  </a:rPr>
                  <a:t>　　　　　　　           </a:t>
                </a:r>
                <a14:m>
                  <m:oMath xmlns:m="http://schemas.openxmlformats.org/officeDocument/2006/math">
                    <m:r>
                      <a:rPr lang="en-US" altLang="ja-JP" sz="4400" i="1" dirty="0">
                        <a:solidFill>
                          <a:srgbClr val="A015FF"/>
                        </a:solidFill>
                        <a:latin typeface="Cambria Math" panose="02040503050406030204" pitchFamily="18" charset="0"/>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 </m:t>
                    </m:r>
                    <m:r>
                      <a:rPr lang="en-US" altLang="ja-JP" sz="4400" b="0" i="1" dirty="0" smtClean="0">
                        <a:solidFill>
                          <a:srgbClr val="002060"/>
                        </a:solidFill>
                        <a:latin typeface="Cambria Math" panose="02040503050406030204" pitchFamily="18" charset="0"/>
                        <a:ea typeface="ＭＳ ゴシック" panose="020B0609070205080204" pitchFamily="49" charset="-128"/>
                      </a:rPr>
                      <m:t>=</m:t>
                    </m:r>
                    <m:r>
                      <a:rPr lang="en-US" altLang="ja-JP" sz="4400" b="0" i="1" dirty="0" smtClean="0">
                        <a:solidFill>
                          <a:srgbClr val="A015FF"/>
                        </a:solidFill>
                        <a:latin typeface="Cambria Math" panose="02040503050406030204" pitchFamily="18" charset="0"/>
                        <a:ea typeface="ＭＳ ゴシック" panose="020B0609070205080204" pitchFamily="49" charset="-128"/>
                      </a:rPr>
                      <m:t>6</m:t>
                    </m:r>
                    <m:r>
                      <a:rPr lang="en-US" altLang="ja-JP" sz="4400" i="1" dirty="0">
                        <a:solidFill>
                          <a:srgbClr val="333399"/>
                        </a:solidFill>
                        <a:latin typeface="Cambria Math" panose="02040503050406030204" pitchFamily="18" charset="0"/>
                        <a:ea typeface="ＭＳ ゴシック" panose="020B0609070205080204" pitchFamily="49" charset="-128"/>
                      </a:rPr>
                      <m:t>×</m:t>
                    </m:r>
                    <m:f>
                      <m:fPr>
                        <m:ctrlPr>
                          <a:rPr lang="en-US" altLang="ja-JP" sz="4400" i="1" dirty="0">
                            <a:solidFill>
                              <a:srgbClr val="333399"/>
                            </a:solidFill>
                            <a:latin typeface="Cambria Math" panose="02040503050406030204" pitchFamily="18" charset="0"/>
                            <a:ea typeface="ＭＳ ゴシック" panose="020B0609070205080204" pitchFamily="49" charset="-128"/>
                          </a:rPr>
                        </m:ctrlPr>
                      </m:fPr>
                      <m:num>
                        <m:r>
                          <a:rPr lang="en-US" altLang="ja-JP" sz="4400" i="1" dirty="0">
                            <a:solidFill>
                              <a:srgbClr val="333399"/>
                            </a:solidFill>
                            <a:latin typeface="Cambria Math" panose="02040503050406030204" pitchFamily="18" charset="0"/>
                            <a:ea typeface="ＭＳ ゴシック" panose="020B0609070205080204" pitchFamily="49" charset="-128"/>
                          </a:rPr>
                          <m:t> 4</m:t>
                        </m:r>
                        <m:r>
                          <a:rPr lang="en-US" altLang="ja-JP" sz="4400" i="1" baseline="-25000" dirty="0">
                            <a:solidFill>
                              <a:srgbClr val="333399"/>
                            </a:solidFill>
                            <a:latin typeface="Cambria Math" panose="02040503050406030204" pitchFamily="18" charset="0"/>
                            <a:ea typeface="ＭＳ ゴシック" panose="020B0609070205080204" pitchFamily="49" charset="-128"/>
                          </a:rPr>
                          <m:t> </m:t>
                        </m:r>
                        <m:r>
                          <a:rPr lang="en-US" altLang="ja-JP" sz="4400" i="1" baseline="-20000" dirty="0">
                            <a:solidFill>
                              <a:srgbClr val="333399"/>
                            </a:solidFill>
                            <a:latin typeface="Cambria Math" panose="02040503050406030204" pitchFamily="18" charset="0"/>
                            <a:ea typeface="ＭＳ ゴシック" panose="020B0609070205080204" pitchFamily="49" charset="-128"/>
                          </a:rPr>
                          <m:t> </m:t>
                        </m:r>
                        <m:r>
                          <a:rPr lang="en-US" altLang="ja-JP" sz="4400" i="1" dirty="0">
                            <a:solidFill>
                              <a:srgbClr val="333399"/>
                            </a:solidFill>
                            <a:latin typeface="Cambria Math" panose="02040503050406030204" pitchFamily="18" charset="0"/>
                            <a:ea typeface="ＭＳ ゴシック" panose="020B0609070205080204" pitchFamily="49" charset="-128"/>
                          </a:rPr>
                          <m:t>+</m:t>
                        </m:r>
                        <m:r>
                          <a:rPr lang="en-US" altLang="ja-JP" sz="4400" b="0" i="1" dirty="0" smtClean="0">
                            <a:solidFill>
                              <a:srgbClr val="333399"/>
                            </a:solidFill>
                            <a:latin typeface="Cambria Math" panose="02040503050406030204" pitchFamily="18" charset="0"/>
                            <a:ea typeface="ＭＳ ゴシック" panose="020B0609070205080204" pitchFamily="49" charset="-128"/>
                          </a:rPr>
                          <m:t> </m:t>
                        </m:r>
                        <m:r>
                          <a:rPr lang="en-US" altLang="ja-JP" sz="4400" i="1" dirty="0">
                            <a:solidFill>
                              <a:srgbClr val="333399"/>
                            </a:solidFill>
                            <a:latin typeface="Cambria Math" panose="02040503050406030204" pitchFamily="18" charset="0"/>
                            <a:ea typeface="ＭＳ ゴシック" panose="020B0609070205080204" pitchFamily="49" charset="-128"/>
                          </a:rPr>
                          <m:t>16</m:t>
                        </m:r>
                        <m:r>
                          <a:rPr lang="en-US" altLang="ja-JP" sz="4400" b="1" i="1" baseline="-20000" dirty="0">
                            <a:solidFill>
                              <a:srgbClr val="333399"/>
                            </a:solidFill>
                            <a:latin typeface="Cambria Math" panose="02040503050406030204" pitchFamily="18" charset="0"/>
                            <a:ea typeface="ＭＳ ゴシック" panose="020B0609070205080204" pitchFamily="49" charset="-128"/>
                          </a:rPr>
                          <m:t> </m:t>
                        </m:r>
                      </m:num>
                      <m:den>
                        <m:r>
                          <a:rPr lang="en-US" altLang="ja-JP" sz="4400" b="0" i="1" dirty="0" smtClean="0">
                            <a:solidFill>
                              <a:srgbClr val="333399"/>
                            </a:solidFill>
                            <a:latin typeface="Cambria Math" panose="02040503050406030204" pitchFamily="18" charset="0"/>
                            <a:ea typeface="ＭＳ ゴシック" panose="020B0609070205080204" pitchFamily="49" charset="-128"/>
                          </a:rPr>
                          <m:t>2</m:t>
                        </m:r>
                      </m:den>
                    </m:f>
                  </m:oMath>
                </a14:m>
                <a:endParaRPr lang="en-US" altLang="ja-JP" sz="4400" dirty="0">
                  <a:solidFill>
                    <a:srgbClr val="333399"/>
                  </a:solidFill>
                  <a:ea typeface="ＭＳ ゴシック" panose="020B0609070205080204" pitchFamily="49" charset="-128"/>
                </a:endParaRPr>
              </a:p>
              <a:p>
                <a:pPr marL="0" lvl="0" indent="0">
                  <a:spcBef>
                    <a:spcPts val="1200"/>
                  </a:spcBef>
                  <a:buNone/>
                </a:pPr>
                <a:r>
                  <a:rPr lang="en-US" altLang="ja-JP" sz="5400" dirty="0">
                    <a:solidFill>
                      <a:srgbClr val="333399"/>
                    </a:solidFill>
                    <a:ea typeface="ＭＳ ゴシック" panose="020B0609070205080204" pitchFamily="49" charset="-128"/>
                  </a:rPr>
                  <a:t>				     </a:t>
                </a:r>
                <a14:m>
                  <m:oMath xmlns:m="http://schemas.openxmlformats.org/officeDocument/2006/math">
                    <m:r>
                      <m:rPr>
                        <m:nor/>
                      </m:rPr>
                      <a:rPr lang="en-US" altLang="ja-JP" sz="4400" dirty="0">
                        <a:solidFill>
                          <a:srgbClr val="333399"/>
                        </a:solidFill>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60</m:t>
                    </m:r>
                  </m:oMath>
                </a14:m>
                <a:endParaRPr lang="en-US" altLang="ja-JP" sz="4400" dirty="0">
                  <a:solidFill>
                    <a:srgbClr val="333399"/>
                  </a:solidFill>
                  <a:ea typeface="ＭＳ ゴシック" panose="020B0609070205080204" pitchFamily="49" charset="-128"/>
                </a:endParaRPr>
              </a:p>
              <a:p>
                <a:pPr marL="0" indent="0">
                  <a:spcBef>
                    <a:spcPts val="4800"/>
                  </a:spcBef>
                  <a:buNone/>
                </a:pPr>
                <a:r>
                  <a:rPr lang="ja-JP" altLang="en-US" dirty="0">
                    <a:solidFill>
                      <a:srgbClr val="6C6CCE"/>
                    </a:solidFill>
                    <a:ea typeface="ＭＳ ゴシック" panose="020B0609070205080204" pitchFamily="49" charset="-128"/>
                  </a:rPr>
                  <a:t>図 </a:t>
                </a:r>
                <a:r>
                  <a:rPr lang="en-US" altLang="ja-JP" dirty="0">
                    <a:solidFill>
                      <a:srgbClr val="6C6CCE"/>
                    </a:solidFill>
                    <a:ea typeface="ＭＳ ゴシック" panose="020B0609070205080204" pitchFamily="49" charset="-128"/>
                  </a:rPr>
                  <a:t>3.  </a:t>
                </a:r>
                <a:r>
                  <a:rPr lang="ja-JP" altLang="en-US" dirty="0">
                    <a:solidFill>
                      <a:srgbClr val="6C6CCE"/>
                    </a:solidFill>
                    <a:ea typeface="ＭＳ ゴシック" panose="020B0609070205080204" pitchFamily="49" charset="-128"/>
                  </a:rPr>
                  <a:t>台形公式による正四角錘台の体積計算</a:t>
                </a:r>
              </a:p>
            </p:txBody>
          </p:sp>
        </mc:Choice>
        <mc:Fallback>
          <p:sp>
            <p:nvSpPr>
              <p:cNvPr id="3" name="コンテンツ プレースホルダー 2">
                <a:extLst>
                  <a:ext uri="{FF2B5EF4-FFF2-40B4-BE49-F238E27FC236}">
                    <a16:creationId xmlns:a16="http://schemas.microsoft.com/office/drawing/2014/main" id="{271C4012-7C7F-4F7D-8528-FACA87E77111}"/>
                  </a:ext>
                </a:extLst>
              </p:cNvPr>
              <p:cNvSpPr>
                <a:spLocks noGrp="1" noRot="1" noChangeAspect="1" noMove="1" noResize="1" noEditPoints="1" noAdjustHandles="1" noChangeArrowheads="1" noChangeShapeType="1" noTextEdit="1"/>
              </p:cNvSpPr>
              <p:nvPr>
                <p:ph idx="1"/>
              </p:nvPr>
            </p:nvSpPr>
            <p:spPr>
              <a:xfrm>
                <a:off x="354360" y="1340768"/>
                <a:ext cx="8435280" cy="5142583"/>
              </a:xfrm>
              <a:blipFill>
                <a:blip r:embed="rId2"/>
                <a:stretch>
                  <a:fillRect l="-1806" t="-2251"/>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274638"/>
            <a:ext cx="8229600" cy="1143000"/>
          </a:xfrm>
        </p:spPr>
        <p:txBody>
          <a:bodyPr/>
          <a:lstStyle/>
          <a:p>
            <a:pPr algn="l"/>
            <a:r>
              <a:rPr lang="en-US" altLang="ja-JP" b="1" dirty="0">
                <a:solidFill>
                  <a:srgbClr val="006699"/>
                </a:solidFill>
              </a:rPr>
              <a:t>2.1  </a:t>
            </a:r>
            <a:r>
              <a:rPr lang="ja-JP" altLang="en-US" b="1" dirty="0">
                <a:solidFill>
                  <a:srgbClr val="006699"/>
                </a:solidFill>
              </a:rPr>
              <a:t>台形公式</a:t>
            </a:r>
            <a:r>
              <a:rPr lang="ja-JP" altLang="en-US" sz="3600" b="1" dirty="0">
                <a:solidFill>
                  <a:srgbClr val="006699"/>
                </a:solidFill>
              </a:rPr>
              <a:t>  </a:t>
            </a:r>
            <a:r>
              <a:rPr lang="en-US" altLang="ja-JP" sz="3600" b="1" dirty="0">
                <a:solidFill>
                  <a:srgbClr val="3FC9C4"/>
                </a:solidFill>
              </a:rPr>
              <a:t>(2/4)</a:t>
            </a:r>
            <a:endParaRPr kumimoji="1" lang="ja-JP" altLang="en-US" sz="3600" dirty="0"/>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15</a:t>
            </a:fld>
            <a:endParaRPr lang="en-US" altLang="ja-JP" sz="2400" dirty="0">
              <a:solidFill>
                <a:srgbClr val="9C9CDE"/>
              </a:solidFill>
            </a:endParaRPr>
          </a:p>
        </p:txBody>
      </p: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C8270844-5744-4D8F-B437-1D66E9F5BFCF}"/>
                  </a:ext>
                </a:extLst>
              </p:cNvPr>
              <p:cNvSpPr txBox="1"/>
              <p:nvPr/>
            </p:nvSpPr>
            <p:spPr>
              <a:xfrm>
                <a:off x="6285912" y="4509120"/>
                <a:ext cx="266817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800" i="1" dirty="0" smtClean="0">
                          <a:solidFill>
                            <a:srgbClr val="6262E4"/>
                          </a:solidFill>
                          <a:latin typeface="Cambria Math" panose="02040503050406030204" pitchFamily="18" charset="0"/>
                          <a:ea typeface="ＭＳ ゴシック" panose="020B0609070205080204" pitchFamily="49" charset="-128"/>
                        </a:rPr>
                        <m:t>（</m:t>
                      </m:r>
                      <m:r>
                        <a:rPr lang="ja-JP" altLang="en-US" sz="2800" i="1" dirty="0">
                          <a:solidFill>
                            <a:srgbClr val="6262E4"/>
                          </a:solidFill>
                          <a:latin typeface="Cambria Math" panose="02040503050406030204" pitchFamily="18" charset="0"/>
                          <a:ea typeface="ＭＳ ゴシック" panose="020B0609070205080204" pitchFamily="49" charset="-128"/>
                        </a:rPr>
                        <m:t>誤差は</m:t>
                      </m:r>
                      <m:r>
                        <a:rPr lang="en-US" altLang="ja-JP" sz="2800" b="0" i="1" dirty="0" smtClean="0">
                          <a:solidFill>
                            <a:srgbClr val="6262E4"/>
                          </a:solidFill>
                          <a:latin typeface="Cambria Math" panose="02040503050406030204" pitchFamily="18" charset="0"/>
                          <a:ea typeface="ＭＳ ゴシック" panose="020B0609070205080204" pitchFamily="49" charset="-128"/>
                        </a:rPr>
                        <m:t>+4</m:t>
                      </m:r>
                      <m:r>
                        <a:rPr lang="ja-JP" altLang="en-US" sz="2800" i="1" dirty="0">
                          <a:solidFill>
                            <a:srgbClr val="6262E4"/>
                          </a:solidFill>
                          <a:latin typeface="Cambria Math" panose="02040503050406030204" pitchFamily="18" charset="0"/>
                          <a:ea typeface="ＭＳ ゴシック" panose="020B0609070205080204" pitchFamily="49" charset="-128"/>
                        </a:rPr>
                        <m:t>）</m:t>
                      </m:r>
                    </m:oMath>
                  </m:oMathPara>
                </a14:m>
                <a:endParaRPr kumimoji="1" lang="ja-JP" altLang="en-US" sz="2800" dirty="0"/>
              </a:p>
            </p:txBody>
          </p:sp>
        </mc:Choice>
        <mc:Fallback xmlns="">
          <p:sp>
            <p:nvSpPr>
              <p:cNvPr id="8" name="テキスト ボックス 7">
                <a:extLst>
                  <a:ext uri="{FF2B5EF4-FFF2-40B4-BE49-F238E27FC236}">
                    <a16:creationId xmlns:a16="http://schemas.microsoft.com/office/drawing/2014/main" id="{C8270844-5744-4D8F-B437-1D66E9F5BFCF}"/>
                  </a:ext>
                </a:extLst>
              </p:cNvPr>
              <p:cNvSpPr txBox="1">
                <a:spLocks noRot="1" noChangeAspect="1" noMove="1" noResize="1" noEditPoints="1" noAdjustHandles="1" noChangeArrowheads="1" noChangeShapeType="1" noTextEdit="1"/>
              </p:cNvSpPr>
              <p:nvPr/>
            </p:nvSpPr>
            <p:spPr>
              <a:xfrm>
                <a:off x="6285912" y="4509120"/>
                <a:ext cx="2668176" cy="523220"/>
              </a:xfrm>
              <a:prstGeom prst="rect">
                <a:avLst/>
              </a:prstGeom>
              <a:blipFill>
                <a:blip r:embed="rId3"/>
                <a:stretch>
                  <a:fillRect/>
                </a:stretch>
              </a:blipFill>
            </p:spPr>
            <p:txBody>
              <a:bodyPr/>
              <a:lstStyle/>
              <a:p>
                <a:r>
                  <a:rPr lang="ja-JP" altLang="en-US">
                    <a:noFill/>
                  </a:rPr>
                  <a:t> </a:t>
                </a:r>
              </a:p>
            </p:txBody>
          </p:sp>
        </mc:Fallback>
      </mc:AlternateContent>
      <p:grpSp>
        <p:nvGrpSpPr>
          <p:cNvPr id="19" name="グループ化 18">
            <a:extLst>
              <a:ext uri="{FF2B5EF4-FFF2-40B4-BE49-F238E27FC236}">
                <a16:creationId xmlns:a16="http://schemas.microsoft.com/office/drawing/2014/main" id="{227E36BD-F12C-4B87-ADC6-0366C99D0366}"/>
              </a:ext>
            </a:extLst>
          </p:cNvPr>
          <p:cNvGrpSpPr/>
          <p:nvPr/>
        </p:nvGrpSpPr>
        <p:grpSpPr>
          <a:xfrm>
            <a:off x="205930" y="2406519"/>
            <a:ext cx="4422268" cy="3027669"/>
            <a:chOff x="205930" y="2406519"/>
            <a:chExt cx="4422268" cy="3027669"/>
          </a:xfrm>
        </p:grpSpPr>
        <p:pic>
          <p:nvPicPr>
            <p:cNvPr id="18" name="図 17">
              <a:extLst>
                <a:ext uri="{FF2B5EF4-FFF2-40B4-BE49-F238E27FC236}">
                  <a16:creationId xmlns:a16="http://schemas.microsoft.com/office/drawing/2014/main" id="{BF7ADF88-BD79-4546-A873-6F214CEA23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2119" y="2406519"/>
              <a:ext cx="4309881" cy="2980950"/>
            </a:xfrm>
            <a:prstGeom prst="rect">
              <a:avLst/>
            </a:prstGeom>
          </p:spPr>
        </p:pic>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6F1977D9-55B1-4E7E-B4E8-A3FE439B000C}"/>
                    </a:ext>
                  </a:extLst>
                </p:cNvPr>
                <p:cNvSpPr txBox="1"/>
                <p:nvPr/>
              </p:nvSpPr>
              <p:spPr>
                <a:xfrm>
                  <a:off x="1681681" y="4849413"/>
                  <a:ext cx="147076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accent2"/>
                            </a:solidFill>
                            <a:latin typeface="Cambria Math" panose="02040503050406030204" pitchFamily="18" charset="0"/>
                            <a:ea typeface="ＭＳ ゴシック" panose="020B0609070205080204" pitchFamily="49" charset="-128"/>
                          </a:rPr>
                          <m:t>𝑉</m:t>
                        </m:r>
                        <m:r>
                          <a:rPr lang="en-US" altLang="ja-JP" sz="3200" b="0" i="1" dirty="0" smtClean="0">
                            <a:solidFill>
                              <a:schemeClr val="accent2"/>
                            </a:solidFill>
                            <a:latin typeface="Cambria Math" panose="02040503050406030204" pitchFamily="18" charset="0"/>
                            <a:ea typeface="ＭＳ ゴシック" panose="020B0609070205080204" pitchFamily="49" charset="-128"/>
                          </a:rPr>
                          <m:t>=56</m:t>
                        </m:r>
                      </m:oMath>
                    </m:oMathPara>
                  </a14:m>
                  <a:endParaRPr kumimoji="1" lang="ja-JP" altLang="en-US" sz="3200" dirty="0"/>
                </a:p>
              </p:txBody>
            </p:sp>
          </mc:Choice>
          <mc:Fallback xmlns="">
            <p:sp>
              <p:nvSpPr>
                <p:cNvPr id="7" name="テキスト ボックス 6">
                  <a:extLst>
                    <a:ext uri="{FF2B5EF4-FFF2-40B4-BE49-F238E27FC236}">
                      <a16:creationId xmlns:a16="http://schemas.microsoft.com/office/drawing/2014/main" id="{6F1977D9-55B1-4E7E-B4E8-A3FE439B000C}"/>
                    </a:ext>
                  </a:extLst>
                </p:cNvPr>
                <p:cNvSpPr txBox="1">
                  <a:spLocks noRot="1" noChangeAspect="1" noMove="1" noResize="1" noEditPoints="1" noAdjustHandles="1" noChangeArrowheads="1" noChangeShapeType="1" noTextEdit="1"/>
                </p:cNvSpPr>
                <p:nvPr/>
              </p:nvSpPr>
              <p:spPr>
                <a:xfrm>
                  <a:off x="1681681" y="4849413"/>
                  <a:ext cx="1470766" cy="58477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C762384-E454-4963-A378-0600C09EE400}"/>
                    </a:ext>
                  </a:extLst>
                </p:cNvPr>
                <p:cNvSpPr txBox="1"/>
                <p:nvPr/>
              </p:nvSpPr>
              <p:spPr>
                <a:xfrm>
                  <a:off x="2635860" y="3481774"/>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6</m:t>
                        </m:r>
                      </m:oMath>
                    </m:oMathPara>
                  </a14:m>
                  <a:endParaRPr kumimoji="1" lang="ja-JP" altLang="en-US" sz="3200" dirty="0">
                    <a:solidFill>
                      <a:schemeClr val="tx1"/>
                    </a:solidFill>
                  </a:endParaRPr>
                </a:p>
              </p:txBody>
            </p:sp>
          </mc:Choice>
          <mc:Fallback xmlns="">
            <p:sp>
              <p:nvSpPr>
                <p:cNvPr id="11" name="テキスト ボックス 10">
                  <a:extLst>
                    <a:ext uri="{FF2B5EF4-FFF2-40B4-BE49-F238E27FC236}">
                      <a16:creationId xmlns:a16="http://schemas.microsoft.com/office/drawing/2014/main" id="{3C762384-E454-4963-A378-0600C09EE400}"/>
                    </a:ext>
                  </a:extLst>
                </p:cNvPr>
                <p:cNvSpPr txBox="1">
                  <a:spLocks noRot="1" noChangeAspect="1" noMove="1" noResize="1" noEditPoints="1" noAdjustHandles="1" noChangeArrowheads="1" noChangeShapeType="1" noTextEdit="1"/>
                </p:cNvSpPr>
                <p:nvPr/>
              </p:nvSpPr>
              <p:spPr>
                <a:xfrm>
                  <a:off x="2635860" y="3481774"/>
                  <a:ext cx="401459" cy="58477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3552221C-0E0D-48C7-A898-B46F35D905DA}"/>
                    </a:ext>
                  </a:extLst>
                </p:cNvPr>
                <p:cNvSpPr txBox="1"/>
                <p:nvPr/>
              </p:nvSpPr>
              <p:spPr>
                <a:xfrm>
                  <a:off x="205930" y="2899381"/>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chemeClr val="tx1"/>
                            </a:solidFill>
                            <a:latin typeface="Cambria Math" panose="02040503050406030204" pitchFamily="18" charset="0"/>
                          </a:rPr>
                          <m:t>2</m:t>
                        </m:r>
                      </m:oMath>
                    </m:oMathPara>
                  </a14:m>
                  <a:endParaRPr kumimoji="1" lang="ja-JP" altLang="en-US" sz="3200" dirty="0">
                    <a:solidFill>
                      <a:schemeClr val="tx1"/>
                    </a:solidFill>
                  </a:endParaRPr>
                </a:p>
              </p:txBody>
            </p:sp>
          </mc:Choice>
          <mc:Fallback xmlns="">
            <p:sp>
              <p:nvSpPr>
                <p:cNvPr id="12" name="テキスト ボックス 11">
                  <a:extLst>
                    <a:ext uri="{FF2B5EF4-FFF2-40B4-BE49-F238E27FC236}">
                      <a16:creationId xmlns:a16="http://schemas.microsoft.com/office/drawing/2014/main" id="{3552221C-0E0D-48C7-A898-B46F35D905DA}"/>
                    </a:ext>
                  </a:extLst>
                </p:cNvPr>
                <p:cNvSpPr txBox="1">
                  <a:spLocks noRot="1" noChangeAspect="1" noMove="1" noResize="1" noEditPoints="1" noAdjustHandles="1" noChangeArrowheads="1" noChangeShapeType="1" noTextEdit="1"/>
                </p:cNvSpPr>
                <p:nvPr/>
              </p:nvSpPr>
              <p:spPr>
                <a:xfrm>
                  <a:off x="205930" y="2899381"/>
                  <a:ext cx="401459" cy="58477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9A8DA712-8E6E-44E0-8282-F8EB4D59BD05}"/>
                    </a:ext>
                  </a:extLst>
                </p:cNvPr>
                <p:cNvSpPr txBox="1"/>
                <p:nvPr/>
              </p:nvSpPr>
              <p:spPr>
                <a:xfrm>
                  <a:off x="4226739" y="4066549"/>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chemeClr val="tx1"/>
                            </a:solidFill>
                            <a:latin typeface="Cambria Math" panose="02040503050406030204" pitchFamily="18" charset="0"/>
                          </a:rPr>
                          <m:t>4</m:t>
                        </m:r>
                      </m:oMath>
                    </m:oMathPara>
                  </a14:m>
                  <a:endParaRPr kumimoji="1" lang="ja-JP" altLang="en-US" sz="3200" dirty="0">
                    <a:solidFill>
                      <a:schemeClr val="tx1"/>
                    </a:solidFill>
                  </a:endParaRPr>
                </a:p>
              </p:txBody>
            </p:sp>
          </mc:Choice>
          <mc:Fallback xmlns="">
            <p:sp>
              <p:nvSpPr>
                <p:cNvPr id="13" name="テキスト ボックス 12">
                  <a:extLst>
                    <a:ext uri="{FF2B5EF4-FFF2-40B4-BE49-F238E27FC236}">
                      <a16:creationId xmlns:a16="http://schemas.microsoft.com/office/drawing/2014/main" id="{9A8DA712-8E6E-44E0-8282-F8EB4D59BD05}"/>
                    </a:ext>
                  </a:extLst>
                </p:cNvPr>
                <p:cNvSpPr txBox="1">
                  <a:spLocks noRot="1" noChangeAspect="1" noMove="1" noResize="1" noEditPoints="1" noAdjustHandles="1" noChangeArrowheads="1" noChangeShapeType="1" noTextEdit="1"/>
                </p:cNvSpPr>
                <p:nvPr/>
              </p:nvSpPr>
              <p:spPr>
                <a:xfrm>
                  <a:off x="4226739" y="4066549"/>
                  <a:ext cx="401459" cy="584775"/>
                </a:xfrm>
                <a:prstGeom prst="rect">
                  <a:avLst/>
                </a:prstGeom>
                <a:blipFill>
                  <a:blip r:embed="rId8"/>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9739036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282352" y="1331580"/>
                <a:ext cx="8682136" cy="5121275"/>
              </a:xfrm>
            </p:spPr>
            <p:txBody>
              <a:bodyPr/>
              <a:lstStyle/>
              <a:p>
                <a:pPr marL="0" indent="0">
                  <a:buNone/>
                </a:pPr>
                <a:r>
                  <a:rPr lang="en-US" altLang="ja-JP" sz="3600" dirty="0">
                    <a:solidFill>
                      <a:srgbClr val="333399"/>
                    </a:solidFill>
                    <a:ea typeface="ＭＳ ゴシック" panose="020B0609070205080204" pitchFamily="49" charset="-128"/>
                  </a:rPr>
                  <a:t>2 </a:t>
                </a:r>
                <a:r>
                  <a:rPr lang="ja-JP" altLang="en-US" sz="3600" dirty="0">
                    <a:solidFill>
                      <a:srgbClr val="333399"/>
                    </a:solidFill>
                    <a:ea typeface="ＭＳ ゴシック" panose="020B0609070205080204" pitchFamily="49" charset="-128"/>
                  </a:rPr>
                  <a:t>区間に適用して</a:t>
                </a:r>
                <a14:m>
                  <m:oMath xmlns:m="http://schemas.openxmlformats.org/officeDocument/2006/math">
                    <m:r>
                      <a:rPr lang="en-US" altLang="ja-JP" sz="3600" b="0" i="0" smtClean="0">
                        <a:solidFill>
                          <a:srgbClr val="002060"/>
                        </a:solidFill>
                        <a:latin typeface="Cambria Math" panose="02040503050406030204" pitchFamily="18" charset="0"/>
                        <a:ea typeface="ＭＳ ゴシック" panose="020B0609070205080204" pitchFamily="49" charset="-128"/>
                      </a:rPr>
                      <m:t> </m:t>
                    </m:r>
                    <m:r>
                      <a:rPr lang="en-US" altLang="ja-JP" sz="3600" b="0" i="1" smtClean="0">
                        <a:solidFill>
                          <a:srgbClr val="002060"/>
                        </a:solidFill>
                        <a:latin typeface="Cambria Math" panose="02040503050406030204" pitchFamily="18" charset="0"/>
                        <a:ea typeface="ＭＳ ゴシック" panose="020B0609070205080204" pitchFamily="49" charset="-128"/>
                      </a:rPr>
                      <m:t>𝑉</m:t>
                    </m:r>
                    <m:r>
                      <a:rPr lang="en-US" altLang="ja-JP" sz="3600" b="0" i="1" baseline="-25000" smtClean="0">
                        <a:solidFill>
                          <a:srgbClr val="002060"/>
                        </a:solidFill>
                        <a:latin typeface="Cambria Math" panose="02040503050406030204" pitchFamily="18" charset="0"/>
                        <a:ea typeface="ＭＳ ゴシック" panose="020B0609070205080204" pitchFamily="49" charset="-128"/>
                      </a:rPr>
                      <m:t>1</m:t>
                    </m:r>
                    <m:r>
                      <a:rPr lang="en-US" altLang="ja-JP" sz="3600" b="0" i="1" smtClean="0">
                        <a:solidFill>
                          <a:srgbClr val="002060"/>
                        </a:solidFill>
                        <a:latin typeface="Cambria Math" panose="02040503050406030204" pitchFamily="18" charset="0"/>
                        <a:ea typeface="ＭＳ ゴシック" panose="020B0609070205080204" pitchFamily="49" charset="-128"/>
                      </a:rPr>
                      <m:t>+</m:t>
                    </m:r>
                    <m:r>
                      <a:rPr lang="en-US" altLang="ja-JP" sz="3600" b="0" i="1" smtClean="0">
                        <a:solidFill>
                          <a:srgbClr val="002060"/>
                        </a:solidFill>
                        <a:latin typeface="Cambria Math" panose="02040503050406030204" pitchFamily="18" charset="0"/>
                        <a:ea typeface="ＭＳ ゴシック" panose="020B0609070205080204" pitchFamily="49" charset="-128"/>
                      </a:rPr>
                      <m:t>𝑉</m:t>
                    </m:r>
                    <m:r>
                      <a:rPr lang="en-US" altLang="ja-JP" sz="3600" b="0" i="1" baseline="-25000" smtClean="0">
                        <a:solidFill>
                          <a:srgbClr val="002060"/>
                        </a:solidFill>
                        <a:latin typeface="Cambria Math" panose="02040503050406030204" pitchFamily="18" charset="0"/>
                        <a:ea typeface="ＭＳ ゴシック" panose="020B0609070205080204" pitchFamily="49" charset="-128"/>
                      </a:rPr>
                      <m:t>2  </m:t>
                    </m:r>
                  </m:oMath>
                </a14:m>
                <a:r>
                  <a:rPr lang="ja-JP" altLang="en-US" sz="3600" dirty="0">
                    <a:solidFill>
                      <a:srgbClr val="333399"/>
                    </a:solidFill>
                    <a:ea typeface="ＭＳ ゴシック" panose="020B0609070205080204" pitchFamily="49" charset="-128"/>
                  </a:rPr>
                  <a:t>を計算すると，</a:t>
                </a:r>
                <a:endParaRPr lang="en-US" altLang="ja-JP" sz="3600" baseline="-25000" dirty="0">
                  <a:solidFill>
                    <a:srgbClr val="002060"/>
                  </a:solidFill>
                  <a:latin typeface="Abadi" panose="020B0604020104020204" pitchFamily="34" charset="0"/>
                  <a:ea typeface="ＭＳ ゴシック" panose="020B0609070205080204" pitchFamily="49" charset="-128"/>
                </a:endParaRPr>
              </a:p>
              <a:p>
                <a:pPr marL="0" indent="0">
                  <a:buNone/>
                </a:pPr>
                <a:r>
                  <a:rPr lang="ja-JP" altLang="en-US" sz="3600" dirty="0">
                    <a:solidFill>
                      <a:schemeClr val="accent2"/>
                    </a:solidFill>
                    <a:ea typeface="ＭＳ ゴシック" panose="020B0609070205080204" pitchFamily="49" charset="-128"/>
                  </a:rPr>
                  <a:t>　　　　　　　　　　　　</a:t>
                </a:r>
                <a:endParaRPr lang="en-US" altLang="ja-JP" dirty="0">
                  <a:solidFill>
                    <a:schemeClr val="accent2"/>
                  </a:solidFill>
                  <a:ea typeface="ＭＳ ゴシック" panose="020B0609070205080204" pitchFamily="49" charset="-128"/>
                </a:endParaRPr>
              </a:p>
              <a:p>
                <a:pPr marL="0" indent="0">
                  <a:buNone/>
                </a:pPr>
                <a:r>
                  <a:rPr lang="ja-JP" altLang="en-US" dirty="0">
                    <a:solidFill>
                      <a:schemeClr val="accent2"/>
                    </a:solidFill>
                    <a:ea typeface="ＭＳ ゴシック" panose="020B0609070205080204" pitchFamily="49" charset="-128"/>
                  </a:rPr>
                  <a:t>　　　　　　　　</a:t>
                </a:r>
                <a14:m>
                  <m:oMath xmlns:m="http://schemas.openxmlformats.org/officeDocument/2006/math">
                    <m:r>
                      <a:rPr lang="en-US" altLang="ja-JP" sz="4800" b="0" i="0" dirty="0" smtClean="0">
                        <a:solidFill>
                          <a:srgbClr val="A015FF"/>
                        </a:solidFill>
                        <a:latin typeface="Cambria Math" panose="02040503050406030204" pitchFamily="18" charset="0"/>
                        <a:ea typeface="ＭＳ ゴシック" panose="020B0609070205080204" pitchFamily="49" charset="-128"/>
                      </a:rPr>
                      <m:t> </m:t>
                    </m:r>
                    <m:r>
                      <a:rPr lang="en-US" altLang="ja-JP" sz="4800" b="0" i="1" dirty="0" smtClean="0">
                        <a:solidFill>
                          <a:srgbClr val="A015FF"/>
                        </a:solidFill>
                        <a:latin typeface="Cambria Math" panose="02040503050406030204" pitchFamily="18" charset="0"/>
                        <a:ea typeface="ＭＳ ゴシック" panose="020B0609070205080204" pitchFamily="49" charset="-128"/>
                      </a:rPr>
                      <m:t> </m:t>
                    </m:r>
                    <m:r>
                      <a:rPr lang="en-US" altLang="ja-JP" sz="4800" i="1" dirty="0">
                        <a:solidFill>
                          <a:srgbClr val="A015FF"/>
                        </a:solidFill>
                        <a:latin typeface="Cambria Math" panose="02040503050406030204" pitchFamily="18" charset="0"/>
                        <a:ea typeface="ＭＳ ゴシック" panose="020B0609070205080204" pitchFamily="49" charset="-128"/>
                      </a:rPr>
                      <m:t>h</m:t>
                    </m:r>
                    <m:f>
                      <m:fPr>
                        <m:ctrlPr>
                          <a:rPr lang="en-US" altLang="ja-JP" sz="4800" i="1" dirty="0" smtClean="0">
                            <a:solidFill>
                              <a:schemeClr val="accent2"/>
                            </a:solidFill>
                            <a:latin typeface="Cambria Math" panose="02040503050406030204" pitchFamily="18" charset="0"/>
                            <a:ea typeface="ＭＳ ゴシック" panose="020B0609070205080204" pitchFamily="49" charset="-128"/>
                          </a:rPr>
                        </m:ctrlPr>
                      </m:fPr>
                      <m:num>
                        <m:r>
                          <a:rPr lang="en-US" altLang="ja-JP" sz="4800" b="0" i="1" dirty="0" smtClean="0">
                            <a:solidFill>
                              <a:schemeClr val="accent2"/>
                            </a:solidFill>
                            <a:latin typeface="Cambria Math" panose="02040503050406030204" pitchFamily="18" charset="0"/>
                            <a:ea typeface="ＭＳ ゴシック" panose="020B0609070205080204" pitchFamily="49" charset="-128"/>
                          </a:rPr>
                          <m:t> </m:t>
                        </m:r>
                        <m:r>
                          <a:rPr lang="en-US" altLang="ja-JP" sz="4800" b="0" i="1" dirty="0" smtClean="0">
                            <a:solidFill>
                              <a:schemeClr val="accent2"/>
                            </a:solidFill>
                            <a:latin typeface="Cambria Math" panose="02040503050406030204" pitchFamily="18" charset="0"/>
                            <a:ea typeface="ＭＳ ゴシック" panose="020B0609070205080204" pitchFamily="49" charset="-128"/>
                          </a:rPr>
                          <m:t>𝑦</m:t>
                        </m:r>
                        <m:r>
                          <a:rPr lang="en-US" altLang="ja-JP" sz="4800" b="1" i="1" baseline="-25000" dirty="0" smtClean="0">
                            <a:solidFill>
                              <a:schemeClr val="accent2"/>
                            </a:solidFill>
                            <a:latin typeface="Cambria Math" panose="02040503050406030204" pitchFamily="18" charset="0"/>
                            <a:ea typeface="ＭＳ ゴシック" panose="020B0609070205080204" pitchFamily="49" charset="-128"/>
                          </a:rPr>
                          <m:t>𝟎</m:t>
                        </m:r>
                        <m:r>
                          <a:rPr lang="en-US" altLang="ja-JP" sz="4800" b="1" i="1" baseline="-25000" dirty="0" smtClean="0">
                            <a:solidFill>
                              <a:schemeClr val="accent2"/>
                            </a:solidFill>
                            <a:latin typeface="Cambria Math" panose="02040503050406030204" pitchFamily="18" charset="0"/>
                            <a:ea typeface="ＭＳ ゴシック" panose="020B0609070205080204" pitchFamily="49" charset="-128"/>
                          </a:rPr>
                          <m:t> </m:t>
                        </m:r>
                        <m:r>
                          <a:rPr lang="en-US" altLang="ja-JP" sz="4800" b="0" i="1" dirty="0" smtClean="0">
                            <a:solidFill>
                              <a:schemeClr val="accent2"/>
                            </a:solidFill>
                            <a:latin typeface="Cambria Math" panose="02040503050406030204" pitchFamily="18" charset="0"/>
                            <a:ea typeface="ＭＳ ゴシック" panose="020B0609070205080204" pitchFamily="49" charset="-128"/>
                          </a:rPr>
                          <m:t>+ </m:t>
                        </m:r>
                        <m:r>
                          <a:rPr lang="en-US" altLang="ja-JP" sz="4800" b="0" i="1" dirty="0" smtClean="0">
                            <a:solidFill>
                              <a:srgbClr val="C00000"/>
                            </a:solidFill>
                            <a:latin typeface="Cambria Math" panose="02040503050406030204" pitchFamily="18" charset="0"/>
                            <a:ea typeface="ＭＳ ゴシック" panose="020B0609070205080204" pitchFamily="49" charset="-128"/>
                          </a:rPr>
                          <m:t>𝑦</m:t>
                        </m:r>
                        <m:r>
                          <a:rPr lang="en-US" altLang="ja-JP" sz="4800" b="1" i="1" baseline="-20000" dirty="0" smtClean="0">
                            <a:solidFill>
                              <a:srgbClr val="C00000"/>
                            </a:solidFill>
                            <a:latin typeface="Cambria Math" panose="02040503050406030204" pitchFamily="18" charset="0"/>
                            <a:ea typeface="ＭＳ ゴシック" panose="020B0609070205080204" pitchFamily="49" charset="-128"/>
                          </a:rPr>
                          <m:t>𝟏</m:t>
                        </m:r>
                        <m:r>
                          <a:rPr lang="en-US" altLang="ja-JP" sz="4800" b="1" i="1" baseline="-20000" dirty="0" smtClean="0">
                            <a:solidFill>
                              <a:schemeClr val="accent2"/>
                            </a:solidFill>
                            <a:latin typeface="Cambria Math" panose="02040503050406030204" pitchFamily="18" charset="0"/>
                            <a:ea typeface="ＭＳ ゴシック" panose="020B0609070205080204" pitchFamily="49" charset="-128"/>
                          </a:rPr>
                          <m:t> </m:t>
                        </m:r>
                      </m:num>
                      <m:den>
                        <m:r>
                          <a:rPr lang="en-US" altLang="ja-JP" sz="4800" i="1" dirty="0" smtClean="0">
                            <a:solidFill>
                              <a:schemeClr val="accent2"/>
                            </a:solidFill>
                            <a:latin typeface="Cambria Math" panose="02040503050406030204" pitchFamily="18" charset="0"/>
                            <a:ea typeface="ＭＳ ゴシック" panose="020B0609070205080204" pitchFamily="49" charset="-128"/>
                          </a:rPr>
                          <m:t>2</m:t>
                        </m:r>
                      </m:den>
                    </m:f>
                    <m:r>
                      <a:rPr lang="ja-JP" altLang="en-US" sz="4800" i="1" dirty="0">
                        <a:solidFill>
                          <a:schemeClr val="accent2"/>
                        </a:solidFill>
                        <a:latin typeface="Cambria Math" panose="02040503050406030204" pitchFamily="18" charset="0"/>
                        <a:ea typeface="ＭＳ ゴシック" panose="020B0609070205080204" pitchFamily="49" charset="-128"/>
                      </a:rPr>
                      <m:t>＋</m:t>
                    </m:r>
                    <m:r>
                      <a:rPr lang="en-US" altLang="ja-JP" sz="4800" i="1" dirty="0">
                        <a:solidFill>
                          <a:srgbClr val="A015FF"/>
                        </a:solidFill>
                        <a:latin typeface="Cambria Math" panose="02040503050406030204" pitchFamily="18" charset="0"/>
                        <a:ea typeface="ＭＳ ゴシック" panose="020B0609070205080204" pitchFamily="49" charset="-128"/>
                      </a:rPr>
                      <m:t>h</m:t>
                    </m:r>
                    <m:f>
                      <m:fPr>
                        <m:ctrlPr>
                          <a:rPr lang="en-US" altLang="ja-JP" sz="4800" i="1" dirty="0">
                            <a:solidFill>
                              <a:schemeClr val="accent2"/>
                            </a:solidFill>
                            <a:latin typeface="Cambria Math" panose="02040503050406030204" pitchFamily="18" charset="0"/>
                            <a:ea typeface="ＭＳ ゴシック" panose="020B0609070205080204" pitchFamily="49" charset="-128"/>
                          </a:rPr>
                        </m:ctrlPr>
                      </m:fPr>
                      <m:num>
                        <m:r>
                          <a:rPr lang="en-US" altLang="ja-JP" sz="4800" i="1" dirty="0">
                            <a:solidFill>
                              <a:schemeClr val="accent2"/>
                            </a:solidFill>
                            <a:latin typeface="Cambria Math" panose="02040503050406030204" pitchFamily="18" charset="0"/>
                            <a:ea typeface="ＭＳ ゴシック" panose="020B0609070205080204" pitchFamily="49" charset="-128"/>
                          </a:rPr>
                          <m:t> </m:t>
                        </m:r>
                        <m:r>
                          <a:rPr lang="en-US" altLang="ja-JP" sz="4800" i="1" dirty="0" smtClean="0">
                            <a:solidFill>
                              <a:srgbClr val="C00000"/>
                            </a:solidFill>
                            <a:latin typeface="Cambria Math" panose="02040503050406030204" pitchFamily="18" charset="0"/>
                            <a:ea typeface="ＭＳ ゴシック" panose="020B0609070205080204" pitchFamily="49" charset="-128"/>
                          </a:rPr>
                          <m:t>𝑦</m:t>
                        </m:r>
                        <m:r>
                          <a:rPr lang="en-US" altLang="ja-JP" sz="4800" b="1" i="1" baseline="-25000" dirty="0" smtClean="0">
                            <a:solidFill>
                              <a:srgbClr val="C00000"/>
                            </a:solidFill>
                            <a:latin typeface="Cambria Math" panose="02040503050406030204" pitchFamily="18" charset="0"/>
                            <a:ea typeface="ＭＳ ゴシック" panose="020B0609070205080204" pitchFamily="49" charset="-128"/>
                          </a:rPr>
                          <m:t>𝟏</m:t>
                        </m:r>
                        <m:r>
                          <a:rPr lang="en-US" altLang="ja-JP" sz="4800" b="1" i="1" baseline="-25000" dirty="0">
                            <a:solidFill>
                              <a:schemeClr val="accent2"/>
                            </a:solidFill>
                            <a:latin typeface="Cambria Math" panose="02040503050406030204" pitchFamily="18" charset="0"/>
                            <a:ea typeface="ＭＳ ゴシック" panose="020B0609070205080204" pitchFamily="49" charset="-128"/>
                          </a:rPr>
                          <m:t> </m:t>
                        </m:r>
                        <m:r>
                          <a:rPr lang="en-US" altLang="ja-JP" sz="4800" i="1" dirty="0">
                            <a:solidFill>
                              <a:schemeClr val="accent2"/>
                            </a:solidFill>
                            <a:latin typeface="Cambria Math" panose="02040503050406030204" pitchFamily="18" charset="0"/>
                            <a:ea typeface="ＭＳ ゴシック" panose="020B0609070205080204" pitchFamily="49" charset="-128"/>
                          </a:rPr>
                          <m:t>+ </m:t>
                        </m:r>
                        <m:r>
                          <a:rPr lang="en-US" altLang="ja-JP" sz="4800" i="1" dirty="0">
                            <a:solidFill>
                              <a:schemeClr val="accent2"/>
                            </a:solidFill>
                            <a:latin typeface="Cambria Math" panose="02040503050406030204" pitchFamily="18" charset="0"/>
                            <a:ea typeface="ＭＳ ゴシック" panose="020B0609070205080204" pitchFamily="49" charset="-128"/>
                          </a:rPr>
                          <m:t>𝑦</m:t>
                        </m:r>
                        <m:r>
                          <a:rPr lang="en-US" altLang="ja-JP" sz="4800" b="1" i="1" baseline="-20000" dirty="0" smtClean="0">
                            <a:solidFill>
                              <a:schemeClr val="accent2"/>
                            </a:solidFill>
                            <a:latin typeface="Cambria Math" panose="02040503050406030204" pitchFamily="18" charset="0"/>
                            <a:ea typeface="ＭＳ ゴシック" panose="020B0609070205080204" pitchFamily="49" charset="-128"/>
                          </a:rPr>
                          <m:t>𝟐</m:t>
                        </m:r>
                        <m:r>
                          <a:rPr lang="en-US" altLang="ja-JP" sz="4800" b="1" i="1" baseline="-20000" dirty="0">
                            <a:solidFill>
                              <a:schemeClr val="accent2"/>
                            </a:solidFill>
                            <a:latin typeface="Cambria Math" panose="02040503050406030204" pitchFamily="18" charset="0"/>
                            <a:ea typeface="ＭＳ ゴシック" panose="020B0609070205080204" pitchFamily="49" charset="-128"/>
                          </a:rPr>
                          <m:t> </m:t>
                        </m:r>
                      </m:num>
                      <m:den>
                        <m:r>
                          <a:rPr lang="en-US" altLang="ja-JP" sz="4800" i="1" dirty="0">
                            <a:solidFill>
                              <a:schemeClr val="accent2"/>
                            </a:solidFill>
                            <a:latin typeface="Cambria Math" panose="02040503050406030204" pitchFamily="18" charset="0"/>
                            <a:ea typeface="ＭＳ ゴシック" panose="020B0609070205080204" pitchFamily="49" charset="-128"/>
                          </a:rPr>
                          <m:t>2</m:t>
                        </m:r>
                      </m:den>
                    </m:f>
                  </m:oMath>
                </a14:m>
                <a:endParaRPr lang="en-US" altLang="ja-JP" sz="4800" dirty="0">
                  <a:solidFill>
                    <a:schemeClr val="accent2"/>
                  </a:solidFill>
                  <a:ea typeface="ＭＳ ゴシック" panose="020B0609070205080204" pitchFamily="49" charset="-128"/>
                </a:endParaRPr>
              </a:p>
              <a:p>
                <a:pPr marL="0" indent="0">
                  <a:spcBef>
                    <a:spcPts val="3600"/>
                  </a:spcBef>
                  <a:buNone/>
                </a:pPr>
                <a:r>
                  <a:rPr lang="en-US" altLang="ja-JP" sz="5400" dirty="0">
                    <a:solidFill>
                      <a:schemeClr val="accent2"/>
                    </a:solidFill>
                    <a:ea typeface="ＭＳ ゴシック" panose="020B0609070205080204" pitchFamily="49" charset="-128"/>
                  </a:rPr>
                  <a:t>                 </a:t>
                </a:r>
                <a:r>
                  <a:rPr lang="ja-JP" altLang="en-US" sz="5400" dirty="0">
                    <a:solidFill>
                      <a:schemeClr val="accent2"/>
                    </a:solidFill>
                    <a:ea typeface="ＭＳ ゴシック" panose="020B0609070205080204" pitchFamily="49" charset="-128"/>
                  </a:rPr>
                  <a:t> </a:t>
                </a:r>
                <a14:m>
                  <m:oMath xmlns:m="http://schemas.openxmlformats.org/officeDocument/2006/math">
                    <m:r>
                      <a:rPr lang="en-US" altLang="ja-JP" sz="5400" b="0" i="0" dirty="0" smtClean="0">
                        <a:solidFill>
                          <a:srgbClr val="002060"/>
                        </a:solidFill>
                        <a:latin typeface="Cambria Math" panose="02040503050406030204" pitchFamily="18" charset="0"/>
                        <a:ea typeface="ＭＳ ゴシック" panose="020B0609070205080204" pitchFamily="49" charset="-128"/>
                      </a:rPr>
                      <m:t>=</m:t>
                    </m:r>
                    <m:r>
                      <a:rPr lang="en-US" altLang="ja-JP" sz="5400" i="1" dirty="0">
                        <a:solidFill>
                          <a:srgbClr val="A015FF"/>
                        </a:solidFill>
                        <a:latin typeface="Cambria Math" panose="02040503050406030204" pitchFamily="18" charset="0"/>
                        <a:ea typeface="ＭＳ ゴシック" panose="020B0609070205080204" pitchFamily="49" charset="-128"/>
                      </a:rPr>
                      <m:t>h</m:t>
                    </m:r>
                    <m:f>
                      <m:fPr>
                        <m:ctrlPr>
                          <a:rPr lang="en-US" altLang="ja-JP" sz="5400" i="1" dirty="0">
                            <a:solidFill>
                              <a:schemeClr val="accent2"/>
                            </a:solidFill>
                            <a:latin typeface="Cambria Math" panose="02040503050406030204" pitchFamily="18" charset="0"/>
                            <a:ea typeface="ＭＳ ゴシック" panose="020B0609070205080204" pitchFamily="49" charset="-128"/>
                          </a:rPr>
                        </m:ctrlPr>
                      </m:fPr>
                      <m:num>
                        <m:r>
                          <a:rPr lang="en-US" altLang="ja-JP" sz="5400" i="1" dirty="0">
                            <a:solidFill>
                              <a:schemeClr val="accent2"/>
                            </a:solidFill>
                            <a:latin typeface="Cambria Math" panose="02040503050406030204" pitchFamily="18" charset="0"/>
                            <a:ea typeface="ＭＳ ゴシック" panose="020B0609070205080204" pitchFamily="49" charset="-128"/>
                          </a:rPr>
                          <m:t> </m:t>
                        </m:r>
                        <m:r>
                          <a:rPr lang="en-US" altLang="ja-JP" sz="5400" i="1" dirty="0">
                            <a:solidFill>
                              <a:schemeClr val="accent2"/>
                            </a:solidFill>
                            <a:latin typeface="Cambria Math" panose="02040503050406030204" pitchFamily="18" charset="0"/>
                            <a:ea typeface="ＭＳ ゴシック" panose="020B0609070205080204" pitchFamily="49" charset="-128"/>
                          </a:rPr>
                          <m:t>𝑦</m:t>
                        </m:r>
                        <m:r>
                          <a:rPr lang="en-US" altLang="ja-JP" sz="5400" b="1" i="1" baseline="-25000" dirty="0">
                            <a:solidFill>
                              <a:schemeClr val="accent2"/>
                            </a:solidFill>
                            <a:latin typeface="Cambria Math" panose="02040503050406030204" pitchFamily="18" charset="0"/>
                            <a:ea typeface="ＭＳ ゴシック" panose="020B0609070205080204" pitchFamily="49" charset="-128"/>
                          </a:rPr>
                          <m:t>𝟎</m:t>
                        </m:r>
                        <m:r>
                          <a:rPr lang="en-US" altLang="ja-JP" sz="5400" i="1" dirty="0">
                            <a:solidFill>
                              <a:schemeClr val="accent2"/>
                            </a:solidFill>
                            <a:latin typeface="Cambria Math" panose="02040503050406030204" pitchFamily="18" charset="0"/>
                            <a:ea typeface="ＭＳ ゴシック" panose="020B0609070205080204" pitchFamily="49" charset="-128"/>
                          </a:rPr>
                          <m:t>+</m:t>
                        </m:r>
                        <m:r>
                          <a:rPr lang="en-US" altLang="ja-JP" sz="5400" i="1" dirty="0" smtClean="0">
                            <a:solidFill>
                              <a:srgbClr val="FF0000"/>
                            </a:solidFill>
                            <a:latin typeface="Cambria Math" panose="02040503050406030204" pitchFamily="18" charset="0"/>
                            <a:ea typeface="ＭＳ ゴシック" panose="020B0609070205080204" pitchFamily="49" charset="-128"/>
                          </a:rPr>
                          <m:t>2</m:t>
                        </m:r>
                        <m:r>
                          <a:rPr lang="en-US" altLang="ja-JP" sz="5400" i="1" dirty="0" smtClean="0">
                            <a:solidFill>
                              <a:srgbClr val="C00000"/>
                            </a:solidFill>
                            <a:latin typeface="Cambria Math" panose="02040503050406030204" pitchFamily="18" charset="0"/>
                            <a:ea typeface="ＭＳ ゴシック" panose="020B0609070205080204" pitchFamily="49" charset="-128"/>
                          </a:rPr>
                          <m:t>𝑦</m:t>
                        </m:r>
                        <m:r>
                          <a:rPr lang="en-US" altLang="ja-JP" sz="5400" b="1" i="1" baseline="-20000" dirty="0" smtClean="0">
                            <a:solidFill>
                              <a:srgbClr val="C00000"/>
                            </a:solidFill>
                            <a:latin typeface="Cambria Math" panose="02040503050406030204" pitchFamily="18" charset="0"/>
                            <a:ea typeface="ＭＳ ゴシック" panose="020B0609070205080204" pitchFamily="49" charset="-128"/>
                          </a:rPr>
                          <m:t>𝟏</m:t>
                        </m:r>
                        <m:r>
                          <a:rPr lang="en-US" altLang="ja-JP" sz="5400" i="1" dirty="0">
                            <a:solidFill>
                              <a:schemeClr val="accent2"/>
                            </a:solidFill>
                            <a:latin typeface="Cambria Math" panose="02040503050406030204" pitchFamily="18" charset="0"/>
                            <a:ea typeface="ＭＳ ゴシック" panose="020B0609070205080204" pitchFamily="49" charset="-128"/>
                          </a:rPr>
                          <m:t>+</m:t>
                        </m:r>
                        <m:r>
                          <a:rPr lang="en-US" altLang="ja-JP" sz="5400" i="1" dirty="0">
                            <a:solidFill>
                              <a:schemeClr val="accent2"/>
                            </a:solidFill>
                            <a:latin typeface="Cambria Math" panose="02040503050406030204" pitchFamily="18" charset="0"/>
                            <a:ea typeface="ＭＳ ゴシック" panose="020B0609070205080204" pitchFamily="49" charset="-128"/>
                          </a:rPr>
                          <m:t>𝑦</m:t>
                        </m:r>
                        <m:r>
                          <a:rPr lang="en-US" altLang="ja-JP" sz="5400" b="1" i="1" baseline="-20000" dirty="0" smtClean="0">
                            <a:solidFill>
                              <a:schemeClr val="accent2"/>
                            </a:solidFill>
                            <a:latin typeface="Cambria Math" panose="02040503050406030204" pitchFamily="18" charset="0"/>
                            <a:ea typeface="ＭＳ ゴシック" panose="020B0609070205080204" pitchFamily="49" charset="-128"/>
                          </a:rPr>
                          <m:t>𝟐</m:t>
                        </m:r>
                        <m:r>
                          <a:rPr lang="en-US" altLang="ja-JP" sz="5400" b="1" i="1" baseline="-20000" dirty="0">
                            <a:solidFill>
                              <a:schemeClr val="accent2"/>
                            </a:solidFill>
                            <a:latin typeface="Cambria Math" panose="02040503050406030204" pitchFamily="18" charset="0"/>
                            <a:ea typeface="ＭＳ ゴシック" panose="020B0609070205080204" pitchFamily="49" charset="-128"/>
                          </a:rPr>
                          <m:t> </m:t>
                        </m:r>
                      </m:num>
                      <m:den>
                        <m:r>
                          <a:rPr lang="en-US" altLang="ja-JP" sz="5400" i="1" dirty="0">
                            <a:solidFill>
                              <a:schemeClr val="accent2"/>
                            </a:solidFill>
                            <a:latin typeface="Cambria Math" panose="02040503050406030204" pitchFamily="18" charset="0"/>
                            <a:ea typeface="ＭＳ ゴシック" panose="020B0609070205080204" pitchFamily="49" charset="-128"/>
                          </a:rPr>
                          <m:t>2</m:t>
                        </m:r>
                      </m:den>
                    </m:f>
                  </m:oMath>
                </a14:m>
                <a:endParaRPr lang="en-US" altLang="ja-JP" sz="5400" dirty="0">
                  <a:solidFill>
                    <a:schemeClr val="accent2"/>
                  </a:solidFill>
                  <a:ea typeface="ＭＳ ゴシック" panose="020B0609070205080204" pitchFamily="49" charset="-128"/>
                </a:endParaRPr>
              </a:p>
              <a:p>
                <a:pPr marL="0" indent="0">
                  <a:spcBef>
                    <a:spcPts val="1200"/>
                  </a:spcBef>
                  <a:buNone/>
                </a:pPr>
                <a:r>
                  <a:rPr lang="en-US" altLang="ja-JP" sz="5400" dirty="0">
                    <a:solidFill>
                      <a:schemeClr val="accent2"/>
                    </a:solidFill>
                    <a:ea typeface="ＭＳ ゴシック" panose="020B0609070205080204" pitchFamily="49" charset="-128"/>
                  </a:rPr>
                  <a:t>                   </a:t>
                </a:r>
                <a:r>
                  <a:rPr lang="ja-JP" altLang="en-US" sz="3600" dirty="0">
                    <a:solidFill>
                      <a:srgbClr val="6C6CCE"/>
                    </a:solidFill>
                    <a:ea typeface="ＭＳ ゴシック" panose="020B0609070205080204" pitchFamily="49" charset="-128"/>
                  </a:rPr>
                  <a:t>図 </a:t>
                </a:r>
                <a:r>
                  <a:rPr lang="en-US" altLang="ja-JP" sz="3600" dirty="0">
                    <a:solidFill>
                      <a:srgbClr val="6C6CCE"/>
                    </a:solidFill>
                    <a:ea typeface="ＭＳ ゴシック" panose="020B0609070205080204" pitchFamily="49" charset="-128"/>
                  </a:rPr>
                  <a:t>4.  2 </a:t>
                </a:r>
                <a:r>
                  <a:rPr lang="ja-JP" altLang="en-US" sz="3600" dirty="0">
                    <a:solidFill>
                      <a:srgbClr val="6C6CCE"/>
                    </a:solidFill>
                    <a:ea typeface="ＭＳ ゴシック" panose="020B0609070205080204" pitchFamily="49" charset="-128"/>
                  </a:rPr>
                  <a:t>区間の台形公式</a:t>
                </a:r>
              </a:p>
            </p:txBody>
          </p:sp>
        </mc:Choice>
        <mc:Fallback>
          <p:sp>
            <p:nvSpPr>
              <p:cNvPr id="3" name="コンテンツ プレースホルダー 2">
                <a:extLst>
                  <a:ext uri="{FF2B5EF4-FFF2-40B4-BE49-F238E27FC236}">
                    <a16:creationId xmlns:a16="http://schemas.microsoft.com/office/drawing/2014/main" id="{271C4012-7C7F-4F7D-8528-FACA87E77111}"/>
                  </a:ext>
                </a:extLst>
              </p:cNvPr>
              <p:cNvSpPr>
                <a:spLocks noGrp="1" noRot="1" noChangeAspect="1" noMove="1" noResize="1" noEditPoints="1" noAdjustHandles="1" noChangeArrowheads="1" noChangeShapeType="1" noTextEdit="1"/>
              </p:cNvSpPr>
              <p:nvPr>
                <p:ph idx="1"/>
              </p:nvPr>
            </p:nvSpPr>
            <p:spPr>
              <a:xfrm>
                <a:off x="282352" y="1331580"/>
                <a:ext cx="8682136" cy="5121275"/>
              </a:xfrm>
              <a:blipFill>
                <a:blip r:embed="rId3"/>
                <a:stretch>
                  <a:fillRect l="-2105" t="-2140" r="-2035" b="-3092"/>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274638"/>
            <a:ext cx="8229600" cy="1143000"/>
          </a:xfrm>
        </p:spPr>
        <p:txBody>
          <a:bodyPr/>
          <a:lstStyle/>
          <a:p>
            <a:pPr algn="l"/>
            <a:r>
              <a:rPr lang="en-US" altLang="ja-JP" b="1" dirty="0">
                <a:solidFill>
                  <a:srgbClr val="006699"/>
                </a:solidFill>
              </a:rPr>
              <a:t>2.1  </a:t>
            </a:r>
            <a:r>
              <a:rPr lang="ja-JP" altLang="en-US" b="1" dirty="0">
                <a:solidFill>
                  <a:srgbClr val="006699"/>
                </a:solidFill>
              </a:rPr>
              <a:t>台形公式</a:t>
            </a:r>
            <a:r>
              <a:rPr lang="ja-JP" altLang="en-US" sz="3600" b="1" dirty="0">
                <a:solidFill>
                  <a:srgbClr val="006699"/>
                </a:solidFill>
              </a:rPr>
              <a:t>  </a:t>
            </a:r>
            <a:r>
              <a:rPr lang="en-US" altLang="ja-JP" sz="3600" b="1" dirty="0">
                <a:solidFill>
                  <a:srgbClr val="3FC9C4"/>
                </a:solidFill>
              </a:rPr>
              <a:t>(3/4)</a:t>
            </a:r>
            <a:endParaRPr kumimoji="1" lang="ja-JP" altLang="en-US" sz="3600" dirty="0"/>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16</a:t>
            </a:fld>
            <a:endParaRPr lang="en-US" altLang="ja-JP" sz="2400" dirty="0">
              <a:solidFill>
                <a:srgbClr val="9C9CDE"/>
              </a:solidFill>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A7E5E8F-DC49-4255-9550-55072818CD97}"/>
                  </a:ext>
                </a:extLst>
              </p:cNvPr>
              <p:cNvSpPr txBox="1"/>
              <p:nvPr/>
            </p:nvSpPr>
            <p:spPr>
              <a:xfrm>
                <a:off x="2158753" y="6029879"/>
                <a:ext cx="864096"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solidFill>
                            <a:srgbClr val="A015FF"/>
                          </a:solidFill>
                          <a:latin typeface="Cambria Math" panose="02040503050406030204" pitchFamily="18" charset="0"/>
                        </a:rPr>
                        <m:t>h</m:t>
                      </m:r>
                    </m:oMath>
                  </m:oMathPara>
                </a14:m>
                <a:endParaRPr kumimoji="1" lang="ja-JP" altLang="en-US" sz="4400" dirty="0">
                  <a:solidFill>
                    <a:srgbClr val="A015FF"/>
                  </a:solidFill>
                </a:endParaRPr>
              </a:p>
            </p:txBody>
          </p:sp>
        </mc:Choice>
        <mc:Fallback xmlns="">
          <p:sp>
            <p:nvSpPr>
              <p:cNvPr id="9" name="テキスト ボックス 8">
                <a:extLst>
                  <a:ext uri="{FF2B5EF4-FFF2-40B4-BE49-F238E27FC236}">
                    <a16:creationId xmlns:a16="http://schemas.microsoft.com/office/drawing/2014/main" id="{9A7E5E8F-DC49-4255-9550-55072818CD97}"/>
                  </a:ext>
                </a:extLst>
              </p:cNvPr>
              <p:cNvSpPr txBox="1">
                <a:spLocks noRot="1" noChangeAspect="1" noMove="1" noResize="1" noEditPoints="1" noAdjustHandles="1" noChangeArrowheads="1" noChangeShapeType="1" noTextEdit="1"/>
              </p:cNvSpPr>
              <p:nvPr/>
            </p:nvSpPr>
            <p:spPr>
              <a:xfrm>
                <a:off x="2158753" y="6029879"/>
                <a:ext cx="864096" cy="76944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EA41F7F0-12F0-46EE-BBAF-BE2D0CD6EAF1}"/>
                  </a:ext>
                </a:extLst>
              </p:cNvPr>
              <p:cNvSpPr txBox="1"/>
              <p:nvPr/>
            </p:nvSpPr>
            <p:spPr>
              <a:xfrm>
                <a:off x="971600" y="6029880"/>
                <a:ext cx="864096"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solidFill>
                            <a:srgbClr val="A015FF"/>
                          </a:solidFill>
                          <a:latin typeface="Cambria Math" panose="02040503050406030204" pitchFamily="18" charset="0"/>
                        </a:rPr>
                        <m:t>h</m:t>
                      </m:r>
                    </m:oMath>
                  </m:oMathPara>
                </a14:m>
                <a:endParaRPr kumimoji="1" lang="ja-JP" altLang="en-US" sz="4400" dirty="0">
                  <a:solidFill>
                    <a:srgbClr val="A015FF"/>
                  </a:solidFill>
                </a:endParaRPr>
              </a:p>
            </p:txBody>
          </p:sp>
        </mc:Choice>
        <mc:Fallback xmlns="">
          <p:sp>
            <p:nvSpPr>
              <p:cNvPr id="11" name="テキスト ボックス 10">
                <a:extLst>
                  <a:ext uri="{FF2B5EF4-FFF2-40B4-BE49-F238E27FC236}">
                    <a16:creationId xmlns:a16="http://schemas.microsoft.com/office/drawing/2014/main" id="{EA41F7F0-12F0-46EE-BBAF-BE2D0CD6EAF1}"/>
                  </a:ext>
                </a:extLst>
              </p:cNvPr>
              <p:cNvSpPr txBox="1">
                <a:spLocks noRot="1" noChangeAspect="1" noMove="1" noResize="1" noEditPoints="1" noAdjustHandles="1" noChangeArrowheads="1" noChangeShapeType="1" noTextEdit="1"/>
              </p:cNvSpPr>
              <p:nvPr/>
            </p:nvSpPr>
            <p:spPr>
              <a:xfrm>
                <a:off x="971600" y="6029880"/>
                <a:ext cx="864096" cy="769441"/>
              </a:xfrm>
              <a:prstGeom prst="rect">
                <a:avLst/>
              </a:prstGeom>
              <a:blipFill>
                <a:blip r:embed="rId5"/>
                <a:stretch>
                  <a:fillRect/>
                </a:stretch>
              </a:blipFill>
            </p:spPr>
            <p:txBody>
              <a:bodyPr/>
              <a:lstStyle/>
              <a:p>
                <a:r>
                  <a:rPr lang="ja-JP" altLang="en-US">
                    <a:noFill/>
                  </a:rPr>
                  <a:t> </a:t>
                </a:r>
              </a:p>
            </p:txBody>
          </p:sp>
        </mc:Fallback>
      </mc:AlternateContent>
      <p:sp>
        <p:nvSpPr>
          <p:cNvPr id="14" name="矢印: 下 13">
            <a:extLst>
              <a:ext uri="{FF2B5EF4-FFF2-40B4-BE49-F238E27FC236}">
                <a16:creationId xmlns:a16="http://schemas.microsoft.com/office/drawing/2014/main" id="{2CCB7E7D-6836-45F6-9FDB-6740081684EA}"/>
              </a:ext>
            </a:extLst>
          </p:cNvPr>
          <p:cNvSpPr/>
          <p:nvPr/>
        </p:nvSpPr>
        <p:spPr bwMode="auto">
          <a:xfrm rot="1835212">
            <a:off x="6811438" y="3453370"/>
            <a:ext cx="156087" cy="888907"/>
          </a:xfrm>
          <a:prstGeom prst="downArrow">
            <a:avLst>
              <a:gd name="adj1" fmla="val 50000"/>
              <a:gd name="adj2" fmla="val 266586"/>
            </a:avLst>
          </a:prstGeom>
          <a:solidFill>
            <a:srgbClr val="C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p:spPr>
        <p:txBody>
          <a:bodyPr vert="horz" wrap="square" lIns="91440" tIns="45720" rIns="91440" bIns="45720" numCol="1" rtlCol="0" anchor="t" anchorCtr="0" compatLnSpc="1">
            <a:prstTxWarp prst="textNoShape">
              <a:avLst/>
            </a:prstTxWarp>
          </a:bodyPr>
          <a:lstStyle/>
          <a:p>
            <a:endParaRPr kumimoji="1" lang="ja-JP" altLang="en-US" sz="1800" b="1" i="0" u="none" strike="noStrike" cap="none" normalizeH="0" baseline="0" dirty="0">
              <a:ln>
                <a:noFill/>
              </a:ln>
              <a:solidFill>
                <a:schemeClr val="tx1"/>
              </a:solidFill>
              <a:effectLst/>
            </a:endParaRPr>
          </a:p>
        </p:txBody>
      </p:sp>
      <p:sp>
        <p:nvSpPr>
          <p:cNvPr id="18" name="矢印: 下 17">
            <a:extLst>
              <a:ext uri="{FF2B5EF4-FFF2-40B4-BE49-F238E27FC236}">
                <a16:creationId xmlns:a16="http://schemas.microsoft.com/office/drawing/2014/main" id="{436BD57E-B5DB-4453-86DF-D62DBC7BE811}"/>
              </a:ext>
            </a:extLst>
          </p:cNvPr>
          <p:cNvSpPr/>
          <p:nvPr/>
        </p:nvSpPr>
        <p:spPr bwMode="auto">
          <a:xfrm rot="19806698">
            <a:off x="6003273" y="3451689"/>
            <a:ext cx="160744" cy="888907"/>
          </a:xfrm>
          <a:prstGeom prst="downArrow">
            <a:avLst>
              <a:gd name="adj1" fmla="val 50000"/>
              <a:gd name="adj2" fmla="val 269272"/>
            </a:avLst>
          </a:prstGeom>
          <a:solidFill>
            <a:srgbClr val="C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p:spPr>
        <p:txBody>
          <a:bodyPr vert="horz" wrap="square" lIns="91440" tIns="45720" rIns="91440" bIns="45720" numCol="1" rtlCol="0" anchor="t" anchorCtr="0" compatLnSpc="1">
            <a:prstTxWarp prst="textNoShape">
              <a:avLst/>
            </a:prstTxWarp>
          </a:bodyPr>
          <a:lstStyle/>
          <a:p>
            <a:endParaRPr kumimoji="1" lang="ja-JP" altLang="en-US" sz="1800" b="1" i="0" u="none" strike="noStrike" cap="none" normalizeH="0" baseline="0" dirty="0">
              <a:ln>
                <a:noFill/>
              </a:ln>
              <a:solidFill>
                <a:schemeClr val="tx1"/>
              </a:solidFill>
              <a:effectLst/>
            </a:endParaRPr>
          </a:p>
        </p:txBody>
      </p:sp>
      <p:grpSp>
        <p:nvGrpSpPr>
          <p:cNvPr id="22" name="グループ化 21">
            <a:extLst>
              <a:ext uri="{FF2B5EF4-FFF2-40B4-BE49-F238E27FC236}">
                <a16:creationId xmlns:a16="http://schemas.microsoft.com/office/drawing/2014/main" id="{F775C8A5-4908-4697-B813-DB77006F44AB}"/>
              </a:ext>
            </a:extLst>
          </p:cNvPr>
          <p:cNvGrpSpPr/>
          <p:nvPr/>
        </p:nvGrpSpPr>
        <p:grpSpPr>
          <a:xfrm>
            <a:off x="358836" y="2045727"/>
            <a:ext cx="3151377" cy="4486211"/>
            <a:chOff x="358836" y="2045727"/>
            <a:chExt cx="3151377" cy="4486211"/>
          </a:xfrm>
        </p:grpSpPr>
        <p:pic>
          <p:nvPicPr>
            <p:cNvPr id="19" name="図 18">
              <a:extLst>
                <a:ext uri="{FF2B5EF4-FFF2-40B4-BE49-F238E27FC236}">
                  <a16:creationId xmlns:a16="http://schemas.microsoft.com/office/drawing/2014/main" id="{07165088-DFA1-41FA-8298-214B55B604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9500" y="2610415"/>
              <a:ext cx="3020713" cy="3419465"/>
            </a:xfrm>
            <a:prstGeom prst="rect">
              <a:avLst/>
            </a:prstGeom>
          </p:spPr>
        </p:pic>
        <p:sp>
          <p:nvSpPr>
            <p:cNvPr id="7" name="テキスト ボックス 6">
              <a:extLst>
                <a:ext uri="{FF2B5EF4-FFF2-40B4-BE49-F238E27FC236}">
                  <a16:creationId xmlns:a16="http://schemas.microsoft.com/office/drawing/2014/main" id="{D35007D3-EC1A-42A7-844B-3E1BF1963538}"/>
                </a:ext>
              </a:extLst>
            </p:cNvPr>
            <p:cNvSpPr txBox="1"/>
            <p:nvPr/>
          </p:nvSpPr>
          <p:spPr>
            <a:xfrm>
              <a:off x="971600" y="4812273"/>
              <a:ext cx="719076" cy="584775"/>
            </a:xfrm>
            <a:prstGeom prst="rect">
              <a:avLst/>
            </a:prstGeom>
            <a:noFill/>
          </p:spPr>
          <p:txBody>
            <a:bodyPr wrap="square" rtlCol="0">
              <a:spAutoFit/>
            </a:bodyPr>
            <a:lstStyle/>
            <a:p>
              <a:r>
                <a:rPr kumimoji="1" lang="en-US" altLang="ja-JP" sz="3200" i="1" dirty="0">
                  <a:solidFill>
                    <a:schemeClr val="bg1"/>
                  </a:solidFill>
                  <a:cs typeface="Arial" panose="020B0604020202020204" pitchFamily="34" charset="0"/>
                </a:rPr>
                <a:t>V</a:t>
              </a:r>
              <a:r>
                <a:rPr kumimoji="1" lang="en-US" altLang="ja-JP" sz="3200" baseline="-25000" dirty="0">
                  <a:solidFill>
                    <a:schemeClr val="bg1"/>
                  </a:solidFill>
                </a:rPr>
                <a:t>1</a:t>
              </a:r>
              <a:endParaRPr kumimoji="1" lang="ja-JP" altLang="en-US" sz="3200" baseline="-25000" dirty="0">
                <a:solidFill>
                  <a:schemeClr val="bg1"/>
                </a:solidFill>
              </a:endParaRPr>
            </a:p>
          </p:txBody>
        </p:sp>
        <p:sp>
          <p:nvSpPr>
            <p:cNvPr id="10" name="テキスト ボックス 9">
              <a:extLst>
                <a:ext uri="{FF2B5EF4-FFF2-40B4-BE49-F238E27FC236}">
                  <a16:creationId xmlns:a16="http://schemas.microsoft.com/office/drawing/2014/main" id="{8A4FA9EC-9917-4A88-9F1C-BE9480906805}"/>
                </a:ext>
              </a:extLst>
            </p:cNvPr>
            <p:cNvSpPr txBox="1"/>
            <p:nvPr/>
          </p:nvSpPr>
          <p:spPr>
            <a:xfrm>
              <a:off x="2112736" y="4793884"/>
              <a:ext cx="719076" cy="584775"/>
            </a:xfrm>
            <a:prstGeom prst="rect">
              <a:avLst/>
            </a:prstGeom>
            <a:noFill/>
          </p:spPr>
          <p:txBody>
            <a:bodyPr wrap="square" rtlCol="0">
              <a:spAutoFit/>
            </a:bodyPr>
            <a:lstStyle/>
            <a:p>
              <a:r>
                <a:rPr kumimoji="1" lang="en-US" altLang="ja-JP" sz="3200" i="1" dirty="0">
                  <a:solidFill>
                    <a:schemeClr val="bg1"/>
                  </a:solidFill>
                  <a:cs typeface="Arial" panose="020B0604020202020204" pitchFamily="34" charset="0"/>
                </a:rPr>
                <a:t>V</a:t>
              </a:r>
              <a:r>
                <a:rPr lang="en-US" altLang="ja-JP" sz="3200" baseline="-25000" dirty="0">
                  <a:solidFill>
                    <a:schemeClr val="bg1"/>
                  </a:solidFill>
                </a:rPr>
                <a:t>2</a:t>
              </a:r>
              <a:endParaRPr kumimoji="1" lang="ja-JP" altLang="en-US" sz="3200" baseline="-25000" dirty="0">
                <a:solidFill>
                  <a:schemeClr val="bg1"/>
                </a:solidFill>
              </a:endParaRPr>
            </a:p>
          </p:txBody>
        </p:sp>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E497B540-16DD-41DF-A54F-5F7CA0AA3E11}"/>
                    </a:ext>
                  </a:extLst>
                </p:cNvPr>
                <p:cNvSpPr txBox="1"/>
                <p:nvPr/>
              </p:nvSpPr>
              <p:spPr>
                <a:xfrm>
                  <a:off x="2983122" y="2187440"/>
                  <a:ext cx="488416" cy="573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rgbClr val="002060"/>
                            </a:solidFill>
                            <a:latin typeface="Cambria Math" panose="02040503050406030204" pitchFamily="18" charset="0"/>
                          </a:rPr>
                          <m:t>𝑦</m:t>
                        </m:r>
                        <m:r>
                          <a:rPr kumimoji="1" lang="en-US" altLang="ja-JP" sz="3200" b="0" i="0" baseline="-25000" smtClean="0">
                            <a:solidFill>
                              <a:srgbClr val="002060"/>
                            </a:solidFill>
                            <a:latin typeface="Cambria Math" panose="02040503050406030204" pitchFamily="18" charset="0"/>
                          </a:rPr>
                          <m:t>2</m:t>
                        </m:r>
                      </m:oMath>
                    </m:oMathPara>
                  </a14:m>
                  <a:endParaRPr kumimoji="1" lang="ja-JP" altLang="en-US" sz="3200" baseline="-25000" dirty="0">
                    <a:solidFill>
                      <a:srgbClr val="002060"/>
                    </a:solidFill>
                    <a:latin typeface="Britannic Bold" panose="020B0903060703020204" pitchFamily="34" charset="0"/>
                  </a:endParaRPr>
                </a:p>
              </p:txBody>
            </p:sp>
          </mc:Choice>
          <mc:Fallback xmlns="">
            <p:sp>
              <p:nvSpPr>
                <p:cNvPr id="12" name="テキスト ボックス 11">
                  <a:extLst>
                    <a:ext uri="{FF2B5EF4-FFF2-40B4-BE49-F238E27FC236}">
                      <a16:creationId xmlns:a16="http://schemas.microsoft.com/office/drawing/2014/main" id="{E497B540-16DD-41DF-A54F-5F7CA0AA3E11}"/>
                    </a:ext>
                  </a:extLst>
                </p:cNvPr>
                <p:cNvSpPr txBox="1">
                  <a:spLocks noRot="1" noChangeAspect="1" noMove="1" noResize="1" noEditPoints="1" noAdjustHandles="1" noChangeArrowheads="1" noChangeShapeType="1" noTextEdit="1"/>
                </p:cNvSpPr>
                <p:nvPr/>
              </p:nvSpPr>
              <p:spPr>
                <a:xfrm>
                  <a:off x="2983122" y="2187440"/>
                  <a:ext cx="488416" cy="573427"/>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4EAA72DB-4241-4AED-B8DA-B2FF37DE52D1}"/>
                    </a:ext>
                  </a:extLst>
                </p:cNvPr>
                <p:cNvSpPr txBox="1"/>
                <p:nvPr/>
              </p:nvSpPr>
              <p:spPr>
                <a:xfrm rot="154853">
                  <a:off x="523185" y="5954654"/>
                  <a:ext cx="573775" cy="573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chemeClr val="bg1"/>
                            </a:solidFill>
                            <a:latin typeface="Cambria Math" panose="02040503050406030204" pitchFamily="18" charset="0"/>
                          </a:rPr>
                          <m:t>𝑥</m:t>
                        </m:r>
                        <m:r>
                          <a:rPr kumimoji="1" lang="en-US" altLang="ja-JP" sz="3200" b="0" i="0" baseline="-25000" smtClean="0">
                            <a:solidFill>
                              <a:schemeClr val="bg1"/>
                            </a:solidFill>
                            <a:latin typeface="Cambria Math" panose="02040503050406030204" pitchFamily="18" charset="0"/>
                          </a:rPr>
                          <m:t>0</m:t>
                        </m:r>
                      </m:oMath>
                    </m:oMathPara>
                  </a14:m>
                  <a:endParaRPr kumimoji="1" lang="ja-JP" altLang="en-US" sz="3200" baseline="-25000" dirty="0">
                    <a:solidFill>
                      <a:schemeClr val="bg1"/>
                    </a:solidFill>
                  </a:endParaRPr>
                </a:p>
              </p:txBody>
            </p:sp>
          </mc:Choice>
          <mc:Fallback xmlns="">
            <p:sp>
              <p:nvSpPr>
                <p:cNvPr id="13" name="テキスト ボックス 12">
                  <a:extLst>
                    <a:ext uri="{FF2B5EF4-FFF2-40B4-BE49-F238E27FC236}">
                      <a16:creationId xmlns:a16="http://schemas.microsoft.com/office/drawing/2014/main" id="{4EAA72DB-4241-4AED-B8DA-B2FF37DE52D1}"/>
                    </a:ext>
                  </a:extLst>
                </p:cNvPr>
                <p:cNvSpPr txBox="1">
                  <a:spLocks noRot="1" noChangeAspect="1" noMove="1" noResize="1" noEditPoints="1" noAdjustHandles="1" noChangeArrowheads="1" noChangeShapeType="1" noTextEdit="1"/>
                </p:cNvSpPr>
                <p:nvPr/>
              </p:nvSpPr>
              <p:spPr>
                <a:xfrm rot="154853">
                  <a:off x="523185" y="5954654"/>
                  <a:ext cx="573775" cy="573427"/>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mc:Choice xmlns:a14="http://schemas.microsoft.com/office/drawing/2010/main" Requires="a14">
            <p:sp>
              <p:nvSpPr>
                <p:cNvPr id="16" name="テキスト ボックス 15">
                  <a:extLst>
                    <a:ext uri="{FF2B5EF4-FFF2-40B4-BE49-F238E27FC236}">
                      <a16:creationId xmlns:a16="http://schemas.microsoft.com/office/drawing/2014/main" id="{B8AF09E6-C165-4F2B-BCF2-B971FE1D6187}"/>
                    </a:ext>
                  </a:extLst>
                </p:cNvPr>
                <p:cNvSpPr txBox="1"/>
                <p:nvPr/>
              </p:nvSpPr>
              <p:spPr>
                <a:xfrm>
                  <a:off x="1513762" y="2045727"/>
                  <a:ext cx="719076" cy="63357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600" b="1" i="1" smtClean="0">
                            <a:solidFill>
                              <a:srgbClr val="C00000"/>
                            </a:solidFill>
                            <a:latin typeface="Cambria Math" panose="02040503050406030204" pitchFamily="18" charset="0"/>
                          </a:rPr>
                          <m:t>𝒚</m:t>
                        </m:r>
                        <m:r>
                          <a:rPr kumimoji="1" lang="en-US" altLang="ja-JP" sz="3600" b="1" i="0" baseline="-25000" smtClean="0">
                            <a:solidFill>
                              <a:srgbClr val="C00000"/>
                            </a:solidFill>
                            <a:latin typeface="Cambria Math" panose="02040503050406030204" pitchFamily="18" charset="0"/>
                          </a:rPr>
                          <m:t>𝟏</m:t>
                        </m:r>
                      </m:oMath>
                    </m:oMathPara>
                  </a14:m>
                  <a:endParaRPr kumimoji="1" lang="ja-JP" altLang="en-US" sz="3600" b="1" baseline="-25000" dirty="0">
                    <a:solidFill>
                      <a:srgbClr val="002060"/>
                    </a:solidFill>
                    <a:latin typeface="Britannic Bold" panose="020B0903060703020204" pitchFamily="34" charset="0"/>
                  </a:endParaRPr>
                </a:p>
              </p:txBody>
            </p:sp>
          </mc:Choice>
          <mc:Fallback>
            <p:sp>
              <p:nvSpPr>
                <p:cNvPr id="16" name="テキスト ボックス 15">
                  <a:extLst>
                    <a:ext uri="{FF2B5EF4-FFF2-40B4-BE49-F238E27FC236}">
                      <a16:creationId xmlns:a16="http://schemas.microsoft.com/office/drawing/2014/main" id="{B8AF09E6-C165-4F2B-BCF2-B971FE1D6187}"/>
                    </a:ext>
                  </a:extLst>
                </p:cNvPr>
                <p:cNvSpPr txBox="1">
                  <a:spLocks noRot="1" noChangeAspect="1" noMove="1" noResize="1" noEditPoints="1" noAdjustHandles="1" noChangeArrowheads="1" noChangeShapeType="1" noTextEdit="1"/>
                </p:cNvSpPr>
                <p:nvPr/>
              </p:nvSpPr>
              <p:spPr>
                <a:xfrm>
                  <a:off x="1513762" y="2045727"/>
                  <a:ext cx="719076" cy="633571"/>
                </a:xfrm>
                <a:prstGeom prst="rect">
                  <a:avLst/>
                </a:prstGeom>
                <a:blipFill>
                  <a:blip r:embed="rId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8C8FCA02-03FC-4C1A-9210-003F2597830F}"/>
                    </a:ext>
                  </a:extLst>
                </p:cNvPr>
                <p:cNvSpPr txBox="1"/>
                <p:nvPr/>
              </p:nvSpPr>
              <p:spPr>
                <a:xfrm>
                  <a:off x="358836" y="3643934"/>
                  <a:ext cx="472845" cy="573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rgbClr val="002060"/>
                            </a:solidFill>
                            <a:latin typeface="Cambria Math" panose="02040503050406030204" pitchFamily="18" charset="0"/>
                          </a:rPr>
                          <m:t>𝑦</m:t>
                        </m:r>
                        <m:r>
                          <a:rPr kumimoji="1" lang="en-US" altLang="ja-JP" sz="3200" b="0" i="0" baseline="-25000" smtClean="0">
                            <a:solidFill>
                              <a:srgbClr val="002060"/>
                            </a:solidFill>
                            <a:latin typeface="Cambria Math" panose="02040503050406030204" pitchFamily="18" charset="0"/>
                          </a:rPr>
                          <m:t>0</m:t>
                        </m:r>
                      </m:oMath>
                    </m:oMathPara>
                  </a14:m>
                  <a:endParaRPr kumimoji="1" lang="ja-JP" altLang="en-US" sz="3200" baseline="-25000" dirty="0">
                    <a:solidFill>
                      <a:srgbClr val="002060"/>
                    </a:solidFill>
                    <a:latin typeface="Britannic Bold" panose="020B0903060703020204" pitchFamily="34" charset="0"/>
                  </a:endParaRPr>
                </a:p>
              </p:txBody>
            </p:sp>
          </mc:Choice>
          <mc:Fallback xmlns="">
            <p:sp>
              <p:nvSpPr>
                <p:cNvPr id="17" name="テキスト ボックス 16">
                  <a:extLst>
                    <a:ext uri="{FF2B5EF4-FFF2-40B4-BE49-F238E27FC236}">
                      <a16:creationId xmlns:a16="http://schemas.microsoft.com/office/drawing/2014/main" id="{8C8FCA02-03FC-4C1A-9210-003F2597830F}"/>
                    </a:ext>
                  </a:extLst>
                </p:cNvPr>
                <p:cNvSpPr txBox="1">
                  <a:spLocks noRot="1" noChangeAspect="1" noMove="1" noResize="1" noEditPoints="1" noAdjustHandles="1" noChangeArrowheads="1" noChangeShapeType="1" noTextEdit="1"/>
                </p:cNvSpPr>
                <p:nvPr/>
              </p:nvSpPr>
              <p:spPr>
                <a:xfrm>
                  <a:off x="358836" y="3643934"/>
                  <a:ext cx="472845" cy="573427"/>
                </a:xfrm>
                <a:prstGeom prst="rect">
                  <a:avLst/>
                </a:prstGeom>
                <a:blipFill>
                  <a:blip r:embed="rId1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AD6A7DAC-2F7D-43A6-83DF-7330AE41CA1C}"/>
                    </a:ext>
                  </a:extLst>
                </p:cNvPr>
                <p:cNvSpPr txBox="1"/>
                <p:nvPr/>
              </p:nvSpPr>
              <p:spPr>
                <a:xfrm rot="154853">
                  <a:off x="1646443" y="5957672"/>
                  <a:ext cx="573775" cy="573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chemeClr val="bg1"/>
                            </a:solidFill>
                            <a:latin typeface="Cambria Math" panose="02040503050406030204" pitchFamily="18" charset="0"/>
                          </a:rPr>
                          <m:t>𝑥</m:t>
                        </m:r>
                        <m:r>
                          <a:rPr kumimoji="1" lang="en-US" altLang="ja-JP" sz="3200" b="0" i="0" baseline="-25000" smtClean="0">
                            <a:solidFill>
                              <a:schemeClr val="bg1"/>
                            </a:solidFill>
                            <a:latin typeface="Cambria Math" panose="02040503050406030204" pitchFamily="18" charset="0"/>
                          </a:rPr>
                          <m:t>1</m:t>
                        </m:r>
                      </m:oMath>
                    </m:oMathPara>
                  </a14:m>
                  <a:endParaRPr kumimoji="1" lang="ja-JP" altLang="en-US" sz="3200" baseline="-25000" dirty="0">
                    <a:solidFill>
                      <a:schemeClr val="bg1"/>
                    </a:solidFill>
                  </a:endParaRPr>
                </a:p>
              </p:txBody>
            </p:sp>
          </mc:Choice>
          <mc:Fallback xmlns="">
            <p:sp>
              <p:nvSpPr>
                <p:cNvPr id="20" name="テキスト ボックス 19">
                  <a:extLst>
                    <a:ext uri="{FF2B5EF4-FFF2-40B4-BE49-F238E27FC236}">
                      <a16:creationId xmlns:a16="http://schemas.microsoft.com/office/drawing/2014/main" id="{AD6A7DAC-2F7D-43A6-83DF-7330AE41CA1C}"/>
                    </a:ext>
                  </a:extLst>
                </p:cNvPr>
                <p:cNvSpPr txBox="1">
                  <a:spLocks noRot="1" noChangeAspect="1" noMove="1" noResize="1" noEditPoints="1" noAdjustHandles="1" noChangeArrowheads="1" noChangeShapeType="1" noTextEdit="1"/>
                </p:cNvSpPr>
                <p:nvPr/>
              </p:nvSpPr>
              <p:spPr>
                <a:xfrm rot="154853">
                  <a:off x="1646443" y="5957672"/>
                  <a:ext cx="573775" cy="573427"/>
                </a:xfrm>
                <a:prstGeom prst="rect">
                  <a:avLst/>
                </a:prstGeom>
                <a:blipFill>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6A153E73-6EF2-4B0B-87CA-DECFBCAD0F57}"/>
                    </a:ext>
                  </a:extLst>
                </p:cNvPr>
                <p:cNvSpPr txBox="1"/>
                <p:nvPr/>
              </p:nvSpPr>
              <p:spPr>
                <a:xfrm rot="154853">
                  <a:off x="2918555" y="5958511"/>
                  <a:ext cx="573775" cy="573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chemeClr val="bg1"/>
                            </a:solidFill>
                            <a:latin typeface="Cambria Math" panose="02040503050406030204" pitchFamily="18" charset="0"/>
                          </a:rPr>
                          <m:t>𝑥</m:t>
                        </m:r>
                        <m:r>
                          <a:rPr kumimoji="1" lang="en-US" altLang="ja-JP" sz="3200" b="0" i="0" baseline="-25000" smtClean="0">
                            <a:solidFill>
                              <a:schemeClr val="bg1"/>
                            </a:solidFill>
                            <a:latin typeface="Cambria Math" panose="02040503050406030204" pitchFamily="18" charset="0"/>
                          </a:rPr>
                          <m:t>2</m:t>
                        </m:r>
                      </m:oMath>
                    </m:oMathPara>
                  </a14:m>
                  <a:endParaRPr kumimoji="1" lang="ja-JP" altLang="en-US" sz="3200" baseline="-25000" dirty="0">
                    <a:solidFill>
                      <a:schemeClr val="bg1"/>
                    </a:solidFill>
                  </a:endParaRPr>
                </a:p>
              </p:txBody>
            </p:sp>
          </mc:Choice>
          <mc:Fallback xmlns="">
            <p:sp>
              <p:nvSpPr>
                <p:cNvPr id="21" name="テキスト ボックス 20">
                  <a:extLst>
                    <a:ext uri="{FF2B5EF4-FFF2-40B4-BE49-F238E27FC236}">
                      <a16:creationId xmlns:a16="http://schemas.microsoft.com/office/drawing/2014/main" id="{6A153E73-6EF2-4B0B-87CA-DECFBCAD0F57}"/>
                    </a:ext>
                  </a:extLst>
                </p:cNvPr>
                <p:cNvSpPr txBox="1">
                  <a:spLocks noRot="1" noChangeAspect="1" noMove="1" noResize="1" noEditPoints="1" noAdjustHandles="1" noChangeArrowheads="1" noChangeShapeType="1" noTextEdit="1"/>
                </p:cNvSpPr>
                <p:nvPr/>
              </p:nvSpPr>
              <p:spPr>
                <a:xfrm rot="154853">
                  <a:off x="2918555" y="5958511"/>
                  <a:ext cx="573775" cy="573427"/>
                </a:xfrm>
                <a:prstGeom prst="rect">
                  <a:avLst/>
                </a:prstGeom>
                <a:blipFill>
                  <a:blip r:embed="rId12"/>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504506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500"/>
                                        <p:tgtEl>
                                          <p:spTgt spid="14"/>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up)">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249616" y="1362075"/>
                <a:ext cx="8781811" cy="5121275"/>
              </a:xfrm>
            </p:spPr>
            <p:txBody>
              <a:bodyPr/>
              <a:lstStyle/>
              <a:p>
                <a:pPr marL="0" indent="0">
                  <a:buNone/>
                </a:pPr>
                <a:r>
                  <a:rPr lang="en-US" altLang="ja-JP" sz="3600" dirty="0">
                    <a:solidFill>
                      <a:srgbClr val="333399"/>
                    </a:solidFill>
                    <a:ea typeface="ＭＳ ゴシック" panose="020B0609070205080204" pitchFamily="49" charset="-128"/>
                  </a:rPr>
                  <a:t>2 </a:t>
                </a:r>
                <a:r>
                  <a:rPr lang="ja-JP" altLang="en-US" sz="3600" dirty="0">
                    <a:solidFill>
                      <a:srgbClr val="333399"/>
                    </a:solidFill>
                    <a:ea typeface="ＭＳ ゴシック" panose="020B0609070205080204" pitchFamily="49" charset="-128"/>
                  </a:rPr>
                  <a:t>区間に分割して</a:t>
                </a:r>
                <a14:m>
                  <m:oMath xmlns:m="http://schemas.openxmlformats.org/officeDocument/2006/math">
                    <m:r>
                      <a:rPr lang="en-US" altLang="ja-JP" sz="3600">
                        <a:solidFill>
                          <a:srgbClr val="002060"/>
                        </a:solidFill>
                        <a:latin typeface="Cambria Math" panose="02040503050406030204" pitchFamily="18" charset="0"/>
                        <a:ea typeface="ＭＳ ゴシック" panose="020B0609070205080204" pitchFamily="49" charset="-128"/>
                      </a:rPr>
                      <m:t> </m:t>
                    </m:r>
                    <m:r>
                      <a:rPr lang="en-US" altLang="ja-JP" sz="3600" i="1">
                        <a:solidFill>
                          <a:srgbClr val="002060"/>
                        </a:solidFill>
                        <a:latin typeface="Cambria Math" panose="02040503050406030204" pitchFamily="18" charset="0"/>
                        <a:ea typeface="ＭＳ ゴシック" panose="020B0609070205080204" pitchFamily="49" charset="-128"/>
                      </a:rPr>
                      <m:t>𝑉</m:t>
                    </m:r>
                    <m:r>
                      <a:rPr lang="en-US" altLang="ja-JP" sz="3600" i="1" baseline="-25000">
                        <a:solidFill>
                          <a:srgbClr val="002060"/>
                        </a:solidFill>
                        <a:latin typeface="Cambria Math" panose="02040503050406030204" pitchFamily="18" charset="0"/>
                        <a:ea typeface="ＭＳ ゴシック" panose="020B0609070205080204" pitchFamily="49" charset="-128"/>
                      </a:rPr>
                      <m:t>1</m:t>
                    </m:r>
                    <m:r>
                      <a:rPr lang="en-US" altLang="ja-JP" sz="3600" i="1">
                        <a:solidFill>
                          <a:srgbClr val="002060"/>
                        </a:solidFill>
                        <a:latin typeface="Cambria Math" panose="02040503050406030204" pitchFamily="18" charset="0"/>
                        <a:ea typeface="ＭＳ ゴシック" panose="020B0609070205080204" pitchFamily="49" charset="-128"/>
                      </a:rPr>
                      <m:t>+</m:t>
                    </m:r>
                    <m:r>
                      <a:rPr lang="en-US" altLang="ja-JP" sz="3600" i="1">
                        <a:solidFill>
                          <a:srgbClr val="002060"/>
                        </a:solidFill>
                        <a:latin typeface="Cambria Math" panose="02040503050406030204" pitchFamily="18" charset="0"/>
                        <a:ea typeface="ＭＳ ゴシック" panose="020B0609070205080204" pitchFamily="49" charset="-128"/>
                      </a:rPr>
                      <m:t>𝑉</m:t>
                    </m:r>
                    <m:r>
                      <a:rPr lang="en-US" altLang="ja-JP" sz="3600" i="1" baseline="-25000">
                        <a:solidFill>
                          <a:srgbClr val="002060"/>
                        </a:solidFill>
                        <a:latin typeface="Cambria Math" panose="02040503050406030204" pitchFamily="18" charset="0"/>
                        <a:ea typeface="ＭＳ ゴシック" panose="020B0609070205080204" pitchFamily="49" charset="-128"/>
                      </a:rPr>
                      <m:t>2  </m:t>
                    </m:r>
                  </m:oMath>
                </a14:m>
                <a:r>
                  <a:rPr lang="ja-JP" altLang="en-US" sz="3600" dirty="0">
                    <a:solidFill>
                      <a:srgbClr val="333399"/>
                    </a:solidFill>
                    <a:ea typeface="ＭＳ ゴシック" panose="020B0609070205080204" pitchFamily="49" charset="-128"/>
                  </a:rPr>
                  <a:t>を計算すると，</a:t>
                </a:r>
                <a:endParaRPr lang="en-US" altLang="ja-JP" sz="3600" baseline="-25000" dirty="0">
                  <a:solidFill>
                    <a:srgbClr val="002060"/>
                  </a:solidFill>
                  <a:latin typeface="Abadi" panose="020B0604020104020204" pitchFamily="34" charset="0"/>
                  <a:ea typeface="ＭＳ ゴシック" panose="020B0609070205080204" pitchFamily="49" charset="-128"/>
                </a:endParaRPr>
              </a:p>
              <a:p>
                <a:pPr marL="0" indent="0">
                  <a:spcBef>
                    <a:spcPts val="2400"/>
                  </a:spcBef>
                  <a:buNone/>
                </a:pPr>
                <a:r>
                  <a:rPr lang="ja-JP" altLang="en-US" dirty="0">
                    <a:solidFill>
                      <a:srgbClr val="333399"/>
                    </a:solidFill>
                    <a:ea typeface="ＭＳ ゴシック" panose="020B0609070205080204" pitchFamily="49" charset="-128"/>
                  </a:rPr>
                  <a:t>　　　　　　　　　</a:t>
                </a:r>
                <a14:m>
                  <m:oMath xmlns:m="http://schemas.openxmlformats.org/officeDocument/2006/math">
                    <m:r>
                      <a:rPr lang="ja-JP" altLang="en-US" sz="4400" i="1" dirty="0">
                        <a:solidFill>
                          <a:srgbClr val="A015FF"/>
                        </a:solidFill>
                        <a:latin typeface="Cambria Math" panose="02040503050406030204" pitchFamily="18" charset="0"/>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  3  </m:t>
                    </m:r>
                    <m:f>
                      <m:fPr>
                        <m:ctrlPr>
                          <a:rPr lang="en-US" altLang="ja-JP" sz="4400" i="1" dirty="0">
                            <a:solidFill>
                              <a:srgbClr val="333399"/>
                            </a:solidFill>
                            <a:latin typeface="Cambria Math" panose="02040503050406030204" pitchFamily="18" charset="0"/>
                            <a:ea typeface="ＭＳ ゴシック" panose="020B0609070205080204" pitchFamily="49" charset="-128"/>
                          </a:rPr>
                        </m:ctrlPr>
                      </m:fPr>
                      <m:num>
                        <m:r>
                          <a:rPr lang="en-US" altLang="ja-JP" sz="4400" i="1" dirty="0">
                            <a:solidFill>
                              <a:srgbClr val="333399"/>
                            </a:solidFill>
                            <a:latin typeface="Cambria Math" panose="02040503050406030204" pitchFamily="18" charset="0"/>
                            <a:ea typeface="ＭＳ ゴシック" panose="020B0609070205080204" pitchFamily="49" charset="-128"/>
                          </a:rPr>
                          <m:t> 4</m:t>
                        </m:r>
                        <m:r>
                          <a:rPr lang="en-US" altLang="ja-JP" sz="4400" i="1" baseline="-25000" dirty="0">
                            <a:solidFill>
                              <a:srgbClr val="333399"/>
                            </a:solidFill>
                            <a:latin typeface="Cambria Math" panose="02040503050406030204" pitchFamily="18" charset="0"/>
                            <a:ea typeface="ＭＳ ゴシック" panose="020B0609070205080204" pitchFamily="49" charset="-128"/>
                          </a:rPr>
                          <m:t> </m:t>
                        </m:r>
                        <m:r>
                          <a:rPr lang="en-US" altLang="ja-JP" sz="4400" i="1" baseline="-20000" dirty="0">
                            <a:solidFill>
                              <a:srgbClr val="333399"/>
                            </a:solidFill>
                            <a:latin typeface="Cambria Math" panose="02040503050406030204" pitchFamily="18" charset="0"/>
                            <a:ea typeface="ＭＳ ゴシック" panose="020B0609070205080204" pitchFamily="49" charset="-128"/>
                          </a:rPr>
                          <m:t> </m:t>
                        </m:r>
                        <m:r>
                          <a:rPr lang="en-US" altLang="ja-JP" sz="4400" i="1" dirty="0">
                            <a:solidFill>
                              <a:srgbClr val="333399"/>
                            </a:solidFill>
                            <a:latin typeface="Cambria Math" panose="02040503050406030204" pitchFamily="18" charset="0"/>
                            <a:ea typeface="ＭＳ ゴシック" panose="020B0609070205080204" pitchFamily="49" charset="-128"/>
                          </a:rPr>
                          <m:t>+</m:t>
                        </m:r>
                        <m:r>
                          <a:rPr lang="en-US" altLang="ja-JP" sz="4400" b="0" i="1" dirty="0" smtClean="0">
                            <a:solidFill>
                              <a:srgbClr val="333399"/>
                            </a:solidFill>
                            <a:latin typeface="Cambria Math" panose="02040503050406030204" pitchFamily="18" charset="0"/>
                            <a:ea typeface="ＭＳ ゴシック" panose="020B0609070205080204" pitchFamily="49" charset="-128"/>
                          </a:rPr>
                          <m:t> </m:t>
                        </m:r>
                        <m:r>
                          <a:rPr lang="en-US" altLang="ja-JP" sz="4400" b="0" i="1" dirty="0" smtClean="0">
                            <a:solidFill>
                              <a:srgbClr val="C00000"/>
                            </a:solidFill>
                            <a:latin typeface="Cambria Math" panose="02040503050406030204" pitchFamily="18" charset="0"/>
                            <a:ea typeface="ＭＳ ゴシック" panose="020B0609070205080204" pitchFamily="49" charset="-128"/>
                          </a:rPr>
                          <m:t>9</m:t>
                        </m:r>
                        <m:r>
                          <a:rPr lang="en-US" altLang="ja-JP" sz="4400" b="1" i="1" baseline="-20000" dirty="0">
                            <a:solidFill>
                              <a:srgbClr val="333399"/>
                            </a:solidFill>
                            <a:latin typeface="Cambria Math" panose="02040503050406030204" pitchFamily="18" charset="0"/>
                            <a:ea typeface="ＭＳ ゴシック" panose="020B0609070205080204" pitchFamily="49" charset="-128"/>
                          </a:rPr>
                          <m:t> </m:t>
                        </m:r>
                      </m:num>
                      <m:den>
                        <m:r>
                          <a:rPr lang="en-US" altLang="ja-JP" sz="4400" b="0" i="1" dirty="0" smtClean="0">
                            <a:solidFill>
                              <a:srgbClr val="333399"/>
                            </a:solidFill>
                            <a:latin typeface="Cambria Math" panose="02040503050406030204" pitchFamily="18" charset="0"/>
                            <a:ea typeface="ＭＳ ゴシック" panose="020B0609070205080204" pitchFamily="49" charset="-128"/>
                          </a:rPr>
                          <m:t>2</m:t>
                        </m:r>
                      </m:den>
                    </m:f>
                    <m:r>
                      <a:rPr lang="en-US" altLang="ja-JP" sz="4400" b="0" i="0" dirty="0" smtClean="0">
                        <a:solidFill>
                          <a:srgbClr val="333399"/>
                        </a:solidFill>
                        <a:latin typeface="Cambria Math" panose="02040503050406030204" pitchFamily="18" charset="0"/>
                        <a:ea typeface="ＭＳ ゴシック" panose="020B0609070205080204" pitchFamily="49" charset="-128"/>
                      </a:rPr>
                      <m:t>+</m:t>
                    </m:r>
                    <m:r>
                      <a:rPr lang="en-US" altLang="ja-JP" sz="4400" b="0" i="1" dirty="0" smtClean="0">
                        <a:solidFill>
                          <a:srgbClr val="A015FF"/>
                        </a:solidFill>
                        <a:latin typeface="Cambria Math" panose="02040503050406030204" pitchFamily="18" charset="0"/>
                        <a:ea typeface="ＭＳ ゴシック" panose="020B0609070205080204" pitchFamily="49" charset="-128"/>
                      </a:rPr>
                      <m:t>3  </m:t>
                    </m:r>
                    <m:f>
                      <m:fPr>
                        <m:ctrlPr>
                          <a:rPr lang="en-US" altLang="ja-JP" sz="4400" i="1" dirty="0">
                            <a:solidFill>
                              <a:srgbClr val="333399"/>
                            </a:solidFill>
                            <a:latin typeface="Cambria Math" panose="02040503050406030204" pitchFamily="18" charset="0"/>
                            <a:ea typeface="ＭＳ ゴシック" panose="020B0609070205080204" pitchFamily="49" charset="-128"/>
                          </a:rPr>
                        </m:ctrlPr>
                      </m:fPr>
                      <m:num>
                        <m:r>
                          <a:rPr lang="en-US" altLang="ja-JP" sz="4400" i="1" dirty="0">
                            <a:solidFill>
                              <a:srgbClr val="333399"/>
                            </a:solidFill>
                            <a:latin typeface="Cambria Math" panose="02040503050406030204" pitchFamily="18" charset="0"/>
                            <a:ea typeface="ＭＳ ゴシック" panose="020B0609070205080204" pitchFamily="49" charset="-128"/>
                          </a:rPr>
                          <m:t> </m:t>
                        </m:r>
                        <m:r>
                          <a:rPr lang="en-US" altLang="ja-JP" sz="4400" b="0" i="1" dirty="0" smtClean="0">
                            <a:solidFill>
                              <a:srgbClr val="C00000"/>
                            </a:solidFill>
                            <a:latin typeface="Cambria Math" panose="02040503050406030204" pitchFamily="18" charset="0"/>
                            <a:ea typeface="ＭＳ ゴシック" panose="020B0609070205080204" pitchFamily="49" charset="-128"/>
                          </a:rPr>
                          <m:t>9</m:t>
                        </m:r>
                        <m:r>
                          <a:rPr lang="en-US" altLang="ja-JP" sz="4400" i="1" baseline="-25000" dirty="0">
                            <a:solidFill>
                              <a:srgbClr val="333399"/>
                            </a:solidFill>
                            <a:latin typeface="Cambria Math" panose="02040503050406030204" pitchFamily="18" charset="0"/>
                            <a:ea typeface="ＭＳ ゴシック" panose="020B0609070205080204" pitchFamily="49" charset="-128"/>
                          </a:rPr>
                          <m:t> </m:t>
                        </m:r>
                        <m:r>
                          <a:rPr lang="en-US" altLang="ja-JP" sz="4400" i="1" baseline="-20000" dirty="0">
                            <a:solidFill>
                              <a:srgbClr val="333399"/>
                            </a:solidFill>
                            <a:latin typeface="Cambria Math" panose="02040503050406030204" pitchFamily="18" charset="0"/>
                            <a:ea typeface="ＭＳ ゴシック" panose="020B0609070205080204" pitchFamily="49" charset="-128"/>
                          </a:rPr>
                          <m:t> </m:t>
                        </m:r>
                        <m:r>
                          <a:rPr lang="en-US" altLang="ja-JP" sz="4400" i="1" dirty="0">
                            <a:solidFill>
                              <a:srgbClr val="333399"/>
                            </a:solidFill>
                            <a:latin typeface="Cambria Math" panose="02040503050406030204" pitchFamily="18" charset="0"/>
                            <a:ea typeface="ＭＳ ゴシック" panose="020B0609070205080204" pitchFamily="49" charset="-128"/>
                          </a:rPr>
                          <m:t>+ 16</m:t>
                        </m:r>
                        <m:r>
                          <a:rPr lang="en-US" altLang="ja-JP" sz="4400" b="1" i="1" baseline="-20000" dirty="0">
                            <a:solidFill>
                              <a:srgbClr val="333399"/>
                            </a:solidFill>
                            <a:latin typeface="Cambria Math" panose="02040503050406030204" pitchFamily="18" charset="0"/>
                            <a:ea typeface="ＭＳ ゴシック" panose="020B0609070205080204" pitchFamily="49" charset="-128"/>
                          </a:rPr>
                          <m:t> </m:t>
                        </m:r>
                      </m:num>
                      <m:den>
                        <m:r>
                          <a:rPr lang="en-US" altLang="ja-JP" sz="4400" i="1" dirty="0">
                            <a:solidFill>
                              <a:srgbClr val="333399"/>
                            </a:solidFill>
                            <a:latin typeface="Cambria Math" panose="02040503050406030204" pitchFamily="18" charset="0"/>
                            <a:ea typeface="ＭＳ ゴシック" panose="020B0609070205080204" pitchFamily="49" charset="-128"/>
                          </a:rPr>
                          <m:t>2</m:t>
                        </m:r>
                      </m:den>
                    </m:f>
                  </m:oMath>
                </a14:m>
                <a:endParaRPr lang="en-US" altLang="ja-JP" sz="4400" dirty="0">
                  <a:solidFill>
                    <a:srgbClr val="333399"/>
                  </a:solidFill>
                  <a:ea typeface="ＭＳ ゴシック" panose="020B0609070205080204" pitchFamily="49" charset="-128"/>
                </a:endParaRPr>
              </a:p>
              <a:p>
                <a:pPr marL="0" lvl="0" indent="0">
                  <a:spcBef>
                    <a:spcPts val="1800"/>
                  </a:spcBef>
                  <a:buNone/>
                </a:pPr>
                <a:r>
                  <a:rPr lang="en-US" altLang="ja-JP" sz="5400" dirty="0">
                    <a:solidFill>
                      <a:srgbClr val="333399"/>
                    </a:solidFill>
                    <a:ea typeface="ＭＳ ゴシック" panose="020B0609070205080204" pitchFamily="49" charset="-128"/>
                  </a:rPr>
                  <a:t>				 </a:t>
                </a:r>
                <a14:m>
                  <m:oMath xmlns:m="http://schemas.openxmlformats.org/officeDocument/2006/math">
                    <m:r>
                      <a:rPr lang="en-US" altLang="ja-JP" sz="4400" b="0" i="0" dirty="0" smtClean="0">
                        <a:solidFill>
                          <a:srgbClr val="333399"/>
                        </a:solidFill>
                        <a:latin typeface="Cambria Math" panose="02040503050406030204" pitchFamily="18" charset="0"/>
                        <a:ea typeface="ＭＳ ゴシック" panose="020B0609070205080204" pitchFamily="49" charset="-128"/>
                      </a:rPr>
                      <m:t>      </m:t>
                    </m:r>
                    <m:r>
                      <m:rPr>
                        <m:nor/>
                      </m:rPr>
                      <a:rPr lang="en-US" altLang="ja-JP" sz="4400" dirty="0">
                        <a:solidFill>
                          <a:srgbClr val="333399"/>
                        </a:solidFill>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3</m:t>
                    </m:r>
                    <m:r>
                      <a:rPr lang="en-US" altLang="ja-JP" sz="4400" i="1" dirty="0" smtClean="0">
                        <a:solidFill>
                          <a:srgbClr val="A015FF"/>
                        </a:solidFill>
                        <a:latin typeface="Cambria Math" panose="02040503050406030204" pitchFamily="18" charset="0"/>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 </m:t>
                    </m:r>
                    <m:f>
                      <m:fPr>
                        <m:ctrlPr>
                          <a:rPr lang="en-US" altLang="ja-JP" sz="4400" i="1" dirty="0">
                            <a:solidFill>
                              <a:srgbClr val="333399"/>
                            </a:solidFill>
                            <a:latin typeface="Cambria Math" panose="02040503050406030204" pitchFamily="18" charset="0"/>
                            <a:ea typeface="ＭＳ ゴシック" panose="020B0609070205080204" pitchFamily="49" charset="-128"/>
                          </a:rPr>
                        </m:ctrlPr>
                      </m:fPr>
                      <m:num>
                        <m:r>
                          <a:rPr lang="en-US" altLang="ja-JP" sz="4400" i="1" dirty="0">
                            <a:solidFill>
                              <a:srgbClr val="333399"/>
                            </a:solidFill>
                            <a:latin typeface="Cambria Math" panose="02040503050406030204" pitchFamily="18" charset="0"/>
                            <a:ea typeface="ＭＳ ゴシック" panose="020B0609070205080204" pitchFamily="49" charset="-128"/>
                          </a:rPr>
                          <m:t> </m:t>
                        </m:r>
                        <m:r>
                          <a:rPr lang="en-US" altLang="ja-JP" sz="4400" b="0" i="1" dirty="0" smtClean="0">
                            <a:solidFill>
                              <a:srgbClr val="333399"/>
                            </a:solidFill>
                            <a:latin typeface="Cambria Math" panose="02040503050406030204" pitchFamily="18" charset="0"/>
                            <a:ea typeface="ＭＳ ゴシック" panose="020B0609070205080204" pitchFamily="49" charset="-128"/>
                          </a:rPr>
                          <m:t>4 + </m:t>
                        </m:r>
                        <m:r>
                          <a:rPr lang="en-US" altLang="ja-JP" sz="4400" i="1" dirty="0">
                            <a:solidFill>
                              <a:srgbClr val="FF0000"/>
                            </a:solidFill>
                            <a:latin typeface="Cambria Math" panose="02040503050406030204" pitchFamily="18" charset="0"/>
                            <a:ea typeface="ＭＳ ゴシック" panose="020B0609070205080204" pitchFamily="49" charset="-128"/>
                          </a:rPr>
                          <m:t>2</m:t>
                        </m:r>
                        <m:r>
                          <a:rPr lang="en-US" altLang="ja-JP" sz="4400" b="0" i="1" dirty="0" smtClean="0">
                            <a:solidFill>
                              <a:srgbClr val="FF0000"/>
                            </a:solidFill>
                            <a:latin typeface="Cambria Math" panose="02040503050406030204" pitchFamily="18" charset="0"/>
                            <a:ea typeface="ＭＳ ゴシック" panose="020B0609070205080204" pitchFamily="49" charset="-128"/>
                          </a:rPr>
                          <m:t>   </m:t>
                        </m:r>
                        <m:r>
                          <a:rPr lang="en-US" altLang="ja-JP" sz="4400" i="1" dirty="0" smtClean="0">
                            <a:solidFill>
                              <a:srgbClr val="C00000"/>
                            </a:solidFill>
                            <a:latin typeface="Cambria Math" panose="02040503050406030204" pitchFamily="18" charset="0"/>
                            <a:ea typeface="ＭＳ ゴシック" panose="020B0609070205080204" pitchFamily="49" charset="-128"/>
                          </a:rPr>
                          <m:t>9</m:t>
                        </m:r>
                        <m:r>
                          <a:rPr lang="en-US" altLang="ja-JP" sz="4400" i="1" baseline="-25000" dirty="0">
                            <a:solidFill>
                              <a:srgbClr val="333399"/>
                            </a:solidFill>
                            <a:latin typeface="Cambria Math" panose="02040503050406030204" pitchFamily="18" charset="0"/>
                            <a:ea typeface="ＭＳ ゴシック" panose="020B0609070205080204" pitchFamily="49" charset="-128"/>
                          </a:rPr>
                          <m:t> </m:t>
                        </m:r>
                        <m:r>
                          <a:rPr lang="en-US" altLang="ja-JP" sz="4400" i="1" baseline="-20000" dirty="0">
                            <a:solidFill>
                              <a:srgbClr val="333399"/>
                            </a:solidFill>
                            <a:latin typeface="Cambria Math" panose="02040503050406030204" pitchFamily="18" charset="0"/>
                            <a:ea typeface="ＭＳ ゴシック" panose="020B0609070205080204" pitchFamily="49" charset="-128"/>
                          </a:rPr>
                          <m:t> </m:t>
                        </m:r>
                        <m:r>
                          <a:rPr lang="en-US" altLang="ja-JP" sz="4400" i="1" dirty="0">
                            <a:solidFill>
                              <a:srgbClr val="333399"/>
                            </a:solidFill>
                            <a:latin typeface="Cambria Math" panose="02040503050406030204" pitchFamily="18" charset="0"/>
                            <a:ea typeface="ＭＳ ゴシック" panose="020B0609070205080204" pitchFamily="49" charset="-128"/>
                          </a:rPr>
                          <m:t>+ 16</m:t>
                        </m:r>
                        <m:r>
                          <a:rPr lang="en-US" altLang="ja-JP" sz="4400" b="1" i="1" baseline="-20000" dirty="0">
                            <a:solidFill>
                              <a:srgbClr val="333399"/>
                            </a:solidFill>
                            <a:latin typeface="Cambria Math" panose="02040503050406030204" pitchFamily="18" charset="0"/>
                            <a:ea typeface="ＭＳ ゴシック" panose="020B0609070205080204" pitchFamily="49" charset="-128"/>
                          </a:rPr>
                          <m:t> </m:t>
                        </m:r>
                      </m:num>
                      <m:den>
                        <m:r>
                          <a:rPr lang="en-US" altLang="ja-JP" sz="4400" i="1" dirty="0">
                            <a:solidFill>
                              <a:srgbClr val="333399"/>
                            </a:solidFill>
                            <a:latin typeface="Cambria Math" panose="02040503050406030204" pitchFamily="18" charset="0"/>
                            <a:ea typeface="ＭＳ ゴシック" panose="020B0609070205080204" pitchFamily="49" charset="-128"/>
                          </a:rPr>
                          <m:t>2</m:t>
                        </m:r>
                      </m:den>
                    </m:f>
                  </m:oMath>
                </a14:m>
                <a:endParaRPr lang="en-US" altLang="ja-JP" sz="4400" dirty="0">
                  <a:solidFill>
                    <a:srgbClr val="333399"/>
                  </a:solidFill>
                  <a:ea typeface="ＭＳ ゴシック" panose="020B0609070205080204" pitchFamily="49" charset="-128"/>
                </a:endParaRPr>
              </a:p>
              <a:p>
                <a:pPr marL="0" indent="0">
                  <a:spcBef>
                    <a:spcPts val="1200"/>
                  </a:spcBef>
                  <a:buNone/>
                </a:pPr>
                <a:r>
                  <a:rPr lang="en-US" altLang="ja-JP" sz="5400" dirty="0">
                    <a:solidFill>
                      <a:srgbClr val="333399"/>
                    </a:solidFill>
                    <a:ea typeface="ＭＳ ゴシック" panose="020B0609070205080204" pitchFamily="49" charset="-128"/>
                  </a:rPr>
                  <a:t>				 </a:t>
                </a:r>
                <a14:m>
                  <m:oMath xmlns:m="http://schemas.openxmlformats.org/officeDocument/2006/math">
                    <m:r>
                      <a:rPr lang="en-US" altLang="ja-JP" sz="4400" b="0" i="0" dirty="0" smtClean="0">
                        <a:solidFill>
                          <a:srgbClr val="333399"/>
                        </a:solidFill>
                        <a:latin typeface="Cambria Math" panose="02040503050406030204" pitchFamily="18" charset="0"/>
                        <a:ea typeface="ＭＳ ゴシック" panose="020B0609070205080204" pitchFamily="49" charset="-128"/>
                      </a:rPr>
                      <m:t>      </m:t>
                    </m:r>
                    <m:r>
                      <m:rPr>
                        <m:nor/>
                      </m:rPr>
                      <a:rPr lang="en-US" altLang="ja-JP" sz="4400" dirty="0">
                        <a:solidFill>
                          <a:srgbClr val="333399"/>
                        </a:solidFill>
                        <a:ea typeface="ＭＳ ゴシック" panose="020B0609070205080204" pitchFamily="49" charset="-128"/>
                      </a:rPr>
                      <m:t>=</m:t>
                    </m:r>
                  </m:oMath>
                </a14:m>
                <a:r>
                  <a:rPr lang="en-US" altLang="ja-JP" sz="4400" dirty="0">
                    <a:solidFill>
                      <a:srgbClr val="A015FF"/>
                    </a:solidFill>
                    <a:ea typeface="ＭＳ ゴシック" panose="020B0609070205080204" pitchFamily="49" charset="-128"/>
                  </a:rPr>
                  <a:t> </a:t>
                </a:r>
                <a14:m>
                  <m:oMath xmlns:m="http://schemas.openxmlformats.org/officeDocument/2006/math">
                    <m:r>
                      <a:rPr lang="en-US" altLang="ja-JP" sz="4400" b="0" i="1" dirty="0" smtClean="0">
                        <a:solidFill>
                          <a:srgbClr val="A015FF"/>
                        </a:solidFill>
                        <a:latin typeface="Cambria Math" panose="02040503050406030204" pitchFamily="18" charset="0"/>
                        <a:ea typeface="ＭＳ ゴシック" panose="020B0609070205080204" pitchFamily="49" charset="-128"/>
                      </a:rPr>
                      <m:t>57</m:t>
                    </m:r>
                  </m:oMath>
                </a14:m>
                <a:endParaRPr lang="en-US" altLang="ja-JP" sz="4400" dirty="0">
                  <a:solidFill>
                    <a:schemeClr val="accent2"/>
                  </a:solidFill>
                  <a:ea typeface="ＭＳ ゴシック" panose="020B0609070205080204" pitchFamily="49" charset="-128"/>
                </a:endParaRPr>
              </a:p>
              <a:p>
                <a:pPr marL="0" indent="0">
                  <a:spcBef>
                    <a:spcPts val="1800"/>
                  </a:spcBef>
                  <a:buNone/>
                </a:pPr>
                <a:r>
                  <a:rPr lang="ja-JP" altLang="en-US" sz="3000" dirty="0">
                    <a:solidFill>
                      <a:srgbClr val="6C6CCE"/>
                    </a:solidFill>
                    <a:ea typeface="ＭＳ ゴシック" panose="020B0609070205080204" pitchFamily="49" charset="-128"/>
                  </a:rPr>
                  <a:t>図 </a:t>
                </a:r>
                <a:r>
                  <a:rPr lang="en-US" altLang="ja-JP" sz="3000" dirty="0">
                    <a:solidFill>
                      <a:srgbClr val="6C6CCE"/>
                    </a:solidFill>
                    <a:ea typeface="ＭＳ ゴシック" panose="020B0609070205080204" pitchFamily="49" charset="-128"/>
                  </a:rPr>
                  <a:t>5.  </a:t>
                </a:r>
                <a:r>
                  <a:rPr lang="ja-JP" altLang="en-US" sz="3000" dirty="0">
                    <a:solidFill>
                      <a:srgbClr val="6C6CCE"/>
                    </a:solidFill>
                    <a:ea typeface="ＭＳ ゴシック" panose="020B0609070205080204" pitchFamily="49" charset="-128"/>
                  </a:rPr>
                  <a:t>正四角錘台を</a:t>
                </a:r>
                <a:r>
                  <a:rPr lang="ja-JP" altLang="en-US" sz="1400" dirty="0">
                    <a:solidFill>
                      <a:srgbClr val="6C6CCE"/>
                    </a:solidFill>
                    <a:ea typeface="ＭＳ ゴシック" panose="020B0609070205080204" pitchFamily="49" charset="-128"/>
                  </a:rPr>
                  <a:t> </a:t>
                </a:r>
                <a:r>
                  <a:rPr lang="en-US" altLang="ja-JP" sz="3000" dirty="0">
                    <a:solidFill>
                      <a:srgbClr val="6C6CCE"/>
                    </a:solidFill>
                    <a:ea typeface="ＭＳ ゴシック" panose="020B0609070205080204" pitchFamily="49" charset="-128"/>
                  </a:rPr>
                  <a:t>2</a:t>
                </a:r>
                <a:r>
                  <a:rPr lang="en-US" altLang="ja-JP" sz="1400" dirty="0">
                    <a:solidFill>
                      <a:srgbClr val="6C6CCE"/>
                    </a:solidFill>
                    <a:ea typeface="ＭＳ ゴシック" panose="020B0609070205080204" pitchFamily="49" charset="-128"/>
                  </a:rPr>
                  <a:t> </a:t>
                </a:r>
                <a:r>
                  <a:rPr lang="ja-JP" altLang="en-US" sz="3000" dirty="0">
                    <a:solidFill>
                      <a:srgbClr val="6C6CCE"/>
                    </a:solidFill>
                    <a:ea typeface="ＭＳ ゴシック" panose="020B0609070205080204" pitchFamily="49" charset="-128"/>
                  </a:rPr>
                  <a:t>区間に分けたときの体積計算</a:t>
                </a:r>
              </a:p>
            </p:txBody>
          </p:sp>
        </mc:Choice>
        <mc:Fallback>
          <p:sp>
            <p:nvSpPr>
              <p:cNvPr id="3" name="コンテンツ プレースホルダー 2">
                <a:extLst>
                  <a:ext uri="{FF2B5EF4-FFF2-40B4-BE49-F238E27FC236}">
                    <a16:creationId xmlns:a16="http://schemas.microsoft.com/office/drawing/2014/main" id="{271C4012-7C7F-4F7D-8528-FACA87E77111}"/>
                  </a:ext>
                </a:extLst>
              </p:cNvPr>
              <p:cNvSpPr>
                <a:spLocks noGrp="1" noRot="1" noChangeAspect="1" noMove="1" noResize="1" noEditPoints="1" noAdjustHandles="1" noChangeArrowheads="1" noChangeShapeType="1" noTextEdit="1"/>
              </p:cNvSpPr>
              <p:nvPr>
                <p:ph idx="1"/>
              </p:nvPr>
            </p:nvSpPr>
            <p:spPr>
              <a:xfrm>
                <a:off x="249616" y="1362075"/>
                <a:ext cx="8781811" cy="5121275"/>
              </a:xfrm>
              <a:blipFill>
                <a:blip r:embed="rId3"/>
                <a:stretch>
                  <a:fillRect l="-2151" t="-2140" r="-1388"/>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274638"/>
            <a:ext cx="8229600" cy="1143000"/>
          </a:xfrm>
        </p:spPr>
        <p:txBody>
          <a:bodyPr/>
          <a:lstStyle/>
          <a:p>
            <a:pPr algn="l"/>
            <a:r>
              <a:rPr lang="en-US" altLang="ja-JP" b="1" dirty="0">
                <a:solidFill>
                  <a:srgbClr val="006699"/>
                </a:solidFill>
              </a:rPr>
              <a:t>2.1  </a:t>
            </a:r>
            <a:r>
              <a:rPr lang="ja-JP" altLang="en-US" b="1" dirty="0">
                <a:solidFill>
                  <a:srgbClr val="006699"/>
                </a:solidFill>
              </a:rPr>
              <a:t>台形公式</a:t>
            </a:r>
            <a:r>
              <a:rPr lang="ja-JP" altLang="en-US" sz="3600" b="1" dirty="0">
                <a:solidFill>
                  <a:srgbClr val="006699"/>
                </a:solidFill>
              </a:rPr>
              <a:t>  </a:t>
            </a:r>
            <a:r>
              <a:rPr lang="en-US" altLang="ja-JP" sz="3600" b="1" dirty="0">
                <a:solidFill>
                  <a:srgbClr val="3FC9C4"/>
                </a:solidFill>
              </a:rPr>
              <a:t>(4/4)</a:t>
            </a:r>
            <a:endParaRPr kumimoji="1" lang="ja-JP" altLang="en-US" sz="3600" dirty="0"/>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17</a:t>
            </a:fld>
            <a:endParaRPr lang="en-US" altLang="ja-JP" sz="2400" dirty="0">
              <a:solidFill>
                <a:srgbClr val="9C9CDE"/>
              </a:solidFill>
            </a:endParaRPr>
          </a:p>
        </p:txBody>
      </p:sp>
      <p:sp>
        <p:nvSpPr>
          <p:cNvPr id="10" name="テキスト ボックス 9">
            <a:extLst>
              <a:ext uri="{FF2B5EF4-FFF2-40B4-BE49-F238E27FC236}">
                <a16:creationId xmlns:a16="http://schemas.microsoft.com/office/drawing/2014/main" id="{F9B9542A-55A3-4EFC-B87D-975471B529EB}"/>
              </a:ext>
            </a:extLst>
          </p:cNvPr>
          <p:cNvSpPr txBox="1"/>
          <p:nvPr/>
        </p:nvSpPr>
        <p:spPr>
          <a:xfrm>
            <a:off x="7107530" y="2440702"/>
            <a:ext cx="360040" cy="523220"/>
          </a:xfrm>
          <a:prstGeom prst="rect">
            <a:avLst/>
          </a:prstGeom>
          <a:solidFill>
            <a:schemeClr val="bg1"/>
          </a:solidFill>
        </p:spPr>
        <p:txBody>
          <a:bodyPr wrap="square" rtlCol="0">
            <a:spAutoFit/>
          </a:bodyPr>
          <a:lstStyle/>
          <a:p>
            <a:r>
              <a:rPr lang="en-US" altLang="ja-JP" sz="2800" dirty="0">
                <a:solidFill>
                  <a:schemeClr val="accent2"/>
                </a:solidFill>
                <a:ea typeface="ＭＳ ゴシック" panose="020B0609070205080204" pitchFamily="49" charset="-128"/>
              </a:rPr>
              <a:t>×</a:t>
            </a:r>
            <a:endParaRPr kumimoji="1" lang="ja-JP" altLang="en-US" sz="2800" dirty="0"/>
          </a:p>
        </p:txBody>
      </p:sp>
      <p:sp>
        <p:nvSpPr>
          <p:cNvPr id="12" name="テキスト ボックス 11">
            <a:extLst>
              <a:ext uri="{FF2B5EF4-FFF2-40B4-BE49-F238E27FC236}">
                <a16:creationId xmlns:a16="http://schemas.microsoft.com/office/drawing/2014/main" id="{A9A1C363-8846-44E1-A757-2610004A15F2}"/>
              </a:ext>
            </a:extLst>
          </p:cNvPr>
          <p:cNvSpPr txBox="1"/>
          <p:nvPr/>
        </p:nvSpPr>
        <p:spPr>
          <a:xfrm>
            <a:off x="4679842" y="2474942"/>
            <a:ext cx="360040" cy="523220"/>
          </a:xfrm>
          <a:prstGeom prst="rect">
            <a:avLst/>
          </a:prstGeom>
          <a:solidFill>
            <a:schemeClr val="bg1"/>
          </a:solidFill>
        </p:spPr>
        <p:txBody>
          <a:bodyPr wrap="square" rtlCol="0">
            <a:spAutoFit/>
          </a:bodyPr>
          <a:lstStyle/>
          <a:p>
            <a:r>
              <a:rPr lang="en-US" altLang="ja-JP" sz="2800" dirty="0">
                <a:solidFill>
                  <a:schemeClr val="accent2"/>
                </a:solidFill>
                <a:ea typeface="ＭＳ ゴシック" panose="020B0609070205080204" pitchFamily="49" charset="-128"/>
              </a:rPr>
              <a:t>×</a:t>
            </a:r>
            <a:endParaRPr kumimoji="1" lang="ja-JP" altLang="en-US" sz="2800" dirty="0"/>
          </a:p>
        </p:txBody>
      </p:sp>
      <p:sp>
        <p:nvSpPr>
          <p:cNvPr id="13" name="テキスト ボックス 12">
            <a:extLst>
              <a:ext uri="{FF2B5EF4-FFF2-40B4-BE49-F238E27FC236}">
                <a16:creationId xmlns:a16="http://schemas.microsoft.com/office/drawing/2014/main" id="{A62C06AA-C7B7-49CB-BB15-26B2A2EB3998}"/>
              </a:ext>
            </a:extLst>
          </p:cNvPr>
          <p:cNvSpPr txBox="1"/>
          <p:nvPr/>
        </p:nvSpPr>
        <p:spPr>
          <a:xfrm>
            <a:off x="5697258" y="3661102"/>
            <a:ext cx="360040" cy="523220"/>
          </a:xfrm>
          <a:prstGeom prst="rect">
            <a:avLst/>
          </a:prstGeom>
          <a:solidFill>
            <a:schemeClr val="bg1"/>
          </a:solidFill>
        </p:spPr>
        <p:txBody>
          <a:bodyPr wrap="square" rtlCol="0">
            <a:spAutoFit/>
          </a:bodyPr>
          <a:lstStyle/>
          <a:p>
            <a:r>
              <a:rPr lang="en-US" altLang="ja-JP" sz="2800" dirty="0">
                <a:solidFill>
                  <a:schemeClr val="accent2"/>
                </a:solidFill>
                <a:ea typeface="ＭＳ ゴシック" panose="020B0609070205080204" pitchFamily="49" charset="-128"/>
              </a:rPr>
              <a:t>×</a:t>
            </a:r>
            <a:endParaRPr kumimoji="1" lang="ja-JP" altLang="en-US" sz="2800" dirty="0"/>
          </a:p>
        </p:txBody>
      </p:sp>
      <p:sp>
        <p:nvSpPr>
          <p:cNvPr id="14" name="テキスト ボックス 13">
            <a:extLst>
              <a:ext uri="{FF2B5EF4-FFF2-40B4-BE49-F238E27FC236}">
                <a16:creationId xmlns:a16="http://schemas.microsoft.com/office/drawing/2014/main" id="{F5F35C23-AC72-4956-BEA1-E1D7BFD79DF6}"/>
              </a:ext>
            </a:extLst>
          </p:cNvPr>
          <p:cNvSpPr txBox="1"/>
          <p:nvPr/>
        </p:nvSpPr>
        <p:spPr>
          <a:xfrm>
            <a:off x="7107530" y="3381621"/>
            <a:ext cx="281707" cy="525334"/>
          </a:xfrm>
          <a:prstGeom prst="rect">
            <a:avLst/>
          </a:prstGeom>
          <a:solidFill>
            <a:schemeClr val="bg1"/>
          </a:solidFill>
        </p:spPr>
        <p:txBody>
          <a:bodyPr wrap="square" rtlCol="0">
            <a:spAutoFit/>
          </a:bodyPr>
          <a:lstStyle/>
          <a:p>
            <a:r>
              <a:rPr lang="en-US" altLang="ja-JP" sz="2800" dirty="0">
                <a:solidFill>
                  <a:schemeClr val="accent2"/>
                </a:solidFill>
                <a:ea typeface="ＭＳ ゴシック" panose="020B0609070205080204" pitchFamily="49" charset="-128"/>
              </a:rPr>
              <a:t>×</a:t>
            </a:r>
            <a:endParaRPr kumimoji="1" lang="ja-JP" altLang="en-US" sz="2800" dirty="0"/>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5863FC5B-51BD-4229-83B7-D5B07A2C247B}"/>
                  </a:ext>
                </a:extLst>
              </p:cNvPr>
              <p:cNvSpPr txBox="1"/>
              <p:nvPr/>
            </p:nvSpPr>
            <p:spPr>
              <a:xfrm>
                <a:off x="6226318" y="4748539"/>
                <a:ext cx="228247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800" i="1" dirty="0" smtClean="0">
                          <a:solidFill>
                            <a:srgbClr val="6262E4"/>
                          </a:solidFill>
                          <a:latin typeface="Cambria Math" panose="02040503050406030204" pitchFamily="18" charset="0"/>
                          <a:ea typeface="ＭＳ ゴシック" panose="020B0609070205080204" pitchFamily="49" charset="-128"/>
                        </a:rPr>
                        <m:t>（</m:t>
                      </m:r>
                      <m:r>
                        <a:rPr lang="ja-JP" altLang="en-US" sz="2800" i="1" dirty="0">
                          <a:solidFill>
                            <a:srgbClr val="6262E4"/>
                          </a:solidFill>
                          <a:latin typeface="Cambria Math" panose="02040503050406030204" pitchFamily="18" charset="0"/>
                          <a:ea typeface="ＭＳ ゴシック" panose="020B0609070205080204" pitchFamily="49" charset="-128"/>
                        </a:rPr>
                        <m:t>誤差は</m:t>
                      </m:r>
                      <m:r>
                        <a:rPr lang="en-US" altLang="ja-JP" sz="2800" b="0" i="1" dirty="0" smtClean="0">
                          <a:solidFill>
                            <a:srgbClr val="6262E4"/>
                          </a:solidFill>
                          <a:latin typeface="Cambria Math" panose="02040503050406030204" pitchFamily="18" charset="0"/>
                          <a:ea typeface="ＭＳ ゴシック" panose="020B0609070205080204" pitchFamily="49" charset="-128"/>
                        </a:rPr>
                        <m:t> 1</m:t>
                      </m:r>
                      <m:r>
                        <a:rPr lang="ja-JP" altLang="en-US" sz="2800" i="1" dirty="0">
                          <a:solidFill>
                            <a:srgbClr val="6262E4"/>
                          </a:solidFill>
                          <a:latin typeface="Cambria Math" panose="02040503050406030204" pitchFamily="18" charset="0"/>
                          <a:ea typeface="ＭＳ ゴシック" panose="020B0609070205080204" pitchFamily="49" charset="-128"/>
                        </a:rPr>
                        <m:t>）</m:t>
                      </m:r>
                    </m:oMath>
                  </m:oMathPara>
                </a14:m>
                <a:endParaRPr kumimoji="1" lang="ja-JP" altLang="en-US" sz="2800" dirty="0"/>
              </a:p>
            </p:txBody>
          </p:sp>
        </mc:Choice>
        <mc:Fallback xmlns="">
          <p:sp>
            <p:nvSpPr>
              <p:cNvPr id="15" name="テキスト ボックス 14">
                <a:extLst>
                  <a:ext uri="{FF2B5EF4-FFF2-40B4-BE49-F238E27FC236}">
                    <a16:creationId xmlns:a16="http://schemas.microsoft.com/office/drawing/2014/main" id="{5863FC5B-51BD-4229-83B7-D5B07A2C247B}"/>
                  </a:ext>
                </a:extLst>
              </p:cNvPr>
              <p:cNvSpPr txBox="1">
                <a:spLocks noRot="1" noChangeAspect="1" noMove="1" noResize="1" noEditPoints="1" noAdjustHandles="1" noChangeArrowheads="1" noChangeShapeType="1" noTextEdit="1"/>
              </p:cNvSpPr>
              <p:nvPr/>
            </p:nvSpPr>
            <p:spPr>
              <a:xfrm>
                <a:off x="6226318" y="4748539"/>
                <a:ext cx="2282470" cy="523220"/>
              </a:xfrm>
              <a:prstGeom prst="rect">
                <a:avLst/>
              </a:prstGeom>
              <a:blipFill>
                <a:blip r:embed="rId4"/>
                <a:stretch>
                  <a:fillRect/>
                </a:stretch>
              </a:blipFill>
            </p:spPr>
            <p:txBody>
              <a:bodyPr/>
              <a:lstStyle/>
              <a:p>
                <a:r>
                  <a:rPr lang="ja-JP" altLang="en-US">
                    <a:noFill/>
                  </a:rPr>
                  <a:t> </a:t>
                </a:r>
              </a:p>
            </p:txBody>
          </p:sp>
        </mc:Fallback>
      </mc:AlternateContent>
      <p:sp>
        <p:nvSpPr>
          <p:cNvPr id="16" name="矢印: 下 15">
            <a:extLst>
              <a:ext uri="{FF2B5EF4-FFF2-40B4-BE49-F238E27FC236}">
                <a16:creationId xmlns:a16="http://schemas.microsoft.com/office/drawing/2014/main" id="{CF924532-7585-4925-99DB-D6F340A1E310}"/>
              </a:ext>
            </a:extLst>
          </p:cNvPr>
          <p:cNvSpPr/>
          <p:nvPr/>
        </p:nvSpPr>
        <p:spPr bwMode="auto">
          <a:xfrm rot="714228">
            <a:off x="7485851" y="2694072"/>
            <a:ext cx="142829" cy="741685"/>
          </a:xfrm>
          <a:prstGeom prst="downArrow">
            <a:avLst>
              <a:gd name="adj1" fmla="val 50000"/>
              <a:gd name="adj2" fmla="val 266586"/>
            </a:avLst>
          </a:prstGeom>
          <a:solidFill>
            <a:srgbClr val="C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p:spPr>
        <p:txBody>
          <a:bodyPr vert="horz" wrap="square" lIns="91440" tIns="45720" rIns="91440" bIns="45720" numCol="1" rtlCol="0" anchor="t" anchorCtr="0" compatLnSpc="1">
            <a:prstTxWarp prst="textNoShape">
              <a:avLst/>
            </a:prstTxWarp>
          </a:bodyPr>
          <a:lstStyle/>
          <a:p>
            <a:endParaRPr kumimoji="1" lang="ja-JP" altLang="en-US" sz="1800" b="1" i="0" u="none" strike="noStrike" cap="none" normalizeH="0" baseline="0" dirty="0">
              <a:ln>
                <a:noFill/>
              </a:ln>
              <a:solidFill>
                <a:schemeClr val="tx1"/>
              </a:solidFill>
              <a:effectLst/>
            </a:endParaRPr>
          </a:p>
        </p:txBody>
      </p:sp>
      <p:sp>
        <p:nvSpPr>
          <p:cNvPr id="17" name="矢印: 下 16">
            <a:extLst>
              <a:ext uri="{FF2B5EF4-FFF2-40B4-BE49-F238E27FC236}">
                <a16:creationId xmlns:a16="http://schemas.microsoft.com/office/drawing/2014/main" id="{1C73B3AE-84C2-45C3-A20C-8F7E06603D12}"/>
              </a:ext>
            </a:extLst>
          </p:cNvPr>
          <p:cNvSpPr/>
          <p:nvPr/>
        </p:nvSpPr>
        <p:spPr bwMode="auto">
          <a:xfrm rot="18553718">
            <a:off x="6666651" y="2392697"/>
            <a:ext cx="158999" cy="1326191"/>
          </a:xfrm>
          <a:prstGeom prst="downArrow">
            <a:avLst>
              <a:gd name="adj1" fmla="val 50000"/>
              <a:gd name="adj2" fmla="val 230792"/>
            </a:avLst>
          </a:prstGeom>
          <a:solidFill>
            <a:srgbClr val="C00000"/>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p:spPr>
        <p:txBody>
          <a:bodyPr vert="horz" wrap="square" lIns="91440" tIns="45720" rIns="91440" bIns="45720" numCol="1" rtlCol="0" anchor="t" anchorCtr="0" compatLnSpc="1">
            <a:prstTxWarp prst="textNoShape">
              <a:avLst/>
            </a:prstTxWarp>
          </a:bodyPr>
          <a:lstStyle/>
          <a:p>
            <a:endParaRPr kumimoji="1" lang="ja-JP" altLang="en-US" sz="1800" b="1" i="0" u="none" strike="noStrike" cap="none" normalizeH="0" baseline="0" dirty="0">
              <a:ln>
                <a:noFill/>
              </a:ln>
              <a:solidFill>
                <a:schemeClr val="tx1"/>
              </a:solidFill>
              <a:effectLst/>
            </a:endParaRPr>
          </a:p>
        </p:txBody>
      </p:sp>
      <p:grpSp>
        <p:nvGrpSpPr>
          <p:cNvPr id="8" name="グループ化 7">
            <a:extLst>
              <a:ext uri="{FF2B5EF4-FFF2-40B4-BE49-F238E27FC236}">
                <a16:creationId xmlns:a16="http://schemas.microsoft.com/office/drawing/2014/main" id="{3E270E83-D20F-4F1D-B2AA-1B895E33627D}"/>
              </a:ext>
            </a:extLst>
          </p:cNvPr>
          <p:cNvGrpSpPr/>
          <p:nvPr/>
        </p:nvGrpSpPr>
        <p:grpSpPr>
          <a:xfrm>
            <a:off x="249617" y="2312356"/>
            <a:ext cx="4368556" cy="3033864"/>
            <a:chOff x="249617" y="2312356"/>
            <a:chExt cx="4368556" cy="3033864"/>
          </a:xfrm>
        </p:grpSpPr>
        <p:pic>
          <p:nvPicPr>
            <p:cNvPr id="6" name="図 5">
              <a:extLst>
                <a:ext uri="{FF2B5EF4-FFF2-40B4-BE49-F238E27FC236}">
                  <a16:creationId xmlns:a16="http://schemas.microsoft.com/office/drawing/2014/main" id="{9E4D7AD0-A746-4BBB-8FBF-DC3841A26BB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804" y="2312356"/>
              <a:ext cx="4309881" cy="2980950"/>
            </a:xfrm>
            <a:prstGeom prst="rect">
              <a:avLst/>
            </a:prstGeom>
          </p:spPr>
        </p:pic>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4A29B186-AC8E-40F3-AC60-45F40F294BED}"/>
                    </a:ext>
                  </a:extLst>
                </p:cNvPr>
                <p:cNvSpPr txBox="1"/>
                <p:nvPr/>
              </p:nvSpPr>
              <p:spPr>
                <a:xfrm>
                  <a:off x="1710361" y="4761445"/>
                  <a:ext cx="147076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accent2"/>
                            </a:solidFill>
                            <a:latin typeface="Cambria Math" panose="02040503050406030204" pitchFamily="18" charset="0"/>
                            <a:ea typeface="ＭＳ ゴシック" panose="020B0609070205080204" pitchFamily="49" charset="-128"/>
                          </a:rPr>
                          <m:t>𝑉</m:t>
                        </m:r>
                        <m:r>
                          <a:rPr lang="en-US" altLang="ja-JP" sz="3200" b="0" i="1" dirty="0" smtClean="0">
                            <a:solidFill>
                              <a:schemeClr val="accent2"/>
                            </a:solidFill>
                            <a:latin typeface="Cambria Math" panose="02040503050406030204" pitchFamily="18" charset="0"/>
                            <a:ea typeface="ＭＳ ゴシック" panose="020B0609070205080204" pitchFamily="49" charset="-128"/>
                          </a:rPr>
                          <m:t>=56</m:t>
                        </m:r>
                      </m:oMath>
                    </m:oMathPara>
                  </a14:m>
                  <a:endParaRPr kumimoji="1" lang="ja-JP" altLang="en-US" sz="3200" dirty="0"/>
                </a:p>
              </p:txBody>
            </p:sp>
          </mc:Choice>
          <mc:Fallback xmlns="">
            <p:sp>
              <p:nvSpPr>
                <p:cNvPr id="18" name="テキスト ボックス 17">
                  <a:extLst>
                    <a:ext uri="{FF2B5EF4-FFF2-40B4-BE49-F238E27FC236}">
                      <a16:creationId xmlns:a16="http://schemas.microsoft.com/office/drawing/2014/main" id="{4A29B186-AC8E-40F3-AC60-45F40F294BED}"/>
                    </a:ext>
                  </a:extLst>
                </p:cNvPr>
                <p:cNvSpPr txBox="1">
                  <a:spLocks noRot="1" noChangeAspect="1" noMove="1" noResize="1" noEditPoints="1" noAdjustHandles="1" noChangeArrowheads="1" noChangeShapeType="1" noTextEdit="1"/>
                </p:cNvSpPr>
                <p:nvPr/>
              </p:nvSpPr>
              <p:spPr>
                <a:xfrm>
                  <a:off x="1710361" y="4761445"/>
                  <a:ext cx="1470766" cy="58477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ACB44365-4221-4EAF-A57F-52F0A7AAB150}"/>
                    </a:ext>
                  </a:extLst>
                </p:cNvPr>
                <p:cNvSpPr txBox="1"/>
                <p:nvPr/>
              </p:nvSpPr>
              <p:spPr>
                <a:xfrm>
                  <a:off x="2723128" y="3381621"/>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6</m:t>
                        </m:r>
                      </m:oMath>
                    </m:oMathPara>
                  </a14:m>
                  <a:endParaRPr kumimoji="1" lang="ja-JP" altLang="en-US" sz="3200" dirty="0">
                    <a:solidFill>
                      <a:schemeClr val="tx1"/>
                    </a:solidFill>
                  </a:endParaRPr>
                </a:p>
              </p:txBody>
            </p:sp>
          </mc:Choice>
          <mc:Fallback xmlns="">
            <p:sp>
              <p:nvSpPr>
                <p:cNvPr id="19" name="テキスト ボックス 18">
                  <a:extLst>
                    <a:ext uri="{FF2B5EF4-FFF2-40B4-BE49-F238E27FC236}">
                      <a16:creationId xmlns:a16="http://schemas.microsoft.com/office/drawing/2014/main" id="{ACB44365-4221-4EAF-A57F-52F0A7AAB150}"/>
                    </a:ext>
                  </a:extLst>
                </p:cNvPr>
                <p:cNvSpPr txBox="1">
                  <a:spLocks noRot="1" noChangeAspect="1" noMove="1" noResize="1" noEditPoints="1" noAdjustHandles="1" noChangeArrowheads="1" noChangeShapeType="1" noTextEdit="1"/>
                </p:cNvSpPr>
                <p:nvPr/>
              </p:nvSpPr>
              <p:spPr>
                <a:xfrm>
                  <a:off x="2723128" y="3381621"/>
                  <a:ext cx="401459" cy="58477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C038DA47-6075-47CC-B18B-A374D099999C}"/>
                    </a:ext>
                  </a:extLst>
                </p:cNvPr>
                <p:cNvSpPr txBox="1"/>
                <p:nvPr/>
              </p:nvSpPr>
              <p:spPr>
                <a:xfrm>
                  <a:off x="249617" y="2796846"/>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2</m:t>
                        </m:r>
                      </m:oMath>
                    </m:oMathPara>
                  </a14:m>
                  <a:endParaRPr kumimoji="1" lang="ja-JP" altLang="en-US" sz="3200" dirty="0">
                    <a:solidFill>
                      <a:schemeClr val="tx1"/>
                    </a:solidFill>
                  </a:endParaRPr>
                </a:p>
              </p:txBody>
            </p:sp>
          </mc:Choice>
          <mc:Fallback xmlns="">
            <p:sp>
              <p:nvSpPr>
                <p:cNvPr id="20" name="テキスト ボックス 19">
                  <a:extLst>
                    <a:ext uri="{FF2B5EF4-FFF2-40B4-BE49-F238E27FC236}">
                      <a16:creationId xmlns:a16="http://schemas.microsoft.com/office/drawing/2014/main" id="{C038DA47-6075-47CC-B18B-A374D099999C}"/>
                    </a:ext>
                  </a:extLst>
                </p:cNvPr>
                <p:cNvSpPr txBox="1">
                  <a:spLocks noRot="1" noChangeAspect="1" noMove="1" noResize="1" noEditPoints="1" noAdjustHandles="1" noChangeArrowheads="1" noChangeShapeType="1" noTextEdit="1"/>
                </p:cNvSpPr>
                <p:nvPr/>
              </p:nvSpPr>
              <p:spPr>
                <a:xfrm>
                  <a:off x="249617" y="2796846"/>
                  <a:ext cx="401459" cy="58477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3A938D61-6584-467F-9C89-130EEFE13E63}"/>
                    </a:ext>
                  </a:extLst>
                </p:cNvPr>
                <p:cNvSpPr txBox="1"/>
                <p:nvPr/>
              </p:nvSpPr>
              <p:spPr>
                <a:xfrm>
                  <a:off x="4216714" y="3922712"/>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4</m:t>
                        </m:r>
                      </m:oMath>
                    </m:oMathPara>
                  </a14:m>
                  <a:endParaRPr kumimoji="1" lang="ja-JP" altLang="en-US" sz="3200" dirty="0">
                    <a:solidFill>
                      <a:schemeClr val="tx1"/>
                    </a:solidFill>
                  </a:endParaRPr>
                </a:p>
              </p:txBody>
            </p:sp>
          </mc:Choice>
          <mc:Fallback xmlns="">
            <p:sp>
              <p:nvSpPr>
                <p:cNvPr id="21" name="テキスト ボックス 20">
                  <a:extLst>
                    <a:ext uri="{FF2B5EF4-FFF2-40B4-BE49-F238E27FC236}">
                      <a16:creationId xmlns:a16="http://schemas.microsoft.com/office/drawing/2014/main" id="{3A938D61-6584-467F-9C89-130EEFE13E63}"/>
                    </a:ext>
                  </a:extLst>
                </p:cNvPr>
                <p:cNvSpPr txBox="1">
                  <a:spLocks noRot="1" noChangeAspect="1" noMove="1" noResize="1" noEditPoints="1" noAdjustHandles="1" noChangeArrowheads="1" noChangeShapeType="1" noTextEdit="1"/>
                </p:cNvSpPr>
                <p:nvPr/>
              </p:nvSpPr>
              <p:spPr>
                <a:xfrm>
                  <a:off x="4216714" y="3922712"/>
                  <a:ext cx="401459" cy="584775"/>
                </a:xfrm>
                <a:prstGeom prst="rect">
                  <a:avLst/>
                </a:prstGeom>
                <a:blipFill>
                  <a:blip r:embed="rId9"/>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330968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par>
                                <p:cTn id="8" presetID="22"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up)">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358836" y="1357620"/>
                <a:ext cx="8502815" cy="5444209"/>
              </a:xfrm>
            </p:spPr>
            <p:txBody>
              <a:bodyPr/>
              <a:lstStyle/>
              <a:p>
                <a:pPr marL="0" indent="0">
                  <a:buNone/>
                </a:pPr>
                <a:r>
                  <a:rPr lang="ja-JP" altLang="en-US" sz="3600" dirty="0">
                    <a:solidFill>
                      <a:srgbClr val="C569FF"/>
                    </a:solidFill>
                    <a:ea typeface="ＭＳ ゴシック" panose="020B0609070205080204" pitchFamily="49" charset="-128"/>
                  </a:rPr>
                  <a:t>積分値 ≒ </a:t>
                </a:r>
                <a:r>
                  <a:rPr lang="ja-JP" altLang="en-US" sz="3600" dirty="0">
                    <a:solidFill>
                      <a:schemeClr val="accent2"/>
                    </a:solidFill>
                    <a:ea typeface="ＭＳ ゴシック" panose="020B0609070205080204" pitchFamily="49" charset="-128"/>
                  </a:rPr>
                  <a:t>両端と</a:t>
                </a:r>
                <a:r>
                  <a:rPr lang="ja-JP" altLang="en-US" sz="3600" dirty="0">
                    <a:solidFill>
                      <a:srgbClr val="CC0099"/>
                    </a:solidFill>
                    <a:ea typeface="ＭＳ ゴシック" panose="020B0609070205080204" pitchFamily="49" charset="-128"/>
                  </a:rPr>
                  <a:t>中央</a:t>
                </a:r>
                <a:r>
                  <a:rPr lang="ja-JP" altLang="en-US" sz="3600" dirty="0">
                    <a:solidFill>
                      <a:schemeClr val="accent2"/>
                    </a:solidFill>
                    <a:ea typeface="ＭＳ ゴシック" panose="020B0609070205080204" pitchFamily="49" charset="-128"/>
                  </a:rPr>
                  <a:t>の断面積の平均値</a:t>
                </a:r>
                <a:endParaRPr lang="en-US" altLang="ja-JP" sz="3600" dirty="0">
                  <a:solidFill>
                    <a:schemeClr val="accent2"/>
                  </a:solidFill>
                  <a:ea typeface="ＭＳ ゴシック" panose="020B0609070205080204" pitchFamily="49" charset="-128"/>
                </a:endParaRPr>
              </a:p>
              <a:p>
                <a:pPr marL="0" indent="0">
                  <a:buNone/>
                </a:pPr>
                <a:r>
                  <a:rPr lang="ja-JP" altLang="en-US" sz="3600" dirty="0">
                    <a:solidFill>
                      <a:schemeClr val="accent2"/>
                    </a:solidFill>
                    <a:ea typeface="ＭＳ ゴシック" panose="020B0609070205080204" pitchFamily="49" charset="-128"/>
                  </a:rPr>
                  <a:t>　　　　　　　　　　　　　 </a:t>
                </a:r>
                <a:r>
                  <a:rPr lang="en-US" altLang="ja-JP" sz="3600" dirty="0">
                    <a:solidFill>
                      <a:schemeClr val="accent2"/>
                    </a:solidFill>
                    <a:ea typeface="ＭＳ ゴシック" panose="020B0609070205080204" pitchFamily="49" charset="-128"/>
                  </a:rPr>
                  <a:t>× </a:t>
                </a:r>
                <a:r>
                  <a:rPr lang="ja-JP" altLang="en-US" sz="3600" dirty="0">
                    <a:solidFill>
                      <a:srgbClr val="A015FF"/>
                    </a:solidFill>
                    <a:ea typeface="ＭＳ ゴシック" panose="020B0609070205080204" pitchFamily="49" charset="-128"/>
                  </a:rPr>
                  <a:t>区間幅</a:t>
                </a:r>
                <a:endParaRPr lang="en-US" altLang="ja-JP" sz="3600" dirty="0">
                  <a:solidFill>
                    <a:srgbClr val="A015FF"/>
                  </a:solidFill>
                  <a:ea typeface="ＭＳ ゴシック" panose="020B0609070205080204" pitchFamily="49" charset="-128"/>
                </a:endParaRPr>
              </a:p>
              <a:p>
                <a:pPr marL="0" indent="0">
                  <a:buNone/>
                </a:pPr>
                <a:endParaRPr lang="en-US" altLang="ja-JP" dirty="0">
                  <a:solidFill>
                    <a:schemeClr val="accent2"/>
                  </a:solidFill>
                  <a:ea typeface="ＭＳ ゴシック" panose="020B0609070205080204" pitchFamily="49" charset="-128"/>
                </a:endParaRPr>
              </a:p>
              <a:p>
                <a:pPr marL="0" indent="0">
                  <a:spcBef>
                    <a:spcPts val="0"/>
                  </a:spcBef>
                  <a:buNone/>
                </a:pPr>
                <a:r>
                  <a:rPr lang="ja-JP" altLang="en-US" dirty="0">
                    <a:solidFill>
                      <a:schemeClr val="accent2"/>
                    </a:solidFill>
                    <a:ea typeface="ＭＳ ゴシック" panose="020B0609070205080204" pitchFamily="49" charset="-128"/>
                  </a:rPr>
                  <a:t>　　　　　　　　</a:t>
                </a:r>
                <a14:m>
                  <m:oMath xmlns:m="http://schemas.openxmlformats.org/officeDocument/2006/math">
                    <m:r>
                      <a:rPr lang="en-US" altLang="ja-JP" sz="4800" b="0" i="0" dirty="0" smtClean="0">
                        <a:solidFill>
                          <a:schemeClr val="accent2"/>
                        </a:solidFill>
                        <a:latin typeface="Cambria Math" panose="02040503050406030204" pitchFamily="18" charset="0"/>
                        <a:ea typeface="ＭＳ ゴシック" panose="020B0609070205080204" pitchFamily="49" charset="-128"/>
                      </a:rPr>
                      <m:t>   </m:t>
                    </m:r>
                    <m:r>
                      <a:rPr lang="ja-JP" altLang="en-US" sz="4800" i="1" dirty="0">
                        <a:solidFill>
                          <a:schemeClr val="accent2"/>
                        </a:solidFill>
                        <a:latin typeface="Cambria Math" panose="02040503050406030204" pitchFamily="18" charset="0"/>
                        <a:ea typeface="ＭＳ ゴシック" panose="020B0609070205080204" pitchFamily="49" charset="-128"/>
                      </a:rPr>
                      <m:t>＝</m:t>
                    </m:r>
                    <m:r>
                      <a:rPr lang="en-US" altLang="ja-JP" sz="4800" b="0" i="1" dirty="0" smtClean="0">
                        <a:solidFill>
                          <a:schemeClr val="accent2"/>
                        </a:solidFill>
                        <a:latin typeface="Cambria Math" panose="02040503050406030204" pitchFamily="18" charset="0"/>
                        <a:ea typeface="ＭＳ ゴシック" panose="020B0609070205080204" pitchFamily="49" charset="-128"/>
                      </a:rPr>
                      <m:t> </m:t>
                    </m:r>
                    <m:r>
                      <a:rPr lang="en-US" altLang="ja-JP" sz="4800" i="1" dirty="0">
                        <a:solidFill>
                          <a:srgbClr val="A015FF"/>
                        </a:solidFill>
                        <a:latin typeface="Cambria Math" panose="02040503050406030204" pitchFamily="18" charset="0"/>
                        <a:ea typeface="ＭＳ ゴシック" panose="020B0609070205080204" pitchFamily="49" charset="-128"/>
                      </a:rPr>
                      <m:t>2</m:t>
                    </m:r>
                    <m:r>
                      <a:rPr lang="en-US" altLang="ja-JP" sz="4800" i="1" dirty="0">
                        <a:solidFill>
                          <a:srgbClr val="A015FF"/>
                        </a:solidFill>
                        <a:latin typeface="Cambria Math" panose="02040503050406030204" pitchFamily="18" charset="0"/>
                        <a:ea typeface="ＭＳ ゴシック" panose="020B0609070205080204" pitchFamily="49" charset="-128"/>
                      </a:rPr>
                      <m:t>h</m:t>
                    </m:r>
                    <m:f>
                      <m:fPr>
                        <m:ctrlPr>
                          <a:rPr lang="en-US" altLang="ja-JP" sz="4800" i="1" dirty="0" smtClean="0">
                            <a:solidFill>
                              <a:schemeClr val="accent2"/>
                            </a:solidFill>
                            <a:latin typeface="Cambria Math" panose="02040503050406030204" pitchFamily="18" charset="0"/>
                            <a:ea typeface="ＭＳ ゴシック" panose="020B0609070205080204" pitchFamily="49" charset="-128"/>
                          </a:rPr>
                        </m:ctrlPr>
                      </m:fPr>
                      <m:num>
                        <m:r>
                          <a:rPr lang="en-US" altLang="ja-JP" sz="4800" b="0" i="1" dirty="0" smtClean="0">
                            <a:solidFill>
                              <a:schemeClr val="accent2"/>
                            </a:solidFill>
                            <a:latin typeface="Cambria Math" panose="02040503050406030204" pitchFamily="18" charset="0"/>
                            <a:ea typeface="ＭＳ ゴシック" panose="020B0609070205080204" pitchFamily="49" charset="-128"/>
                          </a:rPr>
                          <m:t> </m:t>
                        </m:r>
                        <m:r>
                          <a:rPr lang="en-US" altLang="ja-JP" sz="4800" b="0" i="1" dirty="0" smtClean="0">
                            <a:solidFill>
                              <a:schemeClr val="accent2"/>
                            </a:solidFill>
                            <a:latin typeface="Cambria Math" panose="02040503050406030204" pitchFamily="18" charset="0"/>
                            <a:ea typeface="ＭＳ ゴシック" panose="020B0609070205080204" pitchFamily="49" charset="-128"/>
                          </a:rPr>
                          <m:t>𝑦</m:t>
                        </m:r>
                        <m:r>
                          <a:rPr lang="en-US" altLang="ja-JP" sz="4800" b="1" i="1" baseline="-25000" dirty="0" smtClean="0">
                            <a:solidFill>
                              <a:schemeClr val="accent2"/>
                            </a:solidFill>
                            <a:latin typeface="Cambria Math" panose="02040503050406030204" pitchFamily="18" charset="0"/>
                            <a:ea typeface="ＭＳ ゴシック" panose="020B0609070205080204" pitchFamily="49" charset="-128"/>
                          </a:rPr>
                          <m:t>𝟎</m:t>
                        </m:r>
                        <m:r>
                          <a:rPr lang="en-US" altLang="ja-JP" sz="4800" b="0" i="1" baseline="-25000" dirty="0" smtClean="0">
                            <a:solidFill>
                              <a:schemeClr val="accent2"/>
                            </a:solidFill>
                            <a:latin typeface="Cambria Math" panose="02040503050406030204" pitchFamily="18" charset="0"/>
                            <a:ea typeface="ＭＳ ゴシック" panose="020B0609070205080204" pitchFamily="49" charset="-128"/>
                          </a:rPr>
                          <m:t> </m:t>
                        </m:r>
                        <m:r>
                          <a:rPr lang="en-US" altLang="ja-JP" sz="4800" b="0" i="1" dirty="0" smtClean="0">
                            <a:solidFill>
                              <a:schemeClr val="accent2"/>
                            </a:solidFill>
                            <a:latin typeface="Cambria Math" panose="02040503050406030204" pitchFamily="18" charset="0"/>
                            <a:ea typeface="ＭＳ ゴシック" panose="020B0609070205080204" pitchFamily="49" charset="-128"/>
                          </a:rPr>
                          <m:t>+ </m:t>
                        </m:r>
                        <m:r>
                          <a:rPr lang="en-US" altLang="ja-JP" sz="4800" b="1" i="1" dirty="0" smtClean="0">
                            <a:solidFill>
                              <a:srgbClr val="CC0099"/>
                            </a:solidFill>
                            <a:latin typeface="Cambria Math" panose="02040503050406030204" pitchFamily="18" charset="0"/>
                            <a:ea typeface="ＭＳ ゴシック" panose="020B0609070205080204" pitchFamily="49" charset="-128"/>
                          </a:rPr>
                          <m:t>𝟒</m:t>
                        </m:r>
                        <m:r>
                          <a:rPr lang="en-US" altLang="ja-JP" sz="4800" b="0" i="1" dirty="0" smtClean="0">
                            <a:solidFill>
                              <a:schemeClr val="accent2"/>
                            </a:solidFill>
                            <a:latin typeface="Cambria Math" panose="02040503050406030204" pitchFamily="18" charset="0"/>
                            <a:ea typeface="ＭＳ ゴシック" panose="020B0609070205080204" pitchFamily="49" charset="-128"/>
                          </a:rPr>
                          <m:t> </m:t>
                        </m:r>
                        <m:r>
                          <a:rPr lang="en-US" altLang="ja-JP" sz="4800" b="0" i="1" dirty="0" smtClean="0">
                            <a:solidFill>
                              <a:srgbClr val="C00000"/>
                            </a:solidFill>
                            <a:latin typeface="Cambria Math" panose="02040503050406030204" pitchFamily="18" charset="0"/>
                            <a:ea typeface="ＭＳ ゴシック" panose="020B0609070205080204" pitchFamily="49" charset="-128"/>
                          </a:rPr>
                          <m:t>𝑦</m:t>
                        </m:r>
                        <m:r>
                          <a:rPr lang="en-US" altLang="ja-JP" sz="4800" b="1" i="1" baseline="-20000" dirty="0" smtClean="0">
                            <a:solidFill>
                              <a:srgbClr val="C00000"/>
                            </a:solidFill>
                            <a:latin typeface="Cambria Math" panose="02040503050406030204" pitchFamily="18" charset="0"/>
                            <a:ea typeface="ＭＳ ゴシック" panose="020B0609070205080204" pitchFamily="49" charset="-128"/>
                          </a:rPr>
                          <m:t>𝟏</m:t>
                        </m:r>
                        <m:r>
                          <a:rPr lang="en-US" altLang="ja-JP" sz="4800" b="0" i="1" baseline="-20000" dirty="0" smtClean="0">
                            <a:solidFill>
                              <a:schemeClr val="accent2"/>
                            </a:solidFill>
                            <a:latin typeface="Cambria Math" panose="02040503050406030204" pitchFamily="18" charset="0"/>
                            <a:ea typeface="ＭＳ ゴシック" panose="020B0609070205080204" pitchFamily="49" charset="-128"/>
                          </a:rPr>
                          <m:t> </m:t>
                        </m:r>
                        <m:r>
                          <a:rPr lang="en-US" altLang="ja-JP" sz="4800" i="1" dirty="0">
                            <a:solidFill>
                              <a:schemeClr val="accent2"/>
                            </a:solidFill>
                            <a:latin typeface="Cambria Math" panose="02040503050406030204" pitchFamily="18" charset="0"/>
                            <a:ea typeface="ＭＳ ゴシック" panose="020B0609070205080204" pitchFamily="49" charset="-128"/>
                          </a:rPr>
                          <m:t>+</m:t>
                        </m:r>
                        <m:r>
                          <a:rPr lang="en-US" altLang="ja-JP" sz="4800" b="0" i="1" dirty="0" smtClean="0">
                            <a:solidFill>
                              <a:schemeClr val="accent2"/>
                            </a:solidFill>
                            <a:latin typeface="Cambria Math" panose="02040503050406030204" pitchFamily="18" charset="0"/>
                            <a:ea typeface="ＭＳ ゴシック" panose="020B0609070205080204" pitchFamily="49" charset="-128"/>
                          </a:rPr>
                          <m:t> </m:t>
                        </m:r>
                        <m:r>
                          <a:rPr lang="en-US" altLang="ja-JP" sz="4800" i="1" dirty="0">
                            <a:solidFill>
                              <a:schemeClr val="accent2"/>
                            </a:solidFill>
                            <a:latin typeface="Cambria Math" panose="02040503050406030204" pitchFamily="18" charset="0"/>
                            <a:ea typeface="ＭＳ ゴシック" panose="020B0609070205080204" pitchFamily="49" charset="-128"/>
                          </a:rPr>
                          <m:t>𝑦</m:t>
                        </m:r>
                        <m:r>
                          <a:rPr lang="en-US" altLang="ja-JP" sz="4800" b="1" i="1" baseline="-20000" dirty="0" smtClean="0">
                            <a:solidFill>
                              <a:schemeClr val="accent2"/>
                            </a:solidFill>
                            <a:latin typeface="Cambria Math" panose="02040503050406030204" pitchFamily="18" charset="0"/>
                            <a:ea typeface="ＭＳ ゴシック" panose="020B0609070205080204" pitchFamily="49" charset="-128"/>
                          </a:rPr>
                          <m:t>𝟐</m:t>
                        </m:r>
                        <m:r>
                          <a:rPr lang="en-US" altLang="ja-JP" sz="4800" b="1" i="1" baseline="-20000" dirty="0" smtClean="0">
                            <a:solidFill>
                              <a:schemeClr val="accent2"/>
                            </a:solidFill>
                            <a:latin typeface="Cambria Math" panose="02040503050406030204" pitchFamily="18" charset="0"/>
                            <a:ea typeface="ＭＳ ゴシック" panose="020B0609070205080204" pitchFamily="49" charset="-128"/>
                          </a:rPr>
                          <m:t> </m:t>
                        </m:r>
                      </m:num>
                      <m:den>
                        <m:r>
                          <a:rPr lang="en-US" altLang="ja-JP" sz="4800" b="0" i="1" dirty="0" smtClean="0">
                            <a:solidFill>
                              <a:schemeClr val="accent2"/>
                            </a:solidFill>
                            <a:latin typeface="Cambria Math" panose="02040503050406030204" pitchFamily="18" charset="0"/>
                            <a:ea typeface="ＭＳ ゴシック" panose="020B0609070205080204" pitchFamily="49" charset="-128"/>
                          </a:rPr>
                          <m:t>6</m:t>
                        </m:r>
                      </m:den>
                    </m:f>
                  </m:oMath>
                </a14:m>
                <a:endParaRPr lang="en-US" altLang="ja-JP" sz="4800" dirty="0">
                  <a:solidFill>
                    <a:schemeClr val="accent2"/>
                  </a:solidFill>
                  <a:ea typeface="ＭＳ ゴシック" panose="020B0609070205080204" pitchFamily="49" charset="-128"/>
                </a:endParaRPr>
              </a:p>
              <a:p>
                <a:pPr marL="0" indent="0">
                  <a:spcBef>
                    <a:spcPts val="2800"/>
                  </a:spcBef>
                  <a:buNone/>
                </a:pPr>
                <a:r>
                  <a:rPr lang="en-US" altLang="ja-JP" sz="3600" dirty="0">
                    <a:solidFill>
                      <a:srgbClr val="6C6CCE"/>
                    </a:solidFill>
                    <a:ea typeface="ＭＳ ゴシック" panose="020B0609070205080204" pitchFamily="49" charset="-128"/>
                  </a:rPr>
                  <a:t>						      </a:t>
                </a:r>
                <a:r>
                  <a:rPr lang="ja-JP" altLang="en-US" sz="3600" b="1" dirty="0">
                    <a:solidFill>
                      <a:srgbClr val="006699"/>
                    </a:solidFill>
                  </a:rPr>
                  <a:t>［公式 </a:t>
                </a:r>
                <a:r>
                  <a:rPr lang="en-US" altLang="ja-JP" sz="3600" b="1" dirty="0">
                    <a:solidFill>
                      <a:srgbClr val="006699"/>
                    </a:solidFill>
                  </a:rPr>
                  <a:t>S</a:t>
                </a:r>
                <a:r>
                  <a:rPr lang="ja-JP" altLang="en-US" sz="3600" b="1" dirty="0">
                    <a:solidFill>
                      <a:srgbClr val="006699"/>
                    </a:solidFill>
                  </a:rPr>
                  <a:t>］</a:t>
                </a:r>
                <a:endParaRPr lang="en-US" altLang="ja-JP" sz="3600" dirty="0">
                  <a:solidFill>
                    <a:srgbClr val="006699"/>
                  </a:solidFill>
                  <a:ea typeface="ＭＳ ゴシック" panose="020B0609070205080204" pitchFamily="49" charset="-128"/>
                </a:endParaRPr>
              </a:p>
              <a:p>
                <a:pPr marL="0" indent="0">
                  <a:spcBef>
                    <a:spcPts val="1200"/>
                  </a:spcBef>
                  <a:buNone/>
                </a:pPr>
                <a:r>
                  <a:rPr lang="en-US" altLang="ja-JP" sz="5400" dirty="0">
                    <a:solidFill>
                      <a:schemeClr val="accent2"/>
                    </a:solidFill>
                    <a:ea typeface="ＭＳ ゴシック" panose="020B0609070205080204" pitchFamily="49" charset="-128"/>
                  </a:rPr>
                  <a:t>                   </a:t>
                </a:r>
                <a:r>
                  <a:rPr lang="ja-JP" altLang="en-US" sz="3600" dirty="0">
                    <a:solidFill>
                      <a:srgbClr val="6C6CCE"/>
                    </a:solidFill>
                    <a:ea typeface="ＭＳ ゴシック" panose="020B0609070205080204" pitchFamily="49" charset="-128"/>
                  </a:rPr>
                  <a:t>図 </a:t>
                </a:r>
                <a:r>
                  <a:rPr lang="en-US" altLang="ja-JP" sz="3600" dirty="0">
                    <a:solidFill>
                      <a:srgbClr val="6C6CCE"/>
                    </a:solidFill>
                    <a:ea typeface="ＭＳ ゴシック" panose="020B0609070205080204" pitchFamily="49" charset="-128"/>
                  </a:rPr>
                  <a:t>6.  </a:t>
                </a:r>
                <a:r>
                  <a:rPr lang="ja-JP" altLang="en-US" sz="3600" dirty="0">
                    <a:solidFill>
                      <a:srgbClr val="6C6CCE"/>
                    </a:solidFill>
                    <a:ea typeface="ＭＳ ゴシック" panose="020B0609070205080204" pitchFamily="49" charset="-128"/>
                  </a:rPr>
                  <a:t>シンプソン公式</a:t>
                </a:r>
                <a:r>
                  <a:rPr lang="en-US" altLang="ja-JP" sz="3600" dirty="0">
                    <a:solidFill>
                      <a:srgbClr val="6C6CCE"/>
                    </a:solidFill>
                    <a:ea typeface="ＭＳ ゴシック" panose="020B0609070205080204" pitchFamily="49" charset="-128"/>
                  </a:rPr>
                  <a:t>	</a:t>
                </a:r>
                <a:endParaRPr lang="ja-JP" altLang="en-US" sz="3600" dirty="0">
                  <a:solidFill>
                    <a:srgbClr val="6C6CCE"/>
                  </a:solidFill>
                  <a:ea typeface="ＭＳ ゴシック" panose="020B0609070205080204" pitchFamily="49" charset="-128"/>
                </a:endParaRPr>
              </a:p>
            </p:txBody>
          </p:sp>
        </mc:Choice>
        <mc:Fallback>
          <p:sp>
            <p:nvSpPr>
              <p:cNvPr id="3" name="コンテンツ プレースホルダー 2">
                <a:extLst>
                  <a:ext uri="{FF2B5EF4-FFF2-40B4-BE49-F238E27FC236}">
                    <a16:creationId xmlns:a16="http://schemas.microsoft.com/office/drawing/2014/main" id="{271C4012-7C7F-4F7D-8528-FACA87E77111}"/>
                  </a:ext>
                </a:extLst>
              </p:cNvPr>
              <p:cNvSpPr>
                <a:spLocks noGrp="1" noRot="1" noChangeAspect="1" noMove="1" noResize="1" noEditPoints="1" noAdjustHandles="1" noChangeArrowheads="1" noChangeShapeType="1" noTextEdit="1"/>
              </p:cNvSpPr>
              <p:nvPr>
                <p:ph idx="1"/>
              </p:nvPr>
            </p:nvSpPr>
            <p:spPr>
              <a:xfrm>
                <a:off x="358836" y="1357620"/>
                <a:ext cx="8502815" cy="5444209"/>
              </a:xfrm>
              <a:blipFill>
                <a:blip r:embed="rId2"/>
                <a:stretch>
                  <a:fillRect l="-2222" t="-2128"/>
                </a:stretch>
              </a:blipFill>
            </p:spPr>
            <p:txBody>
              <a:bodyPr/>
              <a:lstStyle/>
              <a:p>
                <a:r>
                  <a:rPr lang="ja-JP" altLang="en-US">
                    <a:noFill/>
                  </a:rPr>
                  <a:t> </a:t>
                </a:r>
              </a:p>
            </p:txBody>
          </p:sp>
        </mc:Fallback>
      </mc:AlternateContent>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274638"/>
            <a:ext cx="8229600" cy="1143000"/>
          </a:xfrm>
        </p:spPr>
        <p:txBody>
          <a:bodyPr/>
          <a:lstStyle/>
          <a:p>
            <a:pPr algn="l"/>
            <a:r>
              <a:rPr lang="en-US" altLang="ja-JP" b="1" dirty="0">
                <a:solidFill>
                  <a:srgbClr val="006699"/>
                </a:solidFill>
              </a:rPr>
              <a:t>2.2  </a:t>
            </a:r>
            <a:r>
              <a:rPr lang="ja-JP" altLang="en-US" b="1" dirty="0">
                <a:solidFill>
                  <a:srgbClr val="006699"/>
                </a:solidFill>
              </a:rPr>
              <a:t>シンプソン公式  </a:t>
            </a:r>
            <a:r>
              <a:rPr lang="en-US" altLang="ja-JP" sz="3600" b="1" dirty="0">
                <a:solidFill>
                  <a:srgbClr val="3FC9C4"/>
                </a:solidFill>
              </a:rPr>
              <a:t>(1/4)</a:t>
            </a:r>
            <a:endParaRPr kumimoji="1" lang="ja-JP" altLang="en-US" sz="3600" dirty="0"/>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18</a:t>
            </a:fld>
            <a:endParaRPr lang="en-US" altLang="ja-JP" sz="2400" dirty="0">
              <a:solidFill>
                <a:srgbClr val="9C9CDE"/>
              </a:solidFill>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9A7E5E8F-DC49-4255-9550-55072818CD97}"/>
                  </a:ext>
                </a:extLst>
              </p:cNvPr>
              <p:cNvSpPr txBox="1"/>
              <p:nvPr/>
            </p:nvSpPr>
            <p:spPr>
              <a:xfrm>
                <a:off x="1043608" y="6040967"/>
                <a:ext cx="864096"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solidFill>
                            <a:srgbClr val="A015FF"/>
                          </a:solidFill>
                          <a:latin typeface="Cambria Math" panose="02040503050406030204" pitchFamily="18" charset="0"/>
                        </a:rPr>
                        <m:t>h</m:t>
                      </m:r>
                    </m:oMath>
                  </m:oMathPara>
                </a14:m>
                <a:endParaRPr kumimoji="1" lang="ja-JP" altLang="en-US" sz="4400" dirty="0">
                  <a:solidFill>
                    <a:srgbClr val="A015FF"/>
                  </a:solidFill>
                </a:endParaRPr>
              </a:p>
            </p:txBody>
          </p:sp>
        </mc:Choice>
        <mc:Fallback xmlns="">
          <p:sp>
            <p:nvSpPr>
              <p:cNvPr id="9" name="テキスト ボックス 8">
                <a:extLst>
                  <a:ext uri="{FF2B5EF4-FFF2-40B4-BE49-F238E27FC236}">
                    <a16:creationId xmlns:a16="http://schemas.microsoft.com/office/drawing/2014/main" id="{9A7E5E8F-DC49-4255-9550-55072818CD97}"/>
                  </a:ext>
                </a:extLst>
              </p:cNvPr>
              <p:cNvSpPr txBox="1">
                <a:spLocks noRot="1" noChangeAspect="1" noMove="1" noResize="1" noEditPoints="1" noAdjustHandles="1" noChangeArrowheads="1" noChangeShapeType="1" noTextEdit="1"/>
              </p:cNvSpPr>
              <p:nvPr/>
            </p:nvSpPr>
            <p:spPr>
              <a:xfrm>
                <a:off x="1043608" y="6040967"/>
                <a:ext cx="864096" cy="769441"/>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6714782E-74A3-4C4C-8AF4-3482D00C9328}"/>
                  </a:ext>
                </a:extLst>
              </p:cNvPr>
              <p:cNvSpPr txBox="1"/>
              <p:nvPr/>
            </p:nvSpPr>
            <p:spPr>
              <a:xfrm>
                <a:off x="2158753" y="6032388"/>
                <a:ext cx="864096" cy="76944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4400" b="0" i="1" smtClean="0">
                          <a:solidFill>
                            <a:srgbClr val="A015FF"/>
                          </a:solidFill>
                          <a:latin typeface="Cambria Math" panose="02040503050406030204" pitchFamily="18" charset="0"/>
                        </a:rPr>
                        <m:t>h</m:t>
                      </m:r>
                    </m:oMath>
                  </m:oMathPara>
                </a14:m>
                <a:endParaRPr kumimoji="1" lang="ja-JP" altLang="en-US" sz="4400" dirty="0">
                  <a:solidFill>
                    <a:srgbClr val="A015FF"/>
                  </a:solidFill>
                </a:endParaRPr>
              </a:p>
            </p:txBody>
          </p:sp>
        </mc:Choice>
        <mc:Fallback xmlns="">
          <p:sp>
            <p:nvSpPr>
              <p:cNvPr id="10" name="テキスト ボックス 9">
                <a:extLst>
                  <a:ext uri="{FF2B5EF4-FFF2-40B4-BE49-F238E27FC236}">
                    <a16:creationId xmlns:a16="http://schemas.microsoft.com/office/drawing/2014/main" id="{6714782E-74A3-4C4C-8AF4-3482D00C9328}"/>
                  </a:ext>
                </a:extLst>
              </p:cNvPr>
              <p:cNvSpPr txBox="1">
                <a:spLocks noRot="1" noChangeAspect="1" noMove="1" noResize="1" noEditPoints="1" noAdjustHandles="1" noChangeArrowheads="1" noChangeShapeType="1" noTextEdit="1"/>
              </p:cNvSpPr>
              <p:nvPr/>
            </p:nvSpPr>
            <p:spPr>
              <a:xfrm>
                <a:off x="2158753" y="6032388"/>
                <a:ext cx="864096" cy="769441"/>
              </a:xfrm>
              <a:prstGeom prst="rect">
                <a:avLst/>
              </a:prstGeom>
              <a:blipFill>
                <a:blip r:embed="rId5"/>
                <a:stretch>
                  <a:fillRect/>
                </a:stretch>
              </a:blipFill>
            </p:spPr>
            <p:txBody>
              <a:bodyPr/>
              <a:lstStyle/>
              <a:p>
                <a:r>
                  <a:rPr lang="ja-JP" altLang="en-US">
                    <a:noFill/>
                  </a:rPr>
                  <a:t> </a:t>
                </a:r>
              </a:p>
            </p:txBody>
          </p:sp>
        </mc:Fallback>
      </mc:AlternateContent>
      <p:grpSp>
        <p:nvGrpSpPr>
          <p:cNvPr id="7" name="グループ化 6">
            <a:extLst>
              <a:ext uri="{FF2B5EF4-FFF2-40B4-BE49-F238E27FC236}">
                <a16:creationId xmlns:a16="http://schemas.microsoft.com/office/drawing/2014/main" id="{CE5A22E5-25BF-4741-BA50-2F4639D7FB7B}"/>
              </a:ext>
            </a:extLst>
          </p:cNvPr>
          <p:cNvGrpSpPr/>
          <p:nvPr/>
        </p:nvGrpSpPr>
        <p:grpSpPr>
          <a:xfrm>
            <a:off x="358836" y="2135089"/>
            <a:ext cx="3243951" cy="3897299"/>
            <a:chOff x="358836" y="2135089"/>
            <a:chExt cx="3243951" cy="3897299"/>
          </a:xfrm>
        </p:grpSpPr>
        <p:pic>
          <p:nvPicPr>
            <p:cNvPr id="12" name="図 11">
              <a:extLst>
                <a:ext uri="{FF2B5EF4-FFF2-40B4-BE49-F238E27FC236}">
                  <a16:creationId xmlns:a16="http://schemas.microsoft.com/office/drawing/2014/main" id="{E0F3DF0E-DF8F-48F6-B7F3-FB93D638A7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552" y="2574985"/>
              <a:ext cx="3063235" cy="3457403"/>
            </a:xfrm>
            <a:prstGeom prst="rect">
              <a:avLst/>
            </a:prstGeom>
          </p:spPr>
        </p:pic>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AF881B01-45CD-4657-82DF-CAF5E58FA583}"/>
                    </a:ext>
                  </a:extLst>
                </p:cNvPr>
                <p:cNvSpPr txBox="1"/>
                <p:nvPr/>
              </p:nvSpPr>
              <p:spPr>
                <a:xfrm>
                  <a:off x="1680688" y="2135089"/>
                  <a:ext cx="432048" cy="573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rgbClr val="C00000"/>
                            </a:solidFill>
                            <a:latin typeface="Cambria Math" panose="02040503050406030204" pitchFamily="18" charset="0"/>
                          </a:rPr>
                          <m:t>𝑦</m:t>
                        </m:r>
                        <m:r>
                          <a:rPr kumimoji="1" lang="en-US" altLang="ja-JP" sz="3200" b="0" i="0" baseline="-25000" smtClean="0">
                            <a:solidFill>
                              <a:srgbClr val="C00000"/>
                            </a:solidFill>
                            <a:latin typeface="Cambria Math" panose="02040503050406030204" pitchFamily="18" charset="0"/>
                          </a:rPr>
                          <m:t>1</m:t>
                        </m:r>
                      </m:oMath>
                    </m:oMathPara>
                  </a14:m>
                  <a:endParaRPr kumimoji="1" lang="ja-JP" altLang="en-US" sz="3200" baseline="-25000" dirty="0">
                    <a:solidFill>
                      <a:srgbClr val="002060"/>
                    </a:solidFill>
                    <a:latin typeface="Britannic Bold" panose="020B0903060703020204" pitchFamily="34" charset="0"/>
                  </a:endParaRPr>
                </a:p>
              </p:txBody>
            </p:sp>
          </mc:Choice>
          <mc:Fallback xmlns="">
            <p:sp>
              <p:nvSpPr>
                <p:cNvPr id="13" name="テキスト ボックス 12">
                  <a:extLst>
                    <a:ext uri="{FF2B5EF4-FFF2-40B4-BE49-F238E27FC236}">
                      <a16:creationId xmlns:a16="http://schemas.microsoft.com/office/drawing/2014/main" id="{AF881B01-45CD-4657-82DF-CAF5E58FA583}"/>
                    </a:ext>
                  </a:extLst>
                </p:cNvPr>
                <p:cNvSpPr txBox="1">
                  <a:spLocks noRot="1" noChangeAspect="1" noMove="1" noResize="1" noEditPoints="1" noAdjustHandles="1" noChangeArrowheads="1" noChangeShapeType="1" noTextEdit="1"/>
                </p:cNvSpPr>
                <p:nvPr/>
              </p:nvSpPr>
              <p:spPr>
                <a:xfrm>
                  <a:off x="1680688" y="2135089"/>
                  <a:ext cx="432048" cy="573427"/>
                </a:xfrm>
                <a:prstGeom prst="rect">
                  <a:avLst/>
                </a:prstGeom>
                <a:blipFill>
                  <a:blip r:embed="rId7"/>
                  <a:stretch>
                    <a:fillRect l="-4225"/>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7EF3DC9-A5C4-4716-8B9C-A870AFBC8DC6}"/>
                    </a:ext>
                  </a:extLst>
                </p:cNvPr>
                <p:cNvSpPr txBox="1"/>
                <p:nvPr/>
              </p:nvSpPr>
              <p:spPr>
                <a:xfrm>
                  <a:off x="2983122" y="2187440"/>
                  <a:ext cx="488416" cy="573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rgbClr val="002060"/>
                            </a:solidFill>
                            <a:latin typeface="Cambria Math" panose="02040503050406030204" pitchFamily="18" charset="0"/>
                          </a:rPr>
                          <m:t>𝑦</m:t>
                        </m:r>
                        <m:r>
                          <a:rPr kumimoji="1" lang="en-US" altLang="ja-JP" sz="3200" b="0" i="0" baseline="-25000" smtClean="0">
                            <a:solidFill>
                              <a:srgbClr val="002060"/>
                            </a:solidFill>
                            <a:latin typeface="Cambria Math" panose="02040503050406030204" pitchFamily="18" charset="0"/>
                          </a:rPr>
                          <m:t>2</m:t>
                        </m:r>
                      </m:oMath>
                    </m:oMathPara>
                  </a14:m>
                  <a:endParaRPr kumimoji="1" lang="ja-JP" altLang="en-US" sz="3200" baseline="-25000" dirty="0">
                    <a:solidFill>
                      <a:srgbClr val="002060"/>
                    </a:solidFill>
                    <a:latin typeface="Britannic Bold" panose="020B0903060703020204" pitchFamily="34" charset="0"/>
                  </a:endParaRPr>
                </a:p>
              </p:txBody>
            </p:sp>
          </mc:Choice>
          <mc:Fallback xmlns="">
            <p:sp>
              <p:nvSpPr>
                <p:cNvPr id="14" name="テキスト ボックス 13">
                  <a:extLst>
                    <a:ext uri="{FF2B5EF4-FFF2-40B4-BE49-F238E27FC236}">
                      <a16:creationId xmlns:a16="http://schemas.microsoft.com/office/drawing/2014/main" id="{17EF3DC9-A5C4-4716-8B9C-A870AFBC8DC6}"/>
                    </a:ext>
                  </a:extLst>
                </p:cNvPr>
                <p:cNvSpPr txBox="1">
                  <a:spLocks noRot="1" noChangeAspect="1" noMove="1" noResize="1" noEditPoints="1" noAdjustHandles="1" noChangeArrowheads="1" noChangeShapeType="1" noTextEdit="1"/>
                </p:cNvSpPr>
                <p:nvPr/>
              </p:nvSpPr>
              <p:spPr>
                <a:xfrm>
                  <a:off x="2983122" y="2187440"/>
                  <a:ext cx="488416" cy="573427"/>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D1590229-926D-4B3F-91D6-F8256759B558}"/>
                    </a:ext>
                  </a:extLst>
                </p:cNvPr>
                <p:cNvSpPr txBox="1"/>
                <p:nvPr/>
              </p:nvSpPr>
              <p:spPr>
                <a:xfrm>
                  <a:off x="358836" y="3643934"/>
                  <a:ext cx="472845" cy="57342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solidFill>
                              <a:srgbClr val="002060"/>
                            </a:solidFill>
                            <a:latin typeface="Cambria Math" panose="02040503050406030204" pitchFamily="18" charset="0"/>
                          </a:rPr>
                          <m:t>𝑦</m:t>
                        </m:r>
                        <m:r>
                          <a:rPr kumimoji="1" lang="en-US" altLang="ja-JP" sz="3200" b="0" i="0" baseline="-25000" smtClean="0">
                            <a:solidFill>
                              <a:srgbClr val="002060"/>
                            </a:solidFill>
                            <a:latin typeface="Cambria Math" panose="02040503050406030204" pitchFamily="18" charset="0"/>
                          </a:rPr>
                          <m:t>0</m:t>
                        </m:r>
                      </m:oMath>
                    </m:oMathPara>
                  </a14:m>
                  <a:endParaRPr kumimoji="1" lang="ja-JP" altLang="en-US" sz="3200" baseline="-25000" dirty="0">
                    <a:solidFill>
                      <a:srgbClr val="002060"/>
                    </a:solidFill>
                    <a:latin typeface="Britannic Bold" panose="020B0903060703020204" pitchFamily="34" charset="0"/>
                  </a:endParaRPr>
                </a:p>
              </p:txBody>
            </p:sp>
          </mc:Choice>
          <mc:Fallback xmlns="">
            <p:sp>
              <p:nvSpPr>
                <p:cNvPr id="15" name="テキスト ボックス 14">
                  <a:extLst>
                    <a:ext uri="{FF2B5EF4-FFF2-40B4-BE49-F238E27FC236}">
                      <a16:creationId xmlns:a16="http://schemas.microsoft.com/office/drawing/2014/main" id="{D1590229-926D-4B3F-91D6-F8256759B558}"/>
                    </a:ext>
                  </a:extLst>
                </p:cNvPr>
                <p:cNvSpPr txBox="1">
                  <a:spLocks noRot="1" noChangeAspect="1" noMove="1" noResize="1" noEditPoints="1" noAdjustHandles="1" noChangeArrowheads="1" noChangeShapeType="1" noTextEdit="1"/>
                </p:cNvSpPr>
                <p:nvPr/>
              </p:nvSpPr>
              <p:spPr>
                <a:xfrm>
                  <a:off x="358836" y="3643934"/>
                  <a:ext cx="472845" cy="573427"/>
                </a:xfrm>
                <a:prstGeom prst="rect">
                  <a:avLst/>
                </a:prstGeom>
                <a:blipFill>
                  <a:blip r:embed="rId9"/>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82322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274638"/>
            <a:ext cx="8229600" cy="1143000"/>
          </a:xfrm>
        </p:spPr>
        <p:txBody>
          <a:bodyPr/>
          <a:lstStyle/>
          <a:p>
            <a:pPr algn="l"/>
            <a:r>
              <a:rPr lang="en-US" altLang="ja-JP" b="1" dirty="0">
                <a:solidFill>
                  <a:srgbClr val="006699"/>
                </a:solidFill>
              </a:rPr>
              <a:t>2.2  </a:t>
            </a:r>
            <a:r>
              <a:rPr lang="ja-JP" altLang="en-US" b="1" dirty="0">
                <a:solidFill>
                  <a:srgbClr val="006699"/>
                </a:solidFill>
              </a:rPr>
              <a:t>シンプソン公式  </a:t>
            </a:r>
            <a:r>
              <a:rPr lang="en-US" altLang="ja-JP" sz="3600" b="1" dirty="0">
                <a:solidFill>
                  <a:srgbClr val="3FC9C4"/>
                </a:solidFill>
              </a:rPr>
              <a:t>(2/4)</a:t>
            </a:r>
            <a:endParaRPr kumimoji="1" lang="ja-JP" altLang="en-US" sz="3600" dirty="0"/>
          </a:p>
        </p:txBody>
      </p:sp>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323528" y="1362075"/>
                <a:ext cx="8682136" cy="5121275"/>
              </a:xfrm>
            </p:spPr>
            <p:txBody>
              <a:bodyPr/>
              <a:lstStyle/>
              <a:p>
                <a:pPr marL="0" indent="0">
                  <a:buNone/>
                </a:pPr>
                <a:r>
                  <a:rPr lang="ja-JP" altLang="en-US" sz="3600" dirty="0">
                    <a:solidFill>
                      <a:srgbClr val="C569FF"/>
                    </a:solidFill>
                    <a:ea typeface="ＭＳ ゴシック" panose="020B0609070205080204" pitchFamily="49" charset="-128"/>
                  </a:rPr>
                  <a:t>　体積 ≒ </a:t>
                </a:r>
                <a:r>
                  <a:rPr lang="ja-JP" altLang="en-US" sz="3600" dirty="0">
                    <a:solidFill>
                      <a:schemeClr val="accent2"/>
                    </a:solidFill>
                    <a:ea typeface="ＭＳ ゴシック" panose="020B0609070205080204" pitchFamily="49" charset="-128"/>
                  </a:rPr>
                  <a:t>両端と</a:t>
                </a:r>
                <a:r>
                  <a:rPr lang="ja-JP" altLang="en-US" sz="3600" dirty="0">
                    <a:solidFill>
                      <a:srgbClr val="CC0099"/>
                    </a:solidFill>
                    <a:ea typeface="ＭＳ ゴシック" panose="020B0609070205080204" pitchFamily="49" charset="-128"/>
                  </a:rPr>
                  <a:t>中央</a:t>
                </a:r>
                <a:r>
                  <a:rPr lang="ja-JP" altLang="en-US" sz="3600" dirty="0">
                    <a:solidFill>
                      <a:schemeClr val="accent2"/>
                    </a:solidFill>
                    <a:ea typeface="ＭＳ ゴシック" panose="020B0609070205080204" pitchFamily="49" charset="-128"/>
                  </a:rPr>
                  <a:t>の断面積の平均値</a:t>
                </a:r>
                <a:endParaRPr lang="en-US" altLang="ja-JP" sz="3600" dirty="0">
                  <a:solidFill>
                    <a:schemeClr val="accent2"/>
                  </a:solidFill>
                  <a:ea typeface="ＭＳ ゴシック" panose="020B0609070205080204" pitchFamily="49" charset="-128"/>
                </a:endParaRPr>
              </a:p>
              <a:p>
                <a:pPr marL="0" indent="0">
                  <a:buNone/>
                </a:pPr>
                <a:r>
                  <a:rPr lang="ja-JP" altLang="en-US" sz="3600" dirty="0">
                    <a:solidFill>
                      <a:schemeClr val="accent2"/>
                    </a:solidFill>
                    <a:ea typeface="ＭＳ ゴシック" panose="020B0609070205080204" pitchFamily="49" charset="-128"/>
                  </a:rPr>
                  <a:t>　　　　　　　　　　　　　 </a:t>
                </a:r>
                <a:r>
                  <a:rPr lang="en-US" altLang="ja-JP" sz="3600" dirty="0">
                    <a:solidFill>
                      <a:schemeClr val="accent2"/>
                    </a:solidFill>
                    <a:ea typeface="ＭＳ ゴシック" panose="020B0609070205080204" pitchFamily="49" charset="-128"/>
                  </a:rPr>
                  <a:t>× </a:t>
                </a:r>
                <a:r>
                  <a:rPr lang="ja-JP" altLang="en-US" sz="3600" dirty="0">
                    <a:solidFill>
                      <a:srgbClr val="A015FF"/>
                    </a:solidFill>
                    <a:ea typeface="ＭＳ ゴシック" panose="020B0609070205080204" pitchFamily="49" charset="-128"/>
                  </a:rPr>
                  <a:t>長さ</a:t>
                </a:r>
                <a:endParaRPr lang="en-US" altLang="ja-JP" sz="3600" dirty="0">
                  <a:solidFill>
                    <a:srgbClr val="A015FF"/>
                  </a:solidFill>
                  <a:ea typeface="ＭＳ ゴシック" panose="020B0609070205080204" pitchFamily="49" charset="-128"/>
                </a:endParaRPr>
              </a:p>
              <a:p>
                <a:pPr marL="0" indent="0">
                  <a:spcBef>
                    <a:spcPts val="4200"/>
                  </a:spcBef>
                  <a:buNone/>
                </a:pPr>
                <a:r>
                  <a:rPr lang="ja-JP" altLang="en-US" dirty="0">
                    <a:solidFill>
                      <a:schemeClr val="accent2"/>
                    </a:solidFill>
                    <a:ea typeface="ＭＳ ゴシック" panose="020B0609070205080204" pitchFamily="49" charset="-128"/>
                  </a:rPr>
                  <a:t>　　　　　　　　　</a:t>
                </a:r>
                <a14:m>
                  <m:oMath xmlns:m="http://schemas.openxmlformats.org/officeDocument/2006/math">
                    <m:r>
                      <a:rPr lang="en-US" altLang="ja-JP" sz="4400" i="1" dirty="0">
                        <a:solidFill>
                          <a:srgbClr val="A015FF"/>
                        </a:solidFill>
                        <a:latin typeface="Cambria Math" panose="02040503050406030204" pitchFamily="18" charset="0"/>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    </m:t>
                    </m:r>
                    <m:r>
                      <a:rPr lang="ja-JP" altLang="en-US" sz="4400" i="1" dirty="0" smtClean="0">
                        <a:solidFill>
                          <a:srgbClr val="002060"/>
                        </a:solidFill>
                        <a:latin typeface="Cambria Math" panose="02040503050406030204" pitchFamily="18" charset="0"/>
                        <a:ea typeface="ＭＳ ゴシック" panose="020B0609070205080204" pitchFamily="49" charset="-128"/>
                      </a:rPr>
                      <m:t>＝</m:t>
                    </m:r>
                    <m:r>
                      <a:rPr lang="en-US" altLang="ja-JP" sz="4400" b="0" i="1" dirty="0" smtClean="0">
                        <a:solidFill>
                          <a:srgbClr val="A015FF"/>
                        </a:solidFill>
                        <a:latin typeface="Cambria Math" panose="02040503050406030204" pitchFamily="18" charset="0"/>
                        <a:ea typeface="ＭＳ ゴシック" panose="020B0609070205080204" pitchFamily="49" charset="-128"/>
                      </a:rPr>
                      <m:t> 6</m:t>
                    </m:r>
                    <m:r>
                      <a:rPr lang="en-US" altLang="ja-JP" sz="4400" i="1" dirty="0">
                        <a:solidFill>
                          <a:srgbClr val="333399"/>
                        </a:solidFill>
                        <a:latin typeface="Cambria Math" panose="02040503050406030204" pitchFamily="18" charset="0"/>
                        <a:ea typeface="ＭＳ ゴシック" panose="020B0609070205080204" pitchFamily="49" charset="-128"/>
                      </a:rPr>
                      <m:t>×</m:t>
                    </m:r>
                    <m:f>
                      <m:fPr>
                        <m:ctrlPr>
                          <a:rPr lang="en-US" altLang="ja-JP" sz="4400" i="1" dirty="0" smtClean="0">
                            <a:solidFill>
                              <a:schemeClr val="accent2"/>
                            </a:solidFill>
                            <a:latin typeface="Cambria Math" panose="02040503050406030204" pitchFamily="18" charset="0"/>
                            <a:ea typeface="ＭＳ ゴシック" panose="020B0609070205080204" pitchFamily="49" charset="-128"/>
                          </a:rPr>
                        </m:ctrlPr>
                      </m:fPr>
                      <m:num>
                        <m:r>
                          <a:rPr lang="en-US" altLang="ja-JP" sz="4400" b="0" i="1" dirty="0" smtClean="0">
                            <a:solidFill>
                              <a:schemeClr val="accent2"/>
                            </a:solidFill>
                            <a:latin typeface="Cambria Math" panose="02040503050406030204" pitchFamily="18" charset="0"/>
                            <a:ea typeface="ＭＳ ゴシック" panose="020B0609070205080204" pitchFamily="49" charset="-128"/>
                          </a:rPr>
                          <m:t> 4</m:t>
                        </m:r>
                        <m:r>
                          <a:rPr lang="en-US" altLang="ja-JP" sz="4400" b="0" i="1" baseline="-25000" dirty="0" smtClean="0">
                            <a:solidFill>
                              <a:schemeClr val="accent2"/>
                            </a:solidFill>
                            <a:latin typeface="Cambria Math" panose="02040503050406030204" pitchFamily="18" charset="0"/>
                            <a:ea typeface="ＭＳ ゴシック" panose="020B0609070205080204" pitchFamily="49" charset="-128"/>
                          </a:rPr>
                          <m:t> </m:t>
                        </m:r>
                        <m:r>
                          <a:rPr lang="en-US" altLang="ja-JP" sz="4400" b="0" i="1" dirty="0" smtClean="0">
                            <a:solidFill>
                              <a:schemeClr val="accent2"/>
                            </a:solidFill>
                            <a:latin typeface="Cambria Math" panose="02040503050406030204" pitchFamily="18" charset="0"/>
                            <a:ea typeface="ＭＳ ゴシック" panose="020B0609070205080204" pitchFamily="49" charset="-128"/>
                          </a:rPr>
                          <m:t>+ </m:t>
                        </m:r>
                        <m:r>
                          <a:rPr lang="en-US" altLang="ja-JP" sz="4400" b="1" i="1" dirty="0" smtClean="0">
                            <a:solidFill>
                              <a:srgbClr val="CC0099"/>
                            </a:solidFill>
                            <a:latin typeface="Cambria Math" panose="02040503050406030204" pitchFamily="18" charset="0"/>
                            <a:ea typeface="ＭＳ ゴシック" panose="020B0609070205080204" pitchFamily="49" charset="-128"/>
                          </a:rPr>
                          <m:t>𝟒</m:t>
                        </m:r>
                        <m:r>
                          <a:rPr lang="en-US" altLang="ja-JP" sz="4400" i="1" dirty="0">
                            <a:solidFill>
                              <a:schemeClr val="accent2"/>
                            </a:solidFill>
                            <a:latin typeface="Cambria Math" panose="02040503050406030204" pitchFamily="18" charset="0"/>
                            <a:ea typeface="ＭＳ ゴシック" panose="020B0609070205080204" pitchFamily="49" charset="-128"/>
                          </a:rPr>
                          <m:t>×</m:t>
                        </m:r>
                        <m:r>
                          <a:rPr lang="en-US" altLang="ja-JP" sz="4400" b="1" i="1" dirty="0" smtClean="0">
                            <a:solidFill>
                              <a:srgbClr val="C00000"/>
                            </a:solidFill>
                            <a:latin typeface="Cambria Math" panose="02040503050406030204" pitchFamily="18" charset="0"/>
                            <a:ea typeface="ＭＳ ゴシック" panose="020B0609070205080204" pitchFamily="49" charset="-128"/>
                          </a:rPr>
                          <m:t>𝟗</m:t>
                        </m:r>
                        <m:r>
                          <a:rPr lang="en-US" altLang="ja-JP" sz="4400" b="0" i="1" baseline="-20000" dirty="0" smtClean="0">
                            <a:solidFill>
                              <a:schemeClr val="accent2"/>
                            </a:solidFill>
                            <a:latin typeface="Cambria Math" panose="02040503050406030204" pitchFamily="18" charset="0"/>
                            <a:ea typeface="ＭＳ ゴシック" panose="020B0609070205080204" pitchFamily="49" charset="-128"/>
                          </a:rPr>
                          <m:t> </m:t>
                        </m:r>
                        <m:r>
                          <a:rPr lang="en-US" altLang="ja-JP" sz="4400" i="1" dirty="0">
                            <a:solidFill>
                              <a:schemeClr val="accent2"/>
                            </a:solidFill>
                            <a:latin typeface="Cambria Math" panose="02040503050406030204" pitchFamily="18" charset="0"/>
                            <a:ea typeface="ＭＳ ゴシック" panose="020B0609070205080204" pitchFamily="49" charset="-128"/>
                          </a:rPr>
                          <m:t>+</m:t>
                        </m:r>
                        <m:r>
                          <a:rPr lang="en-US" altLang="ja-JP" sz="4400" b="0" i="1" dirty="0" smtClean="0">
                            <a:solidFill>
                              <a:schemeClr val="accent2"/>
                            </a:solidFill>
                            <a:latin typeface="Cambria Math" panose="02040503050406030204" pitchFamily="18" charset="0"/>
                            <a:ea typeface="ＭＳ ゴシック" panose="020B0609070205080204" pitchFamily="49" charset="-128"/>
                          </a:rPr>
                          <m:t>16</m:t>
                        </m:r>
                        <m:r>
                          <a:rPr lang="en-US" altLang="ja-JP" sz="4400" b="1" i="1" baseline="-20000" dirty="0" smtClean="0">
                            <a:solidFill>
                              <a:schemeClr val="accent2"/>
                            </a:solidFill>
                            <a:latin typeface="Cambria Math" panose="02040503050406030204" pitchFamily="18" charset="0"/>
                            <a:ea typeface="ＭＳ ゴシック" panose="020B0609070205080204" pitchFamily="49" charset="-128"/>
                          </a:rPr>
                          <m:t> </m:t>
                        </m:r>
                      </m:num>
                      <m:den>
                        <m:r>
                          <a:rPr lang="en-US" altLang="ja-JP" sz="4400" b="0" i="1" dirty="0" smtClean="0">
                            <a:solidFill>
                              <a:schemeClr val="accent2"/>
                            </a:solidFill>
                            <a:latin typeface="Cambria Math" panose="02040503050406030204" pitchFamily="18" charset="0"/>
                            <a:ea typeface="ＭＳ ゴシック" panose="020B0609070205080204" pitchFamily="49" charset="-128"/>
                          </a:rPr>
                          <m:t>6</m:t>
                        </m:r>
                      </m:den>
                    </m:f>
                  </m:oMath>
                </a14:m>
                <a:endParaRPr lang="en-US" altLang="ja-JP" sz="4400" dirty="0">
                  <a:solidFill>
                    <a:schemeClr val="accent2"/>
                  </a:solidFill>
                  <a:ea typeface="ＭＳ ゴシック" panose="020B0609070205080204" pitchFamily="49" charset="-128"/>
                </a:endParaRPr>
              </a:p>
              <a:p>
                <a:pPr marL="0" indent="0">
                  <a:spcBef>
                    <a:spcPts val="0"/>
                  </a:spcBef>
                  <a:buNone/>
                </a:pPr>
                <a:r>
                  <a:rPr lang="en-US" altLang="ja-JP" sz="5400" dirty="0">
                    <a:solidFill>
                      <a:schemeClr val="accent2"/>
                    </a:solidFill>
                    <a:ea typeface="ＭＳ ゴシック" panose="020B0609070205080204" pitchFamily="49" charset="-128"/>
                  </a:rPr>
                  <a:t>				   </a:t>
                </a:r>
                <a14:m>
                  <m:oMath xmlns:m="http://schemas.openxmlformats.org/officeDocument/2006/math">
                    <m:r>
                      <a:rPr lang="ja-JP" altLang="en-US" sz="4400" i="1" dirty="0">
                        <a:solidFill>
                          <a:schemeClr val="accent2"/>
                        </a:solidFill>
                        <a:latin typeface="Cambria Math" panose="02040503050406030204" pitchFamily="18" charset="0"/>
                        <a:ea typeface="ＭＳ ゴシック" panose="020B0609070205080204" pitchFamily="49" charset="-128"/>
                      </a:rPr>
                      <m:t>＝</m:t>
                    </m:r>
                    <m:r>
                      <a:rPr lang="en-US" altLang="ja-JP" sz="4400" b="0" i="1" dirty="0" smtClean="0">
                        <a:solidFill>
                          <a:schemeClr val="accent2"/>
                        </a:solidFill>
                        <a:latin typeface="Cambria Math" panose="02040503050406030204" pitchFamily="18" charset="0"/>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56</m:t>
                    </m:r>
                  </m:oMath>
                </a14:m>
                <a:endParaRPr lang="en-US" altLang="ja-JP" sz="4400" dirty="0">
                  <a:solidFill>
                    <a:srgbClr val="6262E4"/>
                  </a:solidFill>
                  <a:ea typeface="ＭＳ ゴシック" panose="020B0609070205080204" pitchFamily="49" charset="-128"/>
                </a:endParaRPr>
              </a:p>
              <a:p>
                <a:pPr marL="0" indent="0">
                  <a:spcBef>
                    <a:spcPts val="4200"/>
                  </a:spcBef>
                  <a:buNone/>
                </a:pPr>
                <a:r>
                  <a:rPr lang="en-US" altLang="ja-JP" sz="5400" dirty="0">
                    <a:solidFill>
                      <a:schemeClr val="accent2"/>
                    </a:solidFill>
                    <a:ea typeface="ＭＳ ゴシック" panose="020B0609070205080204" pitchFamily="49" charset="-128"/>
                  </a:rPr>
                  <a:t> </a:t>
                </a:r>
                <a:r>
                  <a:rPr lang="ja-JP" altLang="en-US" sz="3600" dirty="0">
                    <a:solidFill>
                      <a:srgbClr val="6C6CCE"/>
                    </a:solidFill>
                    <a:ea typeface="ＭＳ ゴシック" panose="020B0609070205080204" pitchFamily="49" charset="-128"/>
                  </a:rPr>
                  <a:t>図 </a:t>
                </a:r>
                <a:r>
                  <a:rPr lang="en-US" altLang="ja-JP" sz="3600" dirty="0">
                    <a:solidFill>
                      <a:srgbClr val="6C6CCE"/>
                    </a:solidFill>
                    <a:ea typeface="ＭＳ ゴシック" panose="020B0609070205080204" pitchFamily="49" charset="-128"/>
                  </a:rPr>
                  <a:t>7.  </a:t>
                </a:r>
                <a:r>
                  <a:rPr lang="ja-JP" altLang="en-US" sz="3600" dirty="0">
                    <a:solidFill>
                      <a:srgbClr val="6C6CCE"/>
                    </a:solidFill>
                    <a:ea typeface="ＭＳ ゴシック" panose="020B0609070205080204" pitchFamily="49" charset="-128"/>
                  </a:rPr>
                  <a:t>シンプソン公式による体積計算</a:t>
                </a:r>
              </a:p>
            </p:txBody>
          </p:sp>
        </mc:Choice>
        <mc:Fallback>
          <p:sp>
            <p:nvSpPr>
              <p:cNvPr id="3" name="コンテンツ プレースホルダー 2">
                <a:extLst>
                  <a:ext uri="{FF2B5EF4-FFF2-40B4-BE49-F238E27FC236}">
                    <a16:creationId xmlns:a16="http://schemas.microsoft.com/office/drawing/2014/main" id="{271C4012-7C7F-4F7D-8528-FACA87E77111}"/>
                  </a:ext>
                </a:extLst>
              </p:cNvPr>
              <p:cNvSpPr>
                <a:spLocks noGrp="1" noRot="1" noChangeAspect="1" noMove="1" noResize="1" noEditPoints="1" noAdjustHandles="1" noChangeArrowheads="1" noChangeShapeType="1" noTextEdit="1"/>
              </p:cNvSpPr>
              <p:nvPr>
                <p:ph idx="1"/>
              </p:nvPr>
            </p:nvSpPr>
            <p:spPr>
              <a:xfrm>
                <a:off x="323528" y="1362075"/>
                <a:ext cx="8682136" cy="5121275"/>
              </a:xfrm>
              <a:blipFill>
                <a:blip r:embed="rId3"/>
                <a:stretch>
                  <a:fillRect t="-2140" b="-595"/>
                </a:stretch>
              </a:blipFill>
            </p:spPr>
            <p:txBody>
              <a:bodyPr/>
              <a:lstStyle/>
              <a:p>
                <a:r>
                  <a:rPr lang="ja-JP" altLang="en-US">
                    <a:noFill/>
                  </a:rPr>
                  <a:t> </a:t>
                </a:r>
              </a:p>
            </p:txBody>
          </p:sp>
        </mc:Fallback>
      </mc:AlternateContent>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19</a:t>
            </a:fld>
            <a:endParaRPr lang="en-US" altLang="ja-JP" sz="2400" dirty="0">
              <a:solidFill>
                <a:srgbClr val="9C9CDE"/>
              </a:solidFill>
            </a:endParaRPr>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5B3AEF73-0C24-4A63-8D1E-FAEF5ABC4667}"/>
                  </a:ext>
                </a:extLst>
              </p:cNvPr>
              <p:cNvSpPr txBox="1"/>
              <p:nvPr/>
            </p:nvSpPr>
            <p:spPr>
              <a:xfrm>
                <a:off x="6228184" y="4376319"/>
                <a:ext cx="21336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800" i="1" dirty="0" smtClean="0">
                          <a:solidFill>
                            <a:srgbClr val="6262E4"/>
                          </a:solidFill>
                          <a:latin typeface="Cambria Math" panose="02040503050406030204" pitchFamily="18" charset="0"/>
                          <a:ea typeface="ＭＳ ゴシック" panose="020B0609070205080204" pitchFamily="49" charset="-128"/>
                        </a:rPr>
                        <m:t>（</m:t>
                      </m:r>
                      <m:r>
                        <a:rPr lang="ja-JP" altLang="en-US" sz="2800" i="1" dirty="0">
                          <a:solidFill>
                            <a:srgbClr val="6262E4"/>
                          </a:solidFill>
                          <a:latin typeface="Cambria Math" panose="02040503050406030204" pitchFamily="18" charset="0"/>
                          <a:ea typeface="ＭＳ ゴシック" panose="020B0609070205080204" pitchFamily="49" charset="-128"/>
                        </a:rPr>
                        <m:t>正確な値）</m:t>
                      </m:r>
                    </m:oMath>
                  </m:oMathPara>
                </a14:m>
                <a:endParaRPr kumimoji="1" lang="ja-JP" altLang="en-US" sz="2800" dirty="0"/>
              </a:p>
            </p:txBody>
          </p:sp>
        </mc:Choice>
        <mc:Fallback>
          <p:sp>
            <p:nvSpPr>
              <p:cNvPr id="8" name="テキスト ボックス 7">
                <a:extLst>
                  <a:ext uri="{FF2B5EF4-FFF2-40B4-BE49-F238E27FC236}">
                    <a16:creationId xmlns:a16="http://schemas.microsoft.com/office/drawing/2014/main" id="{5B3AEF73-0C24-4A63-8D1E-FAEF5ABC4667}"/>
                  </a:ext>
                </a:extLst>
              </p:cNvPr>
              <p:cNvSpPr txBox="1">
                <a:spLocks noRot="1" noChangeAspect="1" noMove="1" noResize="1" noEditPoints="1" noAdjustHandles="1" noChangeArrowheads="1" noChangeShapeType="1" noTextEdit="1"/>
              </p:cNvSpPr>
              <p:nvPr/>
            </p:nvSpPr>
            <p:spPr>
              <a:xfrm>
                <a:off x="6228184" y="4376319"/>
                <a:ext cx="2133600" cy="523220"/>
              </a:xfrm>
              <a:prstGeom prst="rect">
                <a:avLst/>
              </a:prstGeom>
              <a:blipFill>
                <a:blip r:embed="rId4"/>
                <a:stretch>
                  <a:fillRect/>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D3BE0C95-9DF6-4832-9184-33FF6DA4C032}"/>
              </a:ext>
            </a:extLst>
          </p:cNvPr>
          <p:cNvSpPr txBox="1"/>
          <p:nvPr/>
        </p:nvSpPr>
        <p:spPr>
          <a:xfrm>
            <a:off x="4717310" y="4978769"/>
            <a:ext cx="4288354" cy="584775"/>
          </a:xfrm>
          <a:prstGeom prst="rect">
            <a:avLst/>
          </a:prstGeom>
          <a:solidFill>
            <a:srgbClr val="FFFFCC"/>
          </a:solidFill>
          <a:ln cap="rnd">
            <a:noFill/>
          </a:ln>
        </p:spPr>
        <p:txBody>
          <a:bodyPr wrap="square" rtlCol="0">
            <a:spAutoFit/>
          </a:bodyPr>
          <a:lstStyle/>
          <a:p>
            <a:r>
              <a:rPr kumimoji="1" lang="ja-JP" altLang="en-US" sz="3200" dirty="0">
                <a:solidFill>
                  <a:srgbClr val="CC0099"/>
                </a:solidFill>
                <a:latin typeface="ＭＳ ゴシック" panose="020B0609070205080204" pitchFamily="49" charset="-128"/>
                <a:ea typeface="ＭＳ ゴシック" panose="020B0609070205080204" pitchFamily="49" charset="-128"/>
              </a:rPr>
              <a:t>うまくいきすぎる例！</a:t>
            </a:r>
          </a:p>
        </p:txBody>
      </p:sp>
      <p:grpSp>
        <p:nvGrpSpPr>
          <p:cNvPr id="11" name="グループ化 10">
            <a:extLst>
              <a:ext uri="{FF2B5EF4-FFF2-40B4-BE49-F238E27FC236}">
                <a16:creationId xmlns:a16="http://schemas.microsoft.com/office/drawing/2014/main" id="{0923ECE0-FE31-4B93-A03B-CC5850370F68}"/>
              </a:ext>
            </a:extLst>
          </p:cNvPr>
          <p:cNvGrpSpPr/>
          <p:nvPr/>
        </p:nvGrpSpPr>
        <p:grpSpPr>
          <a:xfrm>
            <a:off x="249617" y="2312356"/>
            <a:ext cx="4368556" cy="3033864"/>
            <a:chOff x="249617" y="2312356"/>
            <a:chExt cx="4368556" cy="3033864"/>
          </a:xfrm>
        </p:grpSpPr>
        <p:pic>
          <p:nvPicPr>
            <p:cNvPr id="15" name="図 14">
              <a:extLst>
                <a:ext uri="{FF2B5EF4-FFF2-40B4-BE49-F238E27FC236}">
                  <a16:creationId xmlns:a16="http://schemas.microsoft.com/office/drawing/2014/main" id="{F2F718A5-B20C-4593-B6BF-B98B6A095B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0804" y="2312356"/>
              <a:ext cx="4309881" cy="2980950"/>
            </a:xfrm>
            <a:prstGeom prst="rect">
              <a:avLst/>
            </a:prstGeom>
          </p:spPr>
        </p:pic>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D18422DD-815D-46C6-A917-A8A516514BCC}"/>
                    </a:ext>
                  </a:extLst>
                </p:cNvPr>
                <p:cNvSpPr txBox="1"/>
                <p:nvPr/>
              </p:nvSpPr>
              <p:spPr>
                <a:xfrm>
                  <a:off x="1710361" y="4761445"/>
                  <a:ext cx="1470766"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accent2"/>
                            </a:solidFill>
                            <a:latin typeface="Cambria Math" panose="02040503050406030204" pitchFamily="18" charset="0"/>
                            <a:ea typeface="ＭＳ ゴシック" panose="020B0609070205080204" pitchFamily="49" charset="-128"/>
                          </a:rPr>
                          <m:t>𝑉</m:t>
                        </m:r>
                        <m:r>
                          <a:rPr lang="en-US" altLang="ja-JP" sz="3200" b="0" i="1" dirty="0" smtClean="0">
                            <a:solidFill>
                              <a:schemeClr val="accent2"/>
                            </a:solidFill>
                            <a:latin typeface="Cambria Math" panose="02040503050406030204" pitchFamily="18" charset="0"/>
                            <a:ea typeface="ＭＳ ゴシック" panose="020B0609070205080204" pitchFamily="49" charset="-128"/>
                          </a:rPr>
                          <m:t>=56</m:t>
                        </m:r>
                      </m:oMath>
                    </m:oMathPara>
                  </a14:m>
                  <a:endParaRPr kumimoji="1" lang="ja-JP" altLang="en-US" sz="3200" dirty="0"/>
                </a:p>
              </p:txBody>
            </p:sp>
          </mc:Choice>
          <mc:Fallback xmlns="">
            <p:sp>
              <p:nvSpPr>
                <p:cNvPr id="17" name="テキスト ボックス 16">
                  <a:extLst>
                    <a:ext uri="{FF2B5EF4-FFF2-40B4-BE49-F238E27FC236}">
                      <a16:creationId xmlns:a16="http://schemas.microsoft.com/office/drawing/2014/main" id="{D18422DD-815D-46C6-A917-A8A516514BCC}"/>
                    </a:ext>
                  </a:extLst>
                </p:cNvPr>
                <p:cNvSpPr txBox="1">
                  <a:spLocks noRot="1" noChangeAspect="1" noMove="1" noResize="1" noEditPoints="1" noAdjustHandles="1" noChangeArrowheads="1" noChangeShapeType="1" noTextEdit="1"/>
                </p:cNvSpPr>
                <p:nvPr/>
              </p:nvSpPr>
              <p:spPr>
                <a:xfrm>
                  <a:off x="1710361" y="4761445"/>
                  <a:ext cx="1470766" cy="58477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F4F328E6-0BA7-4940-88F5-6B9FB85947D6}"/>
                    </a:ext>
                  </a:extLst>
                </p:cNvPr>
                <p:cNvSpPr txBox="1"/>
                <p:nvPr/>
              </p:nvSpPr>
              <p:spPr>
                <a:xfrm>
                  <a:off x="2723128" y="3381621"/>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6</m:t>
                        </m:r>
                      </m:oMath>
                    </m:oMathPara>
                  </a14:m>
                  <a:endParaRPr kumimoji="1" lang="ja-JP" altLang="en-US" sz="3200" dirty="0">
                    <a:solidFill>
                      <a:schemeClr val="tx1"/>
                    </a:solidFill>
                  </a:endParaRPr>
                </a:p>
              </p:txBody>
            </p:sp>
          </mc:Choice>
          <mc:Fallback xmlns="">
            <p:sp>
              <p:nvSpPr>
                <p:cNvPr id="18" name="テキスト ボックス 17">
                  <a:extLst>
                    <a:ext uri="{FF2B5EF4-FFF2-40B4-BE49-F238E27FC236}">
                      <a16:creationId xmlns:a16="http://schemas.microsoft.com/office/drawing/2014/main" id="{F4F328E6-0BA7-4940-88F5-6B9FB85947D6}"/>
                    </a:ext>
                  </a:extLst>
                </p:cNvPr>
                <p:cNvSpPr txBox="1">
                  <a:spLocks noRot="1" noChangeAspect="1" noMove="1" noResize="1" noEditPoints="1" noAdjustHandles="1" noChangeArrowheads="1" noChangeShapeType="1" noTextEdit="1"/>
                </p:cNvSpPr>
                <p:nvPr/>
              </p:nvSpPr>
              <p:spPr>
                <a:xfrm>
                  <a:off x="2723128" y="3381621"/>
                  <a:ext cx="401459" cy="58477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4310C729-484B-4D80-87F1-3685E1B12447}"/>
                    </a:ext>
                  </a:extLst>
                </p:cNvPr>
                <p:cNvSpPr txBox="1"/>
                <p:nvPr/>
              </p:nvSpPr>
              <p:spPr>
                <a:xfrm>
                  <a:off x="249617" y="2796846"/>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2</m:t>
                        </m:r>
                      </m:oMath>
                    </m:oMathPara>
                  </a14:m>
                  <a:endParaRPr kumimoji="1" lang="ja-JP" altLang="en-US" sz="3200" dirty="0">
                    <a:solidFill>
                      <a:schemeClr val="tx1"/>
                    </a:solidFill>
                  </a:endParaRPr>
                </a:p>
              </p:txBody>
            </p:sp>
          </mc:Choice>
          <mc:Fallback xmlns="">
            <p:sp>
              <p:nvSpPr>
                <p:cNvPr id="19" name="テキスト ボックス 18">
                  <a:extLst>
                    <a:ext uri="{FF2B5EF4-FFF2-40B4-BE49-F238E27FC236}">
                      <a16:creationId xmlns:a16="http://schemas.microsoft.com/office/drawing/2014/main" id="{4310C729-484B-4D80-87F1-3685E1B12447}"/>
                    </a:ext>
                  </a:extLst>
                </p:cNvPr>
                <p:cNvSpPr txBox="1">
                  <a:spLocks noRot="1" noChangeAspect="1" noMove="1" noResize="1" noEditPoints="1" noAdjustHandles="1" noChangeArrowheads="1" noChangeShapeType="1" noTextEdit="1"/>
                </p:cNvSpPr>
                <p:nvPr/>
              </p:nvSpPr>
              <p:spPr>
                <a:xfrm>
                  <a:off x="249617" y="2796846"/>
                  <a:ext cx="401459" cy="58477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0DF2C005-E7C3-4CB1-B4D7-F8AC1DE966D1}"/>
                    </a:ext>
                  </a:extLst>
                </p:cNvPr>
                <p:cNvSpPr txBox="1"/>
                <p:nvPr/>
              </p:nvSpPr>
              <p:spPr>
                <a:xfrm>
                  <a:off x="4216714" y="3922712"/>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4</m:t>
                        </m:r>
                      </m:oMath>
                    </m:oMathPara>
                  </a14:m>
                  <a:endParaRPr kumimoji="1" lang="ja-JP" altLang="en-US" sz="3200" dirty="0">
                    <a:solidFill>
                      <a:schemeClr val="tx1"/>
                    </a:solidFill>
                  </a:endParaRPr>
                </a:p>
              </p:txBody>
            </p:sp>
          </mc:Choice>
          <mc:Fallback xmlns="">
            <p:sp>
              <p:nvSpPr>
                <p:cNvPr id="20" name="テキスト ボックス 19">
                  <a:extLst>
                    <a:ext uri="{FF2B5EF4-FFF2-40B4-BE49-F238E27FC236}">
                      <a16:creationId xmlns:a16="http://schemas.microsoft.com/office/drawing/2014/main" id="{0DF2C005-E7C3-4CB1-B4D7-F8AC1DE966D1}"/>
                    </a:ext>
                  </a:extLst>
                </p:cNvPr>
                <p:cNvSpPr txBox="1">
                  <a:spLocks noRot="1" noChangeAspect="1" noMove="1" noResize="1" noEditPoints="1" noAdjustHandles="1" noChangeArrowheads="1" noChangeShapeType="1" noTextEdit="1"/>
                </p:cNvSpPr>
                <p:nvPr/>
              </p:nvSpPr>
              <p:spPr>
                <a:xfrm>
                  <a:off x="4216714" y="3922712"/>
                  <a:ext cx="401459" cy="584775"/>
                </a:xfrm>
                <a:prstGeom prst="rect">
                  <a:avLst/>
                </a:prstGeom>
                <a:blipFill>
                  <a:blip r:embed="rId9"/>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41220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ローチャート: 代替処理 3">
            <a:extLst>
              <a:ext uri="{FF2B5EF4-FFF2-40B4-BE49-F238E27FC236}">
                <a16:creationId xmlns:a16="http://schemas.microsoft.com/office/drawing/2014/main" id="{1525096F-AFC4-4D1B-956F-3955F0A22154}"/>
              </a:ext>
            </a:extLst>
          </p:cNvPr>
          <p:cNvSpPr/>
          <p:nvPr/>
        </p:nvSpPr>
        <p:spPr bwMode="auto">
          <a:xfrm>
            <a:off x="325750" y="2119010"/>
            <a:ext cx="4894322" cy="589910"/>
          </a:xfrm>
          <a:prstGeom prst="flowChartAlternateProcess">
            <a:avLst/>
          </a:prstGeom>
          <a:solidFill>
            <a:srgbClr val="DBFDFD">
              <a:alpha val="75000"/>
            </a:srgbClr>
          </a:solidFill>
          <a:ln w="9525" cap="flat" cmpd="sng" algn="ctr">
            <a:solidFill>
              <a:srgbClr val="9933FF"/>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Arial" panose="020B0604020202020204" pitchFamily="34" charset="0"/>
              <a:ea typeface="ＭＳ Ｐゴシック" panose="020B0600070205080204" pitchFamily="50" charset="-128"/>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179512" y="1515603"/>
            <a:ext cx="8784976" cy="5121276"/>
          </a:xfrm>
          <a:noFill/>
        </p:spPr>
        <p:txBody>
          <a:bodyPr/>
          <a:lstStyle/>
          <a:p>
            <a:pPr marL="144000" indent="0">
              <a:spcBef>
                <a:spcPts val="3000"/>
              </a:spcBef>
              <a:spcAft>
                <a:spcPts val="1200"/>
              </a:spcAft>
              <a:buNone/>
            </a:pPr>
            <a:r>
              <a:rPr lang="ja-JP" altLang="en-US" sz="2400" dirty="0">
                <a:solidFill>
                  <a:srgbClr val="5F5FBF"/>
                </a:solidFill>
                <a:ea typeface="ＭＳ ゴシック" panose="020B0609070205080204" pitchFamily="49" charset="-128"/>
              </a:rPr>
              <a:t>検索キーワード</a:t>
            </a:r>
            <a:endParaRPr lang="en-US" altLang="ja-JP" sz="2400" dirty="0">
              <a:solidFill>
                <a:srgbClr val="5F5FBF"/>
              </a:solidFill>
              <a:ea typeface="ＭＳ ゴシック" panose="020B0609070205080204" pitchFamily="49" charset="-128"/>
            </a:endParaRPr>
          </a:p>
          <a:p>
            <a:pPr marL="144000" indent="0">
              <a:spcBef>
                <a:spcPts val="900"/>
              </a:spcBef>
              <a:spcAft>
                <a:spcPts val="1200"/>
              </a:spcAft>
              <a:buNone/>
            </a:pPr>
            <a:r>
              <a:rPr lang="zh-TW" altLang="en-US" sz="2800" dirty="0">
                <a:solidFill>
                  <a:srgbClr val="002060"/>
                </a:solidFill>
                <a:ea typeface="ＭＳ ゴシック" panose="020B0609070205080204" pitchFamily="49" charset="-128"/>
              </a:rPr>
              <a:t>土塁</a:t>
            </a:r>
            <a:r>
              <a:rPr lang="ja-JP" altLang="en-US" sz="2800" dirty="0" err="1">
                <a:solidFill>
                  <a:srgbClr val="002060"/>
                </a:solidFill>
                <a:ea typeface="ＭＳ ゴシック" panose="020B0609070205080204" pitchFamily="49" charset="-128"/>
              </a:rPr>
              <a:t>，</a:t>
            </a:r>
            <a:r>
              <a:rPr lang="ja-JP" altLang="en-US" sz="2800" dirty="0">
                <a:solidFill>
                  <a:srgbClr val="002060"/>
                </a:solidFill>
                <a:ea typeface="ＭＳ ゴシック" panose="020B0609070205080204" pitchFamily="49" charset="-128"/>
              </a:rPr>
              <a:t>土橋，</a:t>
            </a:r>
            <a:r>
              <a:rPr lang="zh-TW" altLang="en-US" sz="2800" dirty="0">
                <a:solidFill>
                  <a:srgbClr val="002060"/>
                </a:solidFill>
                <a:ea typeface="ＭＳ ゴシック" panose="020B0609070205080204" pitchFamily="49" charset="-128"/>
              </a:rPr>
              <a:t>体積</a:t>
            </a:r>
            <a:r>
              <a:rPr lang="ja-JP" altLang="en-US" sz="2800" dirty="0">
                <a:solidFill>
                  <a:srgbClr val="002060"/>
                </a:solidFill>
                <a:ea typeface="ＭＳ ゴシック" panose="020B0609070205080204" pitchFamily="49" charset="-128"/>
              </a:rPr>
              <a:t>測定，予稿</a:t>
            </a:r>
            <a:endParaRPr lang="en-US" altLang="ja-JP" sz="2800" dirty="0">
              <a:solidFill>
                <a:srgbClr val="CC0099"/>
              </a:solidFill>
              <a:ea typeface="ＭＳ ゴシック" panose="020B0609070205080204" pitchFamily="49" charset="-128"/>
            </a:endParaRPr>
          </a:p>
          <a:p>
            <a:pPr marL="2736000" indent="-457200">
              <a:spcBef>
                <a:spcPts val="600"/>
              </a:spcBef>
              <a:buNone/>
            </a:pPr>
            <a:r>
              <a:rPr lang="ja-JP" altLang="en-US" sz="2800" dirty="0">
                <a:solidFill>
                  <a:srgbClr val="6262E4"/>
                </a:solidFill>
                <a:latin typeface="HGPｺﾞｼｯｸE" panose="020B0900000000000000" pitchFamily="50" charset="-128"/>
                <a:ea typeface="HGPｺﾞｼｯｸE" panose="020B0900000000000000" pitchFamily="50" charset="-128"/>
              </a:rPr>
              <a:t>→</a:t>
            </a:r>
            <a:r>
              <a:rPr lang="en-US" altLang="ja-JP" sz="2800" dirty="0">
                <a:solidFill>
                  <a:srgbClr val="002060"/>
                </a:solidFill>
                <a:ea typeface="ＭＳ ゴシック" panose="020B0609070205080204" pitchFamily="49" charset="-128"/>
              </a:rPr>
              <a:t> </a:t>
            </a:r>
            <a:r>
              <a:rPr lang="ja-JP" altLang="en-US" sz="3600" dirty="0">
                <a:solidFill>
                  <a:srgbClr val="6262E4"/>
                </a:solidFill>
                <a:ea typeface="ＭＳ ゴシック" panose="020B0609070205080204" pitchFamily="49" charset="-128"/>
              </a:rPr>
              <a:t>体積測定で検証する</a:t>
            </a:r>
            <a:br>
              <a:rPr lang="ja-JP" altLang="en-US" sz="3600" dirty="0">
                <a:solidFill>
                  <a:srgbClr val="6262E4"/>
                </a:solidFill>
                <a:ea typeface="ＭＳ ゴシック" panose="020B0609070205080204" pitchFamily="49" charset="-128"/>
              </a:rPr>
            </a:br>
            <a:r>
              <a:rPr lang="ja-JP" altLang="en-US" sz="3600" dirty="0">
                <a:solidFill>
                  <a:srgbClr val="6262E4"/>
                </a:solidFill>
                <a:ea typeface="ＭＳ ゴシック" panose="020B0609070205080204" pitchFamily="49" charset="-128"/>
              </a:rPr>
              <a:t>土塁の取崩しによる</a:t>
            </a:r>
            <a:endParaRPr lang="en-US" altLang="ja-JP" sz="3600" dirty="0">
              <a:solidFill>
                <a:srgbClr val="6262E4"/>
              </a:solidFill>
              <a:ea typeface="ＭＳ ゴシック" panose="020B0609070205080204" pitchFamily="49" charset="-128"/>
            </a:endParaRPr>
          </a:p>
          <a:p>
            <a:pPr marL="2736000" indent="0">
              <a:spcBef>
                <a:spcPts val="0"/>
              </a:spcBef>
              <a:buNone/>
            </a:pPr>
            <a:r>
              <a:rPr lang="ja-JP" altLang="en-US" sz="3600" dirty="0">
                <a:solidFill>
                  <a:srgbClr val="6262E4"/>
                </a:solidFill>
                <a:ea typeface="ＭＳ ゴシック" panose="020B0609070205080204" pitchFamily="49" charset="-128"/>
              </a:rPr>
              <a:t>土橋の造成</a:t>
            </a:r>
            <a:endParaRPr lang="en-US" altLang="ja-JP" sz="3600" dirty="0">
              <a:solidFill>
                <a:srgbClr val="6262E4"/>
              </a:solidFill>
              <a:ea typeface="ＭＳ ゴシック" panose="020B0609070205080204" pitchFamily="49" charset="-128"/>
            </a:endParaRPr>
          </a:p>
          <a:p>
            <a:pPr marL="2340000" lvl="0" indent="0">
              <a:spcBef>
                <a:spcPts val="3000"/>
              </a:spcBef>
              <a:buNone/>
            </a:pPr>
            <a:r>
              <a:rPr lang="ja-JP" altLang="en-US" sz="2800" dirty="0">
                <a:solidFill>
                  <a:srgbClr val="6262E4"/>
                </a:solidFill>
                <a:ea typeface="ＭＳ ゴシック" panose="020B0609070205080204" pitchFamily="49" charset="-128"/>
              </a:rPr>
              <a:t>発表に用いる </a:t>
            </a:r>
            <a:r>
              <a:rPr lang="en-US" altLang="ja-JP" sz="2800" dirty="0">
                <a:solidFill>
                  <a:srgbClr val="6630E0"/>
                </a:solidFill>
                <a:ea typeface="ＭＳ ゴシック" panose="020B0609070205080204" pitchFamily="49" charset="-128"/>
              </a:rPr>
              <a:t>PowerPoint </a:t>
            </a:r>
            <a:r>
              <a:rPr lang="ja-JP" altLang="en-US" sz="2800" dirty="0">
                <a:solidFill>
                  <a:srgbClr val="6630E0"/>
                </a:solidFill>
                <a:ea typeface="ＭＳ ゴシック" panose="020B0609070205080204" pitchFamily="49" charset="-128"/>
              </a:rPr>
              <a:t>文書の </a:t>
            </a:r>
            <a:r>
              <a:rPr lang="en-US" altLang="ja-JP" sz="2800" dirty="0">
                <a:solidFill>
                  <a:srgbClr val="6630E0"/>
                </a:solidFill>
                <a:ea typeface="ＭＳ ゴシック" panose="020B0609070205080204" pitchFamily="49" charset="-128"/>
              </a:rPr>
              <a:t>PDF</a:t>
            </a:r>
          </a:p>
          <a:p>
            <a:pPr marL="2736000" indent="0">
              <a:spcBef>
                <a:spcPts val="0"/>
              </a:spcBef>
              <a:buNone/>
            </a:pPr>
            <a:endParaRPr lang="en-US" altLang="ja-JP" sz="3600" dirty="0">
              <a:solidFill>
                <a:srgbClr val="6262E4"/>
              </a:solidFill>
              <a:ea typeface="ＭＳ ゴシック" panose="020B0609070205080204" pitchFamily="49" charset="-128"/>
            </a:endParaRPr>
          </a:p>
        </p:txBody>
      </p:sp>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次の発表に用いるファイル</a:t>
            </a:r>
            <a:endParaRPr lang="ja-JP" altLang="en-US" sz="3600" b="1" dirty="0">
              <a:solidFill>
                <a:srgbClr val="9900FF"/>
              </a:solidFill>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2</a:t>
            </a:fld>
            <a:endParaRPr lang="en-US" altLang="ja-JP" sz="2400" dirty="0">
              <a:solidFill>
                <a:srgbClr val="9C9CDE"/>
              </a:solidFill>
              <a:ea typeface="Yu Gothic Medium" panose="020B0400000000000000" pitchFamily="34" charset="-128"/>
            </a:endParaRPr>
          </a:p>
        </p:txBody>
      </p:sp>
      <p:pic>
        <p:nvPicPr>
          <p:cNvPr id="8" name="図 7">
            <a:extLst>
              <a:ext uri="{FF2B5EF4-FFF2-40B4-BE49-F238E27FC236}">
                <a16:creationId xmlns:a16="http://schemas.microsoft.com/office/drawing/2014/main" id="{ECC427E6-E77C-4567-A419-5CC8ACC73F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6" y="2183026"/>
            <a:ext cx="461878" cy="461878"/>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p:txBody>
          <a:bodyPr/>
          <a:lstStyle/>
          <a:p>
            <a:pPr algn="l"/>
            <a:r>
              <a:rPr lang="en-US" altLang="ja-JP" b="1" dirty="0">
                <a:solidFill>
                  <a:srgbClr val="006699"/>
                </a:solidFill>
              </a:rPr>
              <a:t>2.2  </a:t>
            </a:r>
            <a:r>
              <a:rPr lang="ja-JP" altLang="en-US" b="1" dirty="0">
                <a:solidFill>
                  <a:srgbClr val="006699"/>
                </a:solidFill>
              </a:rPr>
              <a:t>シンプソン公式  </a:t>
            </a:r>
            <a:r>
              <a:rPr lang="en-US" altLang="ja-JP" sz="3600" b="1" dirty="0">
                <a:solidFill>
                  <a:srgbClr val="3FC9C4"/>
                </a:solidFill>
              </a:rPr>
              <a:t>(3/4)</a:t>
            </a:r>
            <a:endParaRPr kumimoji="1" lang="ja-JP" altLang="en-US" sz="3600" dirty="0">
              <a:solidFill>
                <a:srgbClr val="3FC9C4"/>
              </a:solidFill>
            </a:endParaRPr>
          </a:p>
        </p:txBody>
      </p:sp>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457200" y="1600200"/>
            <a:ext cx="8363272" cy="5121275"/>
          </a:xfrm>
        </p:spPr>
        <p:txBody>
          <a:bodyPr/>
          <a:lstStyle/>
          <a:p>
            <a:r>
              <a:rPr lang="ja-JP" altLang="en-US" dirty="0">
                <a:solidFill>
                  <a:schemeClr val="accent2"/>
                </a:solidFill>
                <a:ea typeface="ＭＳ ゴシック" panose="020B0609070205080204" pitchFamily="49" charset="-128"/>
              </a:rPr>
              <a:t>数値解析の分野では，数値積分にシンプソン公式</a:t>
            </a:r>
            <a:r>
              <a:rPr lang="ja-JP" altLang="en-US" sz="2800" dirty="0">
                <a:solidFill>
                  <a:schemeClr val="accent2"/>
                </a:solidFill>
                <a:ea typeface="ＭＳ ゴシック" panose="020B0609070205080204" pitchFamily="49" charset="-128"/>
              </a:rPr>
              <a:t> </a:t>
            </a:r>
            <a:r>
              <a:rPr lang="en-US" altLang="ja-JP" sz="2800" dirty="0">
                <a:solidFill>
                  <a:schemeClr val="accent2"/>
                </a:solidFill>
                <a:ea typeface="ＭＳ ゴシック" panose="020B0609070205080204" pitchFamily="49" charset="-128"/>
              </a:rPr>
              <a:t>(Simpson's rule) </a:t>
            </a:r>
            <a:r>
              <a:rPr lang="ja-JP" altLang="en-US" dirty="0">
                <a:solidFill>
                  <a:schemeClr val="accent2"/>
                </a:solidFill>
                <a:ea typeface="ＭＳ ゴシック" panose="020B0609070205080204" pitchFamily="49" charset="-128"/>
              </a:rPr>
              <a:t>が広く使われている</a:t>
            </a:r>
            <a:r>
              <a:rPr lang="ja-JP" altLang="en-US" dirty="0">
                <a:solidFill>
                  <a:schemeClr val="accent2"/>
                </a:solidFill>
                <a:latin typeface="ＭＳ ゴシック" panose="020B0609070205080204" pitchFamily="49" charset="-128"/>
                <a:ea typeface="ＭＳ ゴシック" panose="020B0609070205080204" pitchFamily="49" charset="-128"/>
              </a:rPr>
              <a:t>．</a:t>
            </a:r>
            <a:endParaRPr lang="en-US" altLang="ja-JP" dirty="0">
              <a:solidFill>
                <a:schemeClr val="accent2"/>
              </a:solidFill>
              <a:ea typeface="ＭＳ ゴシック" panose="020B0609070205080204" pitchFamily="49" charset="-128"/>
            </a:endParaRPr>
          </a:p>
          <a:p>
            <a:r>
              <a:rPr lang="en-US" altLang="ja-JP" dirty="0">
                <a:solidFill>
                  <a:schemeClr val="accent2"/>
                </a:solidFill>
                <a:ea typeface="ＭＳ ゴシック" panose="020B0609070205080204" pitchFamily="49" charset="-128"/>
              </a:rPr>
              <a:t>18</a:t>
            </a:r>
            <a:r>
              <a:rPr lang="en-US" altLang="ja-JP" sz="1600"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世紀から知られている</a:t>
            </a:r>
            <a:r>
              <a:rPr lang="ja-JP" altLang="en-US" sz="2800" dirty="0">
                <a:solidFill>
                  <a:schemeClr val="accent2"/>
                </a:solidFill>
                <a:latin typeface="ＭＳ ゴシック" panose="020B0609070205080204" pitchFamily="49" charset="-128"/>
                <a:ea typeface="ＭＳ ゴシック" panose="020B0609070205080204" pitchFamily="49" charset="-128"/>
              </a:rPr>
              <a:t>（</a:t>
            </a:r>
            <a:r>
              <a:rPr lang="en-US" altLang="ja-JP" sz="2800" dirty="0">
                <a:solidFill>
                  <a:schemeClr val="accent2"/>
                </a:solidFill>
                <a:latin typeface="ＭＳ Ｐゴシック" panose="020B0600070205080204" pitchFamily="50" charset="-128"/>
                <a:ea typeface="ＭＳ Ｐゴシック" panose="020B0600070205080204" pitchFamily="50" charset="-128"/>
              </a:rPr>
              <a:t>Newton–Cotes</a:t>
            </a:r>
            <a:r>
              <a:rPr lang="ja-JP" altLang="en-US" sz="2800" dirty="0">
                <a:solidFill>
                  <a:schemeClr val="accent2"/>
                </a:solidFill>
                <a:latin typeface="ＭＳ Ｐゴシック" panose="020B0600070205080204" pitchFamily="50" charset="-128"/>
                <a:ea typeface="ＭＳ Ｐゴシック" panose="020B0600070205080204" pitchFamily="50" charset="-128"/>
              </a:rPr>
              <a:t>）．　</a:t>
            </a:r>
            <a:r>
              <a:rPr lang="ja-JP" altLang="en-US" sz="2400" dirty="0">
                <a:solidFill>
                  <a:srgbClr val="9C9CDE"/>
                </a:solidFill>
                <a:latin typeface="ＭＳ Ｐゴシック" panose="020B0600070205080204" pitchFamily="50" charset="-128"/>
                <a:ea typeface="ＭＳ Ｐゴシック" panose="020B0600070205080204" pitchFamily="50" charset="-128"/>
              </a:rPr>
              <a:t>実は </a:t>
            </a:r>
            <a:r>
              <a:rPr lang="en-US" altLang="ja-JP" sz="2400" dirty="0">
                <a:solidFill>
                  <a:srgbClr val="9C9CDE"/>
                </a:solidFill>
                <a:latin typeface="ＭＳ Ｐゴシック" panose="020B0600070205080204" pitchFamily="50" charset="-128"/>
                <a:ea typeface="ＭＳ Ｐゴシック" panose="020B0600070205080204" pitchFamily="50" charset="-128"/>
              </a:rPr>
              <a:t>17 </a:t>
            </a:r>
            <a:r>
              <a:rPr lang="ja-JP" altLang="en-US" sz="2400" dirty="0">
                <a:solidFill>
                  <a:srgbClr val="9C9CDE"/>
                </a:solidFill>
                <a:latin typeface="ＭＳ Ｐゴシック" panose="020B0600070205080204" pitchFamily="50" charset="-128"/>
                <a:ea typeface="ＭＳ Ｐゴシック" panose="020B0600070205080204" pitchFamily="50" charset="-128"/>
              </a:rPr>
              <a:t>世紀に </a:t>
            </a:r>
            <a:r>
              <a:rPr lang="en-US" altLang="ja-JP" sz="2400" dirty="0">
                <a:solidFill>
                  <a:srgbClr val="9C9CDE"/>
                </a:solidFill>
                <a:latin typeface="ＭＳ Ｐゴシック" panose="020B0600070205080204" pitchFamily="50" charset="-128"/>
                <a:ea typeface="ＭＳ Ｐゴシック" panose="020B0600070205080204" pitchFamily="50" charset="-128"/>
              </a:rPr>
              <a:t>Kepler</a:t>
            </a:r>
            <a:r>
              <a:rPr lang="ja-JP" altLang="en-US" sz="2400" dirty="0">
                <a:solidFill>
                  <a:srgbClr val="9C9CDE"/>
                </a:solidFill>
                <a:latin typeface="ＭＳ Ｐゴシック" panose="020B0600070205080204" pitchFamily="50" charset="-128"/>
                <a:ea typeface="ＭＳ Ｐゴシック" panose="020B0600070205080204" pitchFamily="50" charset="-128"/>
              </a:rPr>
              <a:t> が発見していた．</a:t>
            </a:r>
            <a:endParaRPr lang="en-US" altLang="ja-JP" sz="2400" dirty="0">
              <a:solidFill>
                <a:schemeClr val="accent2"/>
              </a:solidFill>
              <a:latin typeface="ＭＳ Ｐゴシック" panose="020B0600070205080204" pitchFamily="50" charset="-128"/>
              <a:ea typeface="ＭＳ Ｐゴシック" panose="020B0600070205080204" pitchFamily="50" charset="-128"/>
            </a:endParaRPr>
          </a:p>
          <a:p>
            <a:pPr>
              <a:spcBef>
                <a:spcPts val="3000"/>
              </a:spcBef>
            </a:pPr>
            <a:r>
              <a:rPr lang="ja-JP" altLang="en-US" dirty="0">
                <a:solidFill>
                  <a:schemeClr val="accent2"/>
                </a:solidFill>
                <a:ea typeface="ＭＳ ゴシック" panose="020B0609070205080204" pitchFamily="49" charset="-128"/>
              </a:rPr>
              <a:t>関数を</a:t>
            </a:r>
            <a:r>
              <a:rPr lang="ja-JP" altLang="en-US" sz="1200" dirty="0">
                <a:solidFill>
                  <a:schemeClr val="accent2"/>
                </a:solidFill>
                <a:ea typeface="ＭＳ ゴシック" panose="020B0609070205080204" pitchFamily="49" charset="-128"/>
              </a:rPr>
              <a:t> </a:t>
            </a:r>
            <a:r>
              <a:rPr lang="en-US" altLang="ja-JP" dirty="0">
                <a:solidFill>
                  <a:schemeClr val="accent2"/>
                </a:solidFill>
                <a:ea typeface="ＭＳ ゴシック" panose="020B0609070205080204" pitchFamily="49" charset="-128"/>
              </a:rPr>
              <a:t>2</a:t>
            </a:r>
            <a:r>
              <a:rPr lang="en-US" altLang="ja-JP" sz="1200"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次式</a:t>
            </a:r>
            <a:r>
              <a:rPr lang="ja-JP" altLang="en-US" sz="2800" dirty="0">
                <a:solidFill>
                  <a:srgbClr val="6C6CCE"/>
                </a:solidFill>
                <a:ea typeface="ＭＳ ゴシック" panose="020B0609070205080204" pitchFamily="49" charset="-128"/>
              </a:rPr>
              <a:t>（放物線）</a:t>
            </a:r>
            <a:r>
              <a:rPr lang="ja-JP" altLang="en-US" dirty="0">
                <a:solidFill>
                  <a:schemeClr val="accent2"/>
                </a:solidFill>
                <a:ea typeface="ＭＳ ゴシック" panose="020B0609070205080204" pitchFamily="49" charset="-128"/>
              </a:rPr>
              <a:t>で近似する</a:t>
            </a:r>
            <a:r>
              <a:rPr lang="ja-JP" altLang="en-US" sz="2800" dirty="0">
                <a:solidFill>
                  <a:srgbClr val="006699"/>
                </a:solidFill>
                <a:latin typeface="ＭＳ ゴシック" panose="020B0609070205080204" pitchFamily="49" charset="-128"/>
                <a:ea typeface="ＭＳ ゴシック" panose="020B0609070205080204" pitchFamily="49" charset="-128"/>
              </a:rPr>
              <a:t>（</a:t>
            </a:r>
            <a:r>
              <a:rPr lang="ja-JP" altLang="en-US" sz="2800" dirty="0">
                <a:solidFill>
                  <a:srgbClr val="006699"/>
                </a:solidFill>
                <a:ea typeface="ＭＳ ゴシック" panose="020B0609070205080204" pitchFamily="49" charset="-128"/>
              </a:rPr>
              <a:t>図 </a:t>
            </a:r>
            <a:r>
              <a:rPr lang="en-US" altLang="ja-JP" sz="2800" dirty="0">
                <a:solidFill>
                  <a:srgbClr val="006699"/>
                </a:solidFill>
                <a:ea typeface="ＭＳ ゴシック" panose="020B0609070205080204" pitchFamily="49" charset="-128"/>
              </a:rPr>
              <a:t>6</a:t>
            </a:r>
            <a:r>
              <a:rPr lang="ja-JP" altLang="en-US" sz="2800" dirty="0">
                <a:solidFill>
                  <a:srgbClr val="006699"/>
                </a:solidFill>
                <a:latin typeface="ＭＳ Ｐゴシック" panose="020B0600070205080204" pitchFamily="50" charset="-128"/>
                <a:ea typeface="ＭＳ Ｐゴシック" panose="020B0600070205080204" pitchFamily="50" charset="-128"/>
              </a:rPr>
              <a:t>）</a:t>
            </a:r>
            <a:r>
              <a:rPr lang="ja-JP" altLang="en-US" dirty="0">
                <a:solidFill>
                  <a:schemeClr val="accent2"/>
                </a:solidFill>
                <a:ea typeface="ＭＳ ゴシック" panose="020B0609070205080204" pitchFamily="49" charset="-128"/>
              </a:rPr>
              <a:t>．</a:t>
            </a:r>
            <a:endParaRPr lang="en-US" altLang="ja-JP" dirty="0">
              <a:solidFill>
                <a:schemeClr val="accent2"/>
              </a:solidFill>
              <a:ea typeface="ＭＳ ゴシック" panose="020B0609070205080204" pitchFamily="49" charset="-128"/>
            </a:endParaRPr>
          </a:p>
          <a:p>
            <a:r>
              <a:rPr lang="ja-JP" altLang="en-US" sz="2800" dirty="0">
                <a:solidFill>
                  <a:srgbClr val="6262E4"/>
                </a:solidFill>
                <a:latin typeface="Segoe UI Historic" panose="020B0502040204020203" pitchFamily="34" charset="0"/>
                <a:ea typeface="ＭＳ ゴシック" panose="020B0609070205080204" pitchFamily="49" charset="-128"/>
                <a:cs typeface="Segoe UI Historic" panose="020B0502040204020203" pitchFamily="34" charset="0"/>
              </a:rPr>
              <a:t>関数を</a:t>
            </a:r>
            <a:r>
              <a:rPr lang="ja-JP" altLang="en-US" sz="1000" dirty="0">
                <a:solidFill>
                  <a:srgbClr val="6262E4"/>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en-US" altLang="ja-JP" sz="2800" dirty="0">
                <a:solidFill>
                  <a:srgbClr val="6262E4"/>
                </a:solidFill>
                <a:ea typeface="ＭＳ ゴシック" panose="020B0609070205080204" pitchFamily="49" charset="-128"/>
              </a:rPr>
              <a:t>3</a:t>
            </a:r>
            <a:r>
              <a:rPr lang="en-US" altLang="ja-JP" sz="1000" dirty="0">
                <a:solidFill>
                  <a:srgbClr val="6262E4"/>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ja-JP" altLang="en-US" sz="2800" dirty="0">
                <a:solidFill>
                  <a:srgbClr val="6262E4"/>
                </a:solidFill>
                <a:latin typeface="Segoe UI Historic" panose="020B0502040204020203" pitchFamily="34" charset="0"/>
                <a:ea typeface="ＭＳ ゴシック" panose="020B0609070205080204" pitchFamily="49" charset="-128"/>
                <a:cs typeface="Segoe UI Historic" panose="020B0502040204020203" pitchFamily="34" charset="0"/>
              </a:rPr>
              <a:t>次式で近似したのと同じ精度をもつ．</a:t>
            </a:r>
            <a:endParaRPr lang="en-US" altLang="ja-JP" sz="2800" dirty="0">
              <a:solidFill>
                <a:srgbClr val="6262E4"/>
              </a:solidFill>
              <a:latin typeface="Segoe UI Historic" panose="020B0502040204020203" pitchFamily="34" charset="0"/>
              <a:ea typeface="ＭＳ ゴシック" panose="020B0609070205080204" pitchFamily="49" charset="-128"/>
              <a:cs typeface="Segoe UI Historic" panose="020B0502040204020203" pitchFamily="34" charset="0"/>
            </a:endParaRPr>
          </a:p>
          <a:p>
            <a:r>
              <a:rPr lang="ja-JP" altLang="en-US" sz="2800" dirty="0">
                <a:solidFill>
                  <a:srgbClr val="333399"/>
                </a:solidFill>
                <a:latin typeface="Segoe UI Historic" panose="020B0502040204020203" pitchFamily="34" charset="0"/>
                <a:ea typeface="ＭＳ ゴシック" panose="020B0609070205080204" pitchFamily="49" charset="-128"/>
                <a:cs typeface="Segoe UI Historic" panose="020B0502040204020203" pitchFamily="34" charset="0"/>
              </a:rPr>
              <a:t>精度が比較的に高い．</a:t>
            </a:r>
            <a:endParaRPr lang="en-US" altLang="ja-JP"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endParaRPr>
          </a:p>
          <a:p>
            <a:endParaRPr lang="ja-JP" altLang="en-US"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endParaRPr>
          </a:p>
          <a:p>
            <a:endParaRPr lang="ja-JP" altLang="en-US"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p:txBody>
          <a:bodyPr/>
          <a:lstStyle/>
          <a:p>
            <a:fld id="{F4DCD11C-E200-42C0-A722-14ECC5E524B2}" type="slidenum">
              <a:rPr lang="en-US" altLang="ja-JP" sz="2400" smtClean="0">
                <a:solidFill>
                  <a:srgbClr val="9C9CDE"/>
                </a:solidFill>
              </a:rPr>
              <a:pPr/>
              <a:t>20</a:t>
            </a:fld>
            <a:endParaRPr lang="en-US" altLang="ja-JP" sz="2400" dirty="0">
              <a:solidFill>
                <a:srgbClr val="9C9CDE"/>
              </a:solidFill>
            </a:endParaRPr>
          </a:p>
        </p:txBody>
      </p:sp>
      <p:sp>
        <p:nvSpPr>
          <p:cNvPr id="5" name="吹き出し: 上矢印 4">
            <a:extLst>
              <a:ext uri="{FF2B5EF4-FFF2-40B4-BE49-F238E27FC236}">
                <a16:creationId xmlns:a16="http://schemas.microsoft.com/office/drawing/2014/main" id="{95B8AD64-1360-4F09-B301-47C3056190C7}"/>
              </a:ext>
            </a:extLst>
          </p:cNvPr>
          <p:cNvSpPr/>
          <p:nvPr/>
        </p:nvSpPr>
        <p:spPr bwMode="auto">
          <a:xfrm>
            <a:off x="5364088" y="5373215"/>
            <a:ext cx="1440160" cy="872009"/>
          </a:xfrm>
          <a:prstGeom prst="upArrow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6" name="吹き出し: 円形 5">
            <a:extLst>
              <a:ext uri="{FF2B5EF4-FFF2-40B4-BE49-F238E27FC236}">
                <a16:creationId xmlns:a16="http://schemas.microsoft.com/office/drawing/2014/main" id="{156AB313-4E3E-442C-8505-9A7AB3B6D9C8}"/>
              </a:ext>
            </a:extLst>
          </p:cNvPr>
          <p:cNvSpPr/>
          <p:nvPr/>
        </p:nvSpPr>
        <p:spPr bwMode="auto">
          <a:xfrm>
            <a:off x="5364088" y="5229200"/>
            <a:ext cx="1872208" cy="720080"/>
          </a:xfrm>
          <a:prstGeom prst="wedgeEllipseCallou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23030724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323528" y="1362075"/>
                <a:ext cx="8682136" cy="5121275"/>
              </a:xfrm>
            </p:spPr>
            <p:txBody>
              <a:bodyPr/>
              <a:lstStyle/>
              <a:p>
                <a:pPr marL="0" indent="0">
                  <a:buNone/>
                </a:pPr>
                <a:endParaRPr lang="en-US" altLang="ja-JP" sz="3600" dirty="0">
                  <a:solidFill>
                    <a:schemeClr val="bg1"/>
                  </a:solidFill>
                  <a:ea typeface="ＭＳ ゴシック" panose="020B0609070205080204" pitchFamily="49" charset="-128"/>
                </a:endParaRPr>
              </a:p>
              <a:p>
                <a:pPr marL="0" indent="0">
                  <a:spcBef>
                    <a:spcPts val="4200"/>
                  </a:spcBef>
                  <a:buNone/>
                </a:pPr>
                <a:r>
                  <a:rPr lang="ja-JP" altLang="en-US" dirty="0">
                    <a:solidFill>
                      <a:schemeClr val="accent2"/>
                    </a:solidFill>
                    <a:ea typeface="ＭＳ ゴシック" panose="020B0609070205080204" pitchFamily="49" charset="-128"/>
                  </a:rPr>
                  <a:t>　　　　　　　　　</a:t>
                </a:r>
                <a14:m>
                  <m:oMath xmlns:m="http://schemas.openxmlformats.org/officeDocument/2006/math">
                    <m:r>
                      <a:rPr lang="en-US" altLang="ja-JP" sz="4400" i="1" dirty="0" smtClean="0">
                        <a:solidFill>
                          <a:srgbClr val="A015FF"/>
                        </a:solidFill>
                        <a:latin typeface="Cambria Math" panose="02040503050406030204" pitchFamily="18" charset="0"/>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     6</m:t>
                    </m:r>
                    <m:r>
                      <a:rPr lang="en-US" altLang="ja-JP" sz="4400" b="0" i="1" dirty="0" smtClean="0">
                        <a:solidFill>
                          <a:srgbClr val="333399"/>
                        </a:solidFill>
                        <a:latin typeface="Cambria Math" panose="02040503050406030204" pitchFamily="18" charset="0"/>
                        <a:ea typeface="ＭＳ ゴシック" panose="020B0609070205080204" pitchFamily="49" charset="-128"/>
                      </a:rPr>
                      <m:t>∗</m:t>
                    </m:r>
                    <m:f>
                      <m:fPr>
                        <m:ctrlPr>
                          <a:rPr lang="en-US" altLang="ja-JP" sz="4400" i="1" dirty="0" smtClean="0">
                            <a:solidFill>
                              <a:schemeClr val="accent2"/>
                            </a:solidFill>
                            <a:latin typeface="Cambria Math" panose="02040503050406030204" pitchFamily="18" charset="0"/>
                            <a:ea typeface="ＭＳ ゴシック" panose="020B0609070205080204" pitchFamily="49" charset="-128"/>
                          </a:rPr>
                        </m:ctrlPr>
                      </m:fPr>
                      <m:num>
                        <m:r>
                          <a:rPr lang="en-US" altLang="ja-JP" sz="4400" b="0" i="1" dirty="0" smtClean="0">
                            <a:solidFill>
                              <a:schemeClr val="accent2"/>
                            </a:solidFill>
                            <a:latin typeface="Cambria Math" panose="02040503050406030204" pitchFamily="18" charset="0"/>
                            <a:ea typeface="ＭＳ ゴシック" panose="020B0609070205080204" pitchFamily="49" charset="-128"/>
                          </a:rPr>
                          <m:t> 4</m:t>
                        </m:r>
                        <m:r>
                          <a:rPr lang="en-US" altLang="ja-JP" sz="4400" b="0" i="1" baseline="-25000" dirty="0" smtClean="0">
                            <a:solidFill>
                              <a:schemeClr val="accent2"/>
                            </a:solidFill>
                            <a:latin typeface="Cambria Math" panose="02040503050406030204" pitchFamily="18" charset="0"/>
                            <a:ea typeface="ＭＳ ゴシック" panose="020B0609070205080204" pitchFamily="49" charset="-128"/>
                          </a:rPr>
                          <m:t> </m:t>
                        </m:r>
                        <m:r>
                          <a:rPr lang="en-US" altLang="ja-JP" sz="4400" b="0" i="1" dirty="0" smtClean="0">
                            <a:solidFill>
                              <a:schemeClr val="accent2"/>
                            </a:solidFill>
                            <a:latin typeface="Cambria Math" panose="02040503050406030204" pitchFamily="18" charset="0"/>
                            <a:ea typeface="ＭＳ ゴシック" panose="020B0609070205080204" pitchFamily="49" charset="-128"/>
                          </a:rPr>
                          <m:t>+ </m:t>
                        </m:r>
                        <m:r>
                          <a:rPr lang="en-US" altLang="ja-JP" sz="4400" b="1" i="1" dirty="0" smtClean="0">
                            <a:solidFill>
                              <a:srgbClr val="CC0099"/>
                            </a:solidFill>
                            <a:latin typeface="Cambria Math" panose="02040503050406030204" pitchFamily="18" charset="0"/>
                            <a:ea typeface="ＭＳ ゴシック" panose="020B0609070205080204" pitchFamily="49" charset="-128"/>
                          </a:rPr>
                          <m:t>𝟒</m:t>
                        </m:r>
                        <m:r>
                          <a:rPr lang="en-US" altLang="ja-JP" sz="4400" i="1" dirty="0">
                            <a:solidFill>
                              <a:schemeClr val="accent2"/>
                            </a:solidFill>
                            <a:latin typeface="Cambria Math" panose="02040503050406030204" pitchFamily="18" charset="0"/>
                            <a:ea typeface="ＭＳ ゴシック" panose="020B0609070205080204" pitchFamily="49" charset="-128"/>
                          </a:rPr>
                          <m:t>×</m:t>
                        </m:r>
                        <m:r>
                          <a:rPr lang="en-US" altLang="ja-JP" sz="4400" b="0" i="1" dirty="0" smtClean="0">
                            <a:solidFill>
                              <a:schemeClr val="accent2"/>
                            </a:solidFill>
                            <a:latin typeface="Cambria Math" panose="02040503050406030204" pitchFamily="18" charset="0"/>
                            <a:ea typeface="ＭＳ ゴシック" panose="020B0609070205080204" pitchFamily="49" charset="-128"/>
                          </a:rPr>
                          <m:t>2.5</m:t>
                        </m:r>
                        <m:r>
                          <a:rPr lang="en-US" altLang="ja-JP" sz="4400" b="0" i="1" baseline="30000" dirty="0" smtClean="0">
                            <a:solidFill>
                              <a:schemeClr val="accent2"/>
                            </a:solidFill>
                            <a:latin typeface="Cambria Math" panose="02040503050406030204" pitchFamily="18" charset="0"/>
                            <a:ea typeface="ＭＳ ゴシック" panose="020B0609070205080204" pitchFamily="49" charset="-128"/>
                          </a:rPr>
                          <m:t>2</m:t>
                        </m:r>
                        <m:r>
                          <a:rPr lang="en-US" altLang="ja-JP" sz="4400" b="0" i="1" baseline="-20000" dirty="0" smtClean="0">
                            <a:solidFill>
                              <a:schemeClr val="accent2"/>
                            </a:solidFill>
                            <a:latin typeface="Cambria Math" panose="02040503050406030204" pitchFamily="18" charset="0"/>
                            <a:ea typeface="ＭＳ ゴシック" panose="020B0609070205080204" pitchFamily="49" charset="-128"/>
                          </a:rPr>
                          <m:t> </m:t>
                        </m:r>
                        <m:r>
                          <a:rPr lang="en-US" altLang="ja-JP" sz="4400" i="1" dirty="0">
                            <a:solidFill>
                              <a:schemeClr val="accent2"/>
                            </a:solidFill>
                            <a:latin typeface="Cambria Math" panose="02040503050406030204" pitchFamily="18" charset="0"/>
                            <a:ea typeface="ＭＳ ゴシック" panose="020B0609070205080204" pitchFamily="49" charset="-128"/>
                          </a:rPr>
                          <m:t>+</m:t>
                        </m:r>
                        <m:r>
                          <a:rPr lang="en-US" altLang="ja-JP" sz="4400" b="0" i="1" dirty="0" smtClean="0">
                            <a:solidFill>
                              <a:schemeClr val="accent2"/>
                            </a:solidFill>
                            <a:latin typeface="Cambria Math" panose="02040503050406030204" pitchFamily="18" charset="0"/>
                            <a:ea typeface="ＭＳ ゴシック" panose="020B0609070205080204" pitchFamily="49" charset="-128"/>
                          </a:rPr>
                          <m:t>16</m:t>
                        </m:r>
                        <m:r>
                          <a:rPr lang="en-US" altLang="ja-JP" sz="4400" b="1" i="1" baseline="-20000" dirty="0" smtClean="0">
                            <a:solidFill>
                              <a:schemeClr val="accent2"/>
                            </a:solidFill>
                            <a:latin typeface="Cambria Math" panose="02040503050406030204" pitchFamily="18" charset="0"/>
                            <a:ea typeface="ＭＳ ゴシック" panose="020B0609070205080204" pitchFamily="49" charset="-128"/>
                          </a:rPr>
                          <m:t> </m:t>
                        </m:r>
                      </m:num>
                      <m:den>
                        <m:r>
                          <a:rPr lang="en-US" altLang="ja-JP" sz="4400" b="0" i="1" dirty="0" smtClean="0">
                            <a:solidFill>
                              <a:schemeClr val="accent2"/>
                            </a:solidFill>
                            <a:latin typeface="Cambria Math" panose="02040503050406030204" pitchFamily="18" charset="0"/>
                            <a:ea typeface="ＭＳ ゴシック" panose="020B0609070205080204" pitchFamily="49" charset="-128"/>
                          </a:rPr>
                          <m:t>6</m:t>
                        </m:r>
                      </m:den>
                    </m:f>
                  </m:oMath>
                </a14:m>
                <a:endParaRPr lang="en-US" altLang="ja-JP" sz="4400" dirty="0">
                  <a:solidFill>
                    <a:schemeClr val="accent2"/>
                  </a:solidFill>
                  <a:ea typeface="ＭＳ ゴシック" panose="020B0609070205080204" pitchFamily="49" charset="-128"/>
                </a:endParaRPr>
              </a:p>
              <a:p>
                <a:pPr marL="0" indent="0">
                  <a:spcBef>
                    <a:spcPts val="0"/>
                  </a:spcBef>
                  <a:buNone/>
                </a:pPr>
                <a:r>
                  <a:rPr lang="en-US" altLang="ja-JP" sz="5400" dirty="0">
                    <a:solidFill>
                      <a:schemeClr val="accent2"/>
                    </a:solidFill>
                    <a:ea typeface="ＭＳ ゴシック" panose="020B0609070205080204" pitchFamily="49" charset="-128"/>
                  </a:rPr>
                  <a:t>				   </a:t>
                </a:r>
                <a:r>
                  <a:rPr lang="en-US" altLang="ja-JP" sz="1800" dirty="0">
                    <a:solidFill>
                      <a:schemeClr val="accent2"/>
                    </a:solidFill>
                    <a:ea typeface="ＭＳ ゴシック" panose="020B0609070205080204" pitchFamily="49" charset="-128"/>
                  </a:rPr>
                  <a:t> </a:t>
                </a:r>
                <a14:m>
                  <m:oMath xmlns:m="http://schemas.openxmlformats.org/officeDocument/2006/math">
                    <m:r>
                      <a:rPr lang="en-US" altLang="ja-JP" sz="4400" b="0" i="0" dirty="0" smtClean="0">
                        <a:solidFill>
                          <a:schemeClr val="accent2"/>
                        </a:solidFill>
                        <a:latin typeface="Cambria Math" panose="02040503050406030204" pitchFamily="18" charset="0"/>
                        <a:ea typeface="ＭＳ ゴシック" panose="020B0609070205080204" pitchFamily="49" charset="-128"/>
                      </a:rPr>
                      <m:t> </m:t>
                    </m:r>
                    <m:r>
                      <m:rPr>
                        <m:nor/>
                      </m:rPr>
                      <a:rPr lang="en-US" altLang="ja-JP" sz="4400" dirty="0">
                        <a:solidFill>
                          <a:schemeClr val="accent2"/>
                        </a:solidFill>
                        <a:ea typeface="ＭＳ ゴシック" panose="020B0609070205080204" pitchFamily="49" charset="-128"/>
                      </a:rPr>
                      <m:t>=</m:t>
                    </m:r>
                    <m:r>
                      <m:rPr>
                        <m:nor/>
                      </m:rPr>
                      <a:rPr lang="en-US" altLang="ja-JP" sz="4400" b="0" i="0" dirty="0" smtClean="0">
                        <a:solidFill>
                          <a:schemeClr val="accent2"/>
                        </a:solidFill>
                        <a:ea typeface="ＭＳ ゴシック" panose="020B0609070205080204" pitchFamily="49" charset="-128"/>
                      </a:rPr>
                      <m:t> </m:t>
                    </m:r>
                    <m:r>
                      <a:rPr lang="en-US" altLang="ja-JP" sz="4400" b="0" i="1" dirty="0" smtClean="0">
                        <a:solidFill>
                          <a:srgbClr val="A015FF"/>
                        </a:solidFill>
                        <a:latin typeface="Cambria Math" panose="02040503050406030204" pitchFamily="18" charset="0"/>
                        <a:ea typeface="ＭＳ ゴシック" panose="020B0609070205080204" pitchFamily="49" charset="-128"/>
                      </a:rPr>
                      <m:t>45</m:t>
                    </m:r>
                  </m:oMath>
                </a14:m>
                <a:endParaRPr lang="en-US" altLang="ja-JP" sz="4400" dirty="0">
                  <a:solidFill>
                    <a:srgbClr val="6262E4"/>
                  </a:solidFill>
                  <a:ea typeface="ＭＳ ゴシック" panose="020B0609070205080204" pitchFamily="49" charset="-128"/>
                </a:endParaRPr>
              </a:p>
              <a:p>
                <a:pPr marL="0" indent="0">
                  <a:spcBef>
                    <a:spcPts val="0"/>
                  </a:spcBef>
                  <a:buNone/>
                </a:pPr>
                <a:endParaRPr lang="en-US" altLang="ja-JP" sz="5400" dirty="0">
                  <a:solidFill>
                    <a:schemeClr val="accent2"/>
                  </a:solidFill>
                  <a:ea typeface="ＭＳ ゴシック" panose="020B0609070205080204" pitchFamily="49" charset="-128"/>
                </a:endParaRPr>
              </a:p>
              <a:p>
                <a:pPr marL="0" indent="0">
                  <a:spcBef>
                    <a:spcPts val="3000"/>
                  </a:spcBef>
                  <a:buNone/>
                </a:pPr>
                <a:r>
                  <a:rPr lang="en-US" altLang="ja-JP" sz="5400" dirty="0">
                    <a:solidFill>
                      <a:schemeClr val="accent2"/>
                    </a:solidFill>
                    <a:ea typeface="ＭＳ ゴシック" panose="020B0609070205080204" pitchFamily="49" charset="-128"/>
                  </a:rPr>
                  <a:t> </a:t>
                </a:r>
                <a:r>
                  <a:rPr lang="ja-JP" altLang="en-US" sz="3600" dirty="0">
                    <a:solidFill>
                      <a:srgbClr val="6C6CCE"/>
                    </a:solidFill>
                    <a:ea typeface="ＭＳ ゴシック" panose="020B0609070205080204" pitchFamily="49" charset="-128"/>
                  </a:rPr>
                  <a:t>図 </a:t>
                </a:r>
                <a:r>
                  <a:rPr lang="en-US" altLang="ja-JP" sz="3600" dirty="0">
                    <a:solidFill>
                      <a:srgbClr val="6C6CCE"/>
                    </a:solidFill>
                    <a:ea typeface="ＭＳ ゴシック" panose="020B0609070205080204" pitchFamily="49" charset="-128"/>
                  </a:rPr>
                  <a:t>8.  </a:t>
                </a:r>
                <a:r>
                  <a:rPr lang="ja-JP" altLang="en-US" sz="3600" dirty="0">
                    <a:solidFill>
                      <a:srgbClr val="6C6CCE"/>
                    </a:solidFill>
                    <a:ea typeface="ＭＳ ゴシック" panose="020B0609070205080204" pitchFamily="49" charset="-128"/>
                  </a:rPr>
                  <a:t>稜線が</a:t>
                </a:r>
                <a:r>
                  <a:rPr lang="ja-JP" altLang="en-US" sz="1600" dirty="0">
                    <a:solidFill>
                      <a:srgbClr val="6C6CCE"/>
                    </a:solidFill>
                    <a:ea typeface="ＭＳ ゴシック" panose="020B0609070205080204" pitchFamily="49" charset="-128"/>
                  </a:rPr>
                  <a:t> </a:t>
                </a:r>
                <a:r>
                  <a:rPr lang="ja-JP" altLang="en-US" sz="3600" dirty="0">
                    <a:solidFill>
                      <a:srgbClr val="0000C8"/>
                    </a:solidFill>
                  </a:rPr>
                  <a:t>放物線</a:t>
                </a:r>
                <a:r>
                  <a:rPr lang="ja-JP" altLang="en-US" sz="1600" dirty="0">
                    <a:solidFill>
                      <a:srgbClr val="006699"/>
                    </a:solidFill>
                  </a:rPr>
                  <a:t> </a:t>
                </a:r>
                <a:r>
                  <a:rPr lang="ja-JP" altLang="en-US" sz="3600" dirty="0">
                    <a:solidFill>
                      <a:srgbClr val="6C6CCE"/>
                    </a:solidFill>
                    <a:ea typeface="ＭＳ ゴシック" panose="020B0609070205080204" pitchFamily="49" charset="-128"/>
                  </a:rPr>
                  <a:t>の場合の体積計算</a:t>
                </a:r>
              </a:p>
            </p:txBody>
          </p:sp>
        </mc:Choice>
        <mc:Fallback>
          <p:sp>
            <p:nvSpPr>
              <p:cNvPr id="3" name="コンテンツ プレースホルダー 2">
                <a:extLst>
                  <a:ext uri="{FF2B5EF4-FFF2-40B4-BE49-F238E27FC236}">
                    <a16:creationId xmlns:a16="http://schemas.microsoft.com/office/drawing/2014/main" id="{271C4012-7C7F-4F7D-8528-FACA87E77111}"/>
                  </a:ext>
                </a:extLst>
              </p:cNvPr>
              <p:cNvSpPr>
                <a:spLocks noGrp="1" noRot="1" noChangeAspect="1" noMove="1" noResize="1" noEditPoints="1" noAdjustHandles="1" noChangeArrowheads="1" noChangeShapeType="1" noTextEdit="1"/>
              </p:cNvSpPr>
              <p:nvPr>
                <p:ph idx="1"/>
              </p:nvPr>
            </p:nvSpPr>
            <p:spPr>
              <a:xfrm>
                <a:off x="323528" y="1362075"/>
                <a:ext cx="8682136" cy="5121275"/>
              </a:xfrm>
              <a:blipFill>
                <a:blip r:embed="rId2"/>
                <a:stretch>
                  <a:fillRect b="-832"/>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28F0AD1F-F159-46F1-A540-5246A1F1D6F2}"/>
              </a:ext>
            </a:extLst>
          </p:cNvPr>
          <p:cNvSpPr txBox="1"/>
          <p:nvPr/>
        </p:nvSpPr>
        <p:spPr>
          <a:xfrm>
            <a:off x="287455" y="1526537"/>
            <a:ext cx="5897429" cy="584775"/>
          </a:xfrm>
          <a:prstGeom prst="rect">
            <a:avLst/>
          </a:prstGeom>
          <a:noFill/>
        </p:spPr>
        <p:txBody>
          <a:bodyPr wrap="square" rtlCol="0">
            <a:spAutoFit/>
          </a:bodyPr>
          <a:lstStyle/>
          <a:p>
            <a:r>
              <a:rPr kumimoji="1" lang="ja-JP" altLang="en-US" sz="3200" dirty="0">
                <a:solidFill>
                  <a:srgbClr val="0000C8"/>
                </a:solidFill>
              </a:rPr>
              <a:t>放物線（</a:t>
            </a:r>
            <a:r>
              <a:rPr kumimoji="1" lang="en-US" altLang="ja-JP" sz="3200" dirty="0">
                <a:solidFill>
                  <a:srgbClr val="0000C8"/>
                </a:solidFill>
              </a:rPr>
              <a:t>2</a:t>
            </a:r>
            <a:r>
              <a:rPr kumimoji="1" lang="en-US" altLang="ja-JP" sz="1600" dirty="0">
                <a:solidFill>
                  <a:srgbClr val="0000C8"/>
                </a:solidFill>
              </a:rPr>
              <a:t> </a:t>
            </a:r>
            <a:r>
              <a:rPr kumimoji="1" lang="ja-JP" altLang="en-US" sz="3200" dirty="0">
                <a:solidFill>
                  <a:srgbClr val="0000C8"/>
                </a:solidFill>
              </a:rPr>
              <a:t>次式）</a:t>
            </a:r>
            <a:r>
              <a:rPr kumimoji="1" lang="ja-JP" altLang="en-US" sz="3200" dirty="0">
                <a:solidFill>
                  <a:srgbClr val="006699"/>
                </a:solidFill>
              </a:rPr>
              <a:t>    </a:t>
            </a:r>
            <a:r>
              <a:rPr lang="ja-JP" altLang="en-US" sz="3200" dirty="0">
                <a:solidFill>
                  <a:srgbClr val="5F5FBF"/>
                </a:solidFill>
              </a:rPr>
              <a:t>面積は</a:t>
            </a:r>
            <a:r>
              <a:rPr lang="ja-JP" altLang="en-US" sz="1200" dirty="0">
                <a:solidFill>
                  <a:srgbClr val="5F5FBF"/>
                </a:solidFill>
              </a:rPr>
              <a:t> </a:t>
            </a:r>
            <a:r>
              <a:rPr lang="en-US" altLang="ja-JP" sz="3200" dirty="0">
                <a:solidFill>
                  <a:srgbClr val="5F5FBF"/>
                </a:solidFill>
              </a:rPr>
              <a:t>4</a:t>
            </a:r>
            <a:r>
              <a:rPr lang="en-US" altLang="ja-JP" sz="1200" dirty="0">
                <a:solidFill>
                  <a:srgbClr val="5F5FBF"/>
                </a:solidFill>
              </a:rPr>
              <a:t> </a:t>
            </a:r>
            <a:r>
              <a:rPr lang="ja-JP" altLang="en-US" sz="3200" dirty="0">
                <a:solidFill>
                  <a:srgbClr val="5F5FBF"/>
                </a:solidFill>
              </a:rPr>
              <a:t>次式</a:t>
            </a:r>
            <a:endParaRPr kumimoji="1" lang="ja-JP" altLang="en-US" sz="3200" dirty="0">
              <a:solidFill>
                <a:srgbClr val="5F5FBF"/>
              </a:solidFill>
            </a:endParaRPr>
          </a:p>
        </p:txBody>
      </p:sp>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274638"/>
            <a:ext cx="8229600" cy="1143000"/>
          </a:xfrm>
        </p:spPr>
        <p:txBody>
          <a:bodyPr/>
          <a:lstStyle/>
          <a:p>
            <a:pPr algn="l"/>
            <a:r>
              <a:rPr lang="en-US" altLang="ja-JP" b="1" dirty="0">
                <a:solidFill>
                  <a:srgbClr val="006699"/>
                </a:solidFill>
              </a:rPr>
              <a:t>2.2  </a:t>
            </a:r>
            <a:r>
              <a:rPr lang="ja-JP" altLang="en-US" b="1" dirty="0">
                <a:solidFill>
                  <a:srgbClr val="006699"/>
                </a:solidFill>
              </a:rPr>
              <a:t>シンプソン公式  </a:t>
            </a:r>
            <a:r>
              <a:rPr lang="en-US" altLang="ja-JP" sz="3600" b="1" dirty="0">
                <a:solidFill>
                  <a:srgbClr val="3FC9C4"/>
                </a:solidFill>
              </a:rPr>
              <a:t>(4/4)</a:t>
            </a:r>
            <a:endParaRPr kumimoji="1" lang="ja-JP" altLang="en-US" sz="3600" dirty="0"/>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21</a:t>
            </a:fld>
            <a:endParaRPr lang="en-US" altLang="ja-JP" sz="2400" dirty="0">
              <a:solidFill>
                <a:srgbClr val="9C9CDE"/>
              </a:solidFill>
            </a:endParaRPr>
          </a:p>
        </p:txBody>
      </p:sp>
      <p:sp>
        <p:nvSpPr>
          <p:cNvPr id="13" name="テキスト ボックス 12">
            <a:extLst>
              <a:ext uri="{FF2B5EF4-FFF2-40B4-BE49-F238E27FC236}">
                <a16:creationId xmlns:a16="http://schemas.microsoft.com/office/drawing/2014/main" id="{8C807547-F923-4BE1-BB7A-A30E8E2ABC72}"/>
              </a:ext>
            </a:extLst>
          </p:cNvPr>
          <p:cNvSpPr txBox="1"/>
          <p:nvPr/>
        </p:nvSpPr>
        <p:spPr>
          <a:xfrm>
            <a:off x="5176460" y="2743974"/>
            <a:ext cx="360040" cy="523220"/>
          </a:xfrm>
          <a:prstGeom prst="rect">
            <a:avLst/>
          </a:prstGeom>
          <a:solidFill>
            <a:schemeClr val="bg1"/>
          </a:solidFill>
        </p:spPr>
        <p:txBody>
          <a:bodyPr wrap="square" rtlCol="0">
            <a:spAutoFit/>
          </a:bodyPr>
          <a:lstStyle/>
          <a:p>
            <a:r>
              <a:rPr lang="en-US" altLang="ja-JP" sz="2800" dirty="0">
                <a:solidFill>
                  <a:schemeClr val="accent2"/>
                </a:solidFill>
                <a:ea typeface="ＭＳ ゴシック" panose="020B0609070205080204" pitchFamily="49" charset="-128"/>
              </a:rPr>
              <a:t>×</a:t>
            </a:r>
            <a:endParaRPr kumimoji="1" lang="ja-JP" altLang="en-US" sz="2800" dirty="0"/>
          </a:p>
        </p:txBody>
      </p:sp>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5B3AEF73-0C24-4A63-8D1E-FAEF5ABC4667}"/>
                  </a:ext>
                </a:extLst>
              </p:cNvPr>
              <p:cNvSpPr txBox="1"/>
              <p:nvPr/>
            </p:nvSpPr>
            <p:spPr>
              <a:xfrm>
                <a:off x="5896540" y="3667191"/>
                <a:ext cx="2884826"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ja-JP" altLang="en-US" sz="2800" i="1" dirty="0" smtClean="0">
                          <a:solidFill>
                            <a:srgbClr val="6262E4"/>
                          </a:solidFill>
                          <a:latin typeface="Cambria Math" panose="02040503050406030204" pitchFamily="18" charset="0"/>
                          <a:ea typeface="ＭＳ ゴシック" panose="020B0609070205080204" pitchFamily="49" charset="-128"/>
                        </a:rPr>
                        <m:t>（</m:t>
                      </m:r>
                      <m:r>
                        <a:rPr lang="ja-JP" altLang="en-US" sz="2800" i="1" dirty="0">
                          <a:solidFill>
                            <a:srgbClr val="6262E4"/>
                          </a:solidFill>
                          <a:latin typeface="Cambria Math" panose="02040503050406030204" pitchFamily="18" charset="0"/>
                          <a:ea typeface="ＭＳ ゴシック" panose="020B0609070205080204" pitchFamily="49" charset="-128"/>
                        </a:rPr>
                        <m:t>誤差は</m:t>
                      </m:r>
                      <m:r>
                        <a:rPr lang="en-US" altLang="ja-JP" sz="2800" b="0" i="1" dirty="0" smtClean="0">
                          <a:solidFill>
                            <a:srgbClr val="6262E4"/>
                          </a:solidFill>
                          <a:latin typeface="Cambria Math" panose="02040503050406030204" pitchFamily="18" charset="0"/>
                          <a:ea typeface="ＭＳ ゴシック" panose="020B0609070205080204" pitchFamily="49" charset="-128"/>
                        </a:rPr>
                        <m:t>+</m:t>
                      </m:r>
                      <m:r>
                        <a:rPr lang="en-US" altLang="ja-JP" sz="2800" b="0" i="1" dirty="0" smtClean="0">
                          <a:solidFill>
                            <a:srgbClr val="6262E4"/>
                          </a:solidFill>
                          <a:latin typeface="Cambria Math" panose="02040503050406030204" pitchFamily="18" charset="0"/>
                          <a:ea typeface="ＭＳ ゴシック" panose="020B0609070205080204" pitchFamily="49" charset="-128"/>
                        </a:rPr>
                        <m:t>0.2</m:t>
                      </m:r>
                      <m:r>
                        <a:rPr lang="ja-JP" altLang="en-US" sz="2800" i="1" dirty="0">
                          <a:solidFill>
                            <a:srgbClr val="6262E4"/>
                          </a:solidFill>
                          <a:latin typeface="Cambria Math" panose="02040503050406030204" pitchFamily="18" charset="0"/>
                          <a:ea typeface="ＭＳ ゴシック" panose="020B0609070205080204" pitchFamily="49" charset="-128"/>
                        </a:rPr>
                        <m:t>）</m:t>
                      </m:r>
                    </m:oMath>
                  </m:oMathPara>
                </a14:m>
                <a:endParaRPr kumimoji="1" lang="ja-JP" altLang="en-US" sz="2800" dirty="0"/>
              </a:p>
            </p:txBody>
          </p:sp>
        </mc:Choice>
        <mc:Fallback>
          <p:sp>
            <p:nvSpPr>
              <p:cNvPr id="8" name="テキスト ボックス 7">
                <a:extLst>
                  <a:ext uri="{FF2B5EF4-FFF2-40B4-BE49-F238E27FC236}">
                    <a16:creationId xmlns:a16="http://schemas.microsoft.com/office/drawing/2014/main" id="{5B3AEF73-0C24-4A63-8D1E-FAEF5ABC4667}"/>
                  </a:ext>
                </a:extLst>
              </p:cNvPr>
              <p:cNvSpPr txBox="1">
                <a:spLocks noRot="1" noChangeAspect="1" noMove="1" noResize="1" noEditPoints="1" noAdjustHandles="1" noChangeArrowheads="1" noChangeShapeType="1" noTextEdit="1"/>
              </p:cNvSpPr>
              <p:nvPr/>
            </p:nvSpPr>
            <p:spPr>
              <a:xfrm>
                <a:off x="5896540" y="3667191"/>
                <a:ext cx="2884826" cy="523220"/>
              </a:xfrm>
              <a:prstGeom prst="rect">
                <a:avLst/>
              </a:prstGeom>
              <a:blipFill>
                <a:blip r:embed="rId3"/>
                <a:stretch>
                  <a:fillRect/>
                </a:stretch>
              </a:blipFill>
            </p:spPr>
            <p:txBody>
              <a:bodyPr/>
              <a:lstStyle/>
              <a:p>
                <a:r>
                  <a:rPr lang="ja-JP" altLang="en-US">
                    <a:noFill/>
                  </a:rPr>
                  <a:t> </a:t>
                </a:r>
              </a:p>
            </p:txBody>
          </p:sp>
        </mc:Fallback>
      </mc:AlternateContent>
      <p:sp>
        <p:nvSpPr>
          <p:cNvPr id="16" name="テキスト ボックス 15">
            <a:extLst>
              <a:ext uri="{FF2B5EF4-FFF2-40B4-BE49-F238E27FC236}">
                <a16:creationId xmlns:a16="http://schemas.microsoft.com/office/drawing/2014/main" id="{D3BE0C95-9DF6-4832-9184-33FF6DA4C032}"/>
              </a:ext>
            </a:extLst>
          </p:cNvPr>
          <p:cNvSpPr txBox="1"/>
          <p:nvPr/>
        </p:nvSpPr>
        <p:spPr>
          <a:xfrm>
            <a:off x="6103238" y="4335042"/>
            <a:ext cx="2353706" cy="584775"/>
          </a:xfrm>
          <a:prstGeom prst="rect">
            <a:avLst/>
          </a:prstGeom>
          <a:solidFill>
            <a:srgbClr val="FFFFCC"/>
          </a:solidFill>
          <a:ln cap="rnd">
            <a:noFill/>
          </a:ln>
        </p:spPr>
        <p:txBody>
          <a:bodyPr wrap="square" rtlCol="0">
            <a:spAutoFit/>
          </a:bodyPr>
          <a:lstStyle/>
          <a:p>
            <a:r>
              <a:rPr kumimoji="1" lang="ja-JP" altLang="en-US" sz="3200" dirty="0">
                <a:solidFill>
                  <a:srgbClr val="CC0099"/>
                </a:solidFill>
                <a:latin typeface="ＭＳ ゴシック" panose="020B0609070205080204" pitchFamily="49" charset="-128"/>
                <a:ea typeface="ＭＳ ゴシック" panose="020B0609070205080204" pitchFamily="49" charset="-128"/>
              </a:rPr>
              <a:t>かなりよい</a:t>
            </a:r>
          </a:p>
        </p:txBody>
      </p:sp>
      <p:sp>
        <p:nvSpPr>
          <p:cNvPr id="18" name="矢印: 下 17">
            <a:extLst>
              <a:ext uri="{FF2B5EF4-FFF2-40B4-BE49-F238E27FC236}">
                <a16:creationId xmlns:a16="http://schemas.microsoft.com/office/drawing/2014/main" id="{04A96920-9315-4224-B2FD-A80E13417D99}"/>
              </a:ext>
            </a:extLst>
          </p:cNvPr>
          <p:cNvSpPr/>
          <p:nvPr/>
        </p:nvSpPr>
        <p:spPr bwMode="auto">
          <a:xfrm>
            <a:off x="5294184" y="2852936"/>
            <a:ext cx="484632" cy="978408"/>
          </a:xfrm>
          <a:prstGeom prst="downArrow">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9" name="図 8">
            <a:extLst>
              <a:ext uri="{FF2B5EF4-FFF2-40B4-BE49-F238E27FC236}">
                <a16:creationId xmlns:a16="http://schemas.microsoft.com/office/drawing/2014/main" id="{47163E9F-F885-4D97-95A0-2627D62E83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929" y="2319202"/>
            <a:ext cx="4309881" cy="2980950"/>
          </a:xfrm>
          <a:prstGeom prst="rect">
            <a:avLst/>
          </a:prstGeom>
        </p:spPr>
      </p:pic>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D7DC9210-68AD-479F-9A05-F65C61E0C6B6}"/>
                  </a:ext>
                </a:extLst>
              </p:cNvPr>
              <p:cNvSpPr txBox="1"/>
              <p:nvPr/>
            </p:nvSpPr>
            <p:spPr>
              <a:xfrm>
                <a:off x="1448434" y="4756644"/>
                <a:ext cx="1800200"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accent2"/>
                          </a:solidFill>
                          <a:latin typeface="Cambria Math" panose="02040503050406030204" pitchFamily="18" charset="0"/>
                          <a:ea typeface="ＭＳ ゴシック" panose="020B0609070205080204" pitchFamily="49" charset="-128"/>
                        </a:rPr>
                        <m:t>𝑉</m:t>
                      </m:r>
                      <m:r>
                        <a:rPr lang="en-US" altLang="ja-JP" sz="3200" b="0" i="1" dirty="0" smtClean="0">
                          <a:solidFill>
                            <a:schemeClr val="accent2"/>
                          </a:solidFill>
                          <a:latin typeface="Cambria Math" panose="02040503050406030204" pitchFamily="18" charset="0"/>
                          <a:ea typeface="ＭＳ ゴシック" panose="020B0609070205080204" pitchFamily="49" charset="-128"/>
                        </a:rPr>
                        <m:t>=44.8</m:t>
                      </m:r>
                    </m:oMath>
                  </m:oMathPara>
                </a14:m>
                <a:endParaRPr kumimoji="1" lang="ja-JP" altLang="en-US" sz="3200" dirty="0"/>
              </a:p>
            </p:txBody>
          </p:sp>
        </mc:Choice>
        <mc:Fallback xmlns="">
          <p:sp>
            <p:nvSpPr>
              <p:cNvPr id="14" name="テキスト ボックス 13">
                <a:extLst>
                  <a:ext uri="{FF2B5EF4-FFF2-40B4-BE49-F238E27FC236}">
                    <a16:creationId xmlns:a16="http://schemas.microsoft.com/office/drawing/2014/main" id="{D7DC9210-68AD-479F-9A05-F65C61E0C6B6}"/>
                  </a:ext>
                </a:extLst>
              </p:cNvPr>
              <p:cNvSpPr txBox="1">
                <a:spLocks noRot="1" noChangeAspect="1" noMove="1" noResize="1" noEditPoints="1" noAdjustHandles="1" noChangeArrowheads="1" noChangeShapeType="1" noTextEdit="1"/>
              </p:cNvSpPr>
              <p:nvPr/>
            </p:nvSpPr>
            <p:spPr>
              <a:xfrm>
                <a:off x="1448434" y="4756644"/>
                <a:ext cx="1800200" cy="584775"/>
              </a:xfrm>
              <a:prstGeom prst="rect">
                <a:avLst/>
              </a:prstGeom>
              <a:blipFill>
                <a:blip r:embed="rId5"/>
                <a:stretch>
                  <a:fillRect/>
                </a:stretch>
              </a:blipFill>
            </p:spPr>
            <p:txBody>
              <a:bodyPr/>
              <a:lstStyle/>
              <a:p>
                <a:r>
                  <a:rPr lang="ja-JP" altLang="en-US">
                    <a:noFill/>
                  </a:rPr>
                  <a:t> </a:t>
                </a:r>
              </a:p>
            </p:txBody>
          </p:sp>
        </mc:Fallback>
      </mc:AlternateContent>
      <p:sp>
        <p:nvSpPr>
          <p:cNvPr id="15" name="矢印: 下 14">
            <a:extLst>
              <a:ext uri="{FF2B5EF4-FFF2-40B4-BE49-F238E27FC236}">
                <a16:creationId xmlns:a16="http://schemas.microsoft.com/office/drawing/2014/main" id="{EEEAF7AD-81C8-4011-AB7B-FF1E701F5B97}"/>
              </a:ext>
            </a:extLst>
          </p:cNvPr>
          <p:cNvSpPr/>
          <p:nvPr/>
        </p:nvSpPr>
        <p:spPr bwMode="auto">
          <a:xfrm rot="20576988">
            <a:off x="1518163" y="2708920"/>
            <a:ext cx="317533" cy="523220"/>
          </a:xfrm>
          <a:prstGeom prst="downArrow">
            <a:avLst>
              <a:gd name="adj1" fmla="val 50000"/>
              <a:gd name="adj2" fmla="val 121161"/>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7" name="矢印: 下 16">
            <a:extLst>
              <a:ext uri="{FF2B5EF4-FFF2-40B4-BE49-F238E27FC236}">
                <a16:creationId xmlns:a16="http://schemas.microsoft.com/office/drawing/2014/main" id="{59D9EEAB-5331-4BBE-A2B0-9C69E3B19EA6}"/>
              </a:ext>
            </a:extLst>
          </p:cNvPr>
          <p:cNvSpPr/>
          <p:nvPr/>
        </p:nvSpPr>
        <p:spPr bwMode="auto">
          <a:xfrm rot="20124630">
            <a:off x="2034195" y="2105255"/>
            <a:ext cx="134768" cy="523043"/>
          </a:xfrm>
          <a:prstGeom prst="downArrow">
            <a:avLst>
              <a:gd name="adj1" fmla="val 50000"/>
              <a:gd name="adj2" fmla="val 115921"/>
            </a:avLst>
          </a:prstGeom>
          <a:solidFill>
            <a:srgbClr val="0000C8"/>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9" name="矢印: 下 18">
            <a:extLst>
              <a:ext uri="{FF2B5EF4-FFF2-40B4-BE49-F238E27FC236}">
                <a16:creationId xmlns:a16="http://schemas.microsoft.com/office/drawing/2014/main" id="{D4DFDD1A-35CA-4876-B75E-9868BEF3BD91}"/>
              </a:ext>
            </a:extLst>
          </p:cNvPr>
          <p:cNvSpPr/>
          <p:nvPr/>
        </p:nvSpPr>
        <p:spPr bwMode="auto">
          <a:xfrm rot="1490436">
            <a:off x="3603302" y="2113694"/>
            <a:ext cx="145905" cy="555209"/>
          </a:xfrm>
          <a:prstGeom prst="downArrow">
            <a:avLst>
              <a:gd name="adj1" fmla="val 50000"/>
              <a:gd name="adj2" fmla="val 115892"/>
            </a:avLst>
          </a:prstGeom>
          <a:solidFill>
            <a:srgbClr val="0000FF"/>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C1A6AEF2-46D5-4C4D-9591-7F0242BF7DE9}"/>
                  </a:ext>
                </a:extLst>
              </p:cNvPr>
              <p:cNvSpPr txBox="1"/>
              <p:nvPr/>
            </p:nvSpPr>
            <p:spPr>
              <a:xfrm>
                <a:off x="249617" y="2796846"/>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2</m:t>
                      </m:r>
                    </m:oMath>
                  </m:oMathPara>
                </a14:m>
                <a:endParaRPr kumimoji="1" lang="ja-JP" altLang="en-US" sz="3200" dirty="0">
                  <a:solidFill>
                    <a:schemeClr val="tx1"/>
                  </a:solidFill>
                </a:endParaRPr>
              </a:p>
            </p:txBody>
          </p:sp>
        </mc:Choice>
        <mc:Fallback xmlns="">
          <p:sp>
            <p:nvSpPr>
              <p:cNvPr id="20" name="テキスト ボックス 19">
                <a:extLst>
                  <a:ext uri="{FF2B5EF4-FFF2-40B4-BE49-F238E27FC236}">
                    <a16:creationId xmlns:a16="http://schemas.microsoft.com/office/drawing/2014/main" id="{C1A6AEF2-46D5-4C4D-9591-7F0242BF7DE9}"/>
                  </a:ext>
                </a:extLst>
              </p:cNvPr>
              <p:cNvSpPr txBox="1">
                <a:spLocks noRot="1" noChangeAspect="1" noMove="1" noResize="1" noEditPoints="1" noAdjustHandles="1" noChangeArrowheads="1" noChangeShapeType="1" noTextEdit="1"/>
              </p:cNvSpPr>
              <p:nvPr/>
            </p:nvSpPr>
            <p:spPr>
              <a:xfrm>
                <a:off x="249617" y="2796846"/>
                <a:ext cx="401459" cy="58477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20">
                <a:extLst>
                  <a:ext uri="{FF2B5EF4-FFF2-40B4-BE49-F238E27FC236}">
                    <a16:creationId xmlns:a16="http://schemas.microsoft.com/office/drawing/2014/main" id="{F869F3B0-2F28-483E-9B03-7BDF838034A7}"/>
                  </a:ext>
                </a:extLst>
              </p:cNvPr>
              <p:cNvSpPr txBox="1"/>
              <p:nvPr/>
            </p:nvSpPr>
            <p:spPr>
              <a:xfrm>
                <a:off x="2723128" y="3381621"/>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6</m:t>
                      </m:r>
                    </m:oMath>
                  </m:oMathPara>
                </a14:m>
                <a:endParaRPr kumimoji="1" lang="ja-JP" altLang="en-US" sz="3200" dirty="0">
                  <a:solidFill>
                    <a:schemeClr val="tx1"/>
                  </a:solidFill>
                </a:endParaRPr>
              </a:p>
            </p:txBody>
          </p:sp>
        </mc:Choice>
        <mc:Fallback xmlns="">
          <p:sp>
            <p:nvSpPr>
              <p:cNvPr id="21" name="テキスト ボックス 20">
                <a:extLst>
                  <a:ext uri="{FF2B5EF4-FFF2-40B4-BE49-F238E27FC236}">
                    <a16:creationId xmlns:a16="http://schemas.microsoft.com/office/drawing/2014/main" id="{F869F3B0-2F28-483E-9B03-7BDF838034A7}"/>
                  </a:ext>
                </a:extLst>
              </p:cNvPr>
              <p:cNvSpPr txBox="1">
                <a:spLocks noRot="1" noChangeAspect="1" noMove="1" noResize="1" noEditPoints="1" noAdjustHandles="1" noChangeArrowheads="1" noChangeShapeType="1" noTextEdit="1"/>
              </p:cNvSpPr>
              <p:nvPr/>
            </p:nvSpPr>
            <p:spPr>
              <a:xfrm>
                <a:off x="2723128" y="3381621"/>
                <a:ext cx="401459" cy="58477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825B0E26-991B-4674-AA01-5384AB906426}"/>
                  </a:ext>
                </a:extLst>
              </p:cNvPr>
              <p:cNvSpPr txBox="1"/>
              <p:nvPr/>
            </p:nvSpPr>
            <p:spPr>
              <a:xfrm>
                <a:off x="4216714" y="3922712"/>
                <a:ext cx="401459"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3200" b="0" i="1" dirty="0" smtClean="0">
                          <a:solidFill>
                            <a:schemeClr val="tx1"/>
                          </a:solidFill>
                          <a:latin typeface="Cambria Math" panose="02040503050406030204" pitchFamily="18" charset="0"/>
                          <a:ea typeface="ＭＳ ゴシック" panose="020B0609070205080204" pitchFamily="49" charset="-128"/>
                        </a:rPr>
                        <m:t>4</m:t>
                      </m:r>
                    </m:oMath>
                  </m:oMathPara>
                </a14:m>
                <a:endParaRPr kumimoji="1" lang="ja-JP" altLang="en-US" sz="3200" dirty="0">
                  <a:solidFill>
                    <a:schemeClr val="tx1"/>
                  </a:solidFill>
                </a:endParaRPr>
              </a:p>
            </p:txBody>
          </p:sp>
        </mc:Choice>
        <mc:Fallback xmlns="">
          <p:sp>
            <p:nvSpPr>
              <p:cNvPr id="22" name="テキスト ボックス 21">
                <a:extLst>
                  <a:ext uri="{FF2B5EF4-FFF2-40B4-BE49-F238E27FC236}">
                    <a16:creationId xmlns:a16="http://schemas.microsoft.com/office/drawing/2014/main" id="{825B0E26-991B-4674-AA01-5384AB906426}"/>
                  </a:ext>
                </a:extLst>
              </p:cNvPr>
              <p:cNvSpPr txBox="1">
                <a:spLocks noRot="1" noChangeAspect="1" noMove="1" noResize="1" noEditPoints="1" noAdjustHandles="1" noChangeArrowheads="1" noChangeShapeType="1" noTextEdit="1"/>
              </p:cNvSpPr>
              <p:nvPr/>
            </p:nvSpPr>
            <p:spPr>
              <a:xfrm>
                <a:off x="4216714" y="3922712"/>
                <a:ext cx="401459" cy="584775"/>
              </a:xfrm>
              <a:prstGeom prst="rect">
                <a:avLst/>
              </a:prstGeom>
              <a:blipFill>
                <a:blip r:embed="rId8"/>
                <a:stretch>
                  <a:fillRect/>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423830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p:txBody>
          <a:bodyPr/>
          <a:lstStyle/>
          <a:p>
            <a:pPr algn="l"/>
            <a:r>
              <a:rPr lang="en-US" altLang="ja-JP" b="1" dirty="0">
                <a:solidFill>
                  <a:srgbClr val="006699"/>
                </a:solidFill>
              </a:rPr>
              <a:t>3.  </a:t>
            </a:r>
            <a:r>
              <a:rPr lang="ja-JP" altLang="en-US" sz="4000" b="1" dirty="0">
                <a:solidFill>
                  <a:srgbClr val="006699"/>
                </a:solidFill>
              </a:rPr>
              <a:t>測量学における体積計算の手法</a:t>
            </a:r>
            <a:endParaRPr kumimoji="1" lang="ja-JP" altLang="en-US" sz="3600" dirty="0"/>
          </a:p>
        </p:txBody>
      </p:sp>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323528" y="1600200"/>
            <a:ext cx="8568952" cy="5121275"/>
          </a:xfrm>
        </p:spPr>
        <p:txBody>
          <a:bodyPr/>
          <a:lstStyle/>
          <a:p>
            <a:pPr marL="514350" indent="-514350">
              <a:buAutoNum type="arabicParenBoth"/>
            </a:pPr>
            <a:r>
              <a:rPr lang="ja-JP" altLang="en-US" dirty="0">
                <a:solidFill>
                  <a:schemeClr val="accent2"/>
                </a:solidFill>
                <a:ea typeface="ＭＳ ゴシック" panose="020B0609070205080204" pitchFamily="49" charset="-128"/>
              </a:rPr>
              <a:t>  断面法</a:t>
            </a:r>
            <a:r>
              <a:rPr lang="en-US" altLang="ja-JP"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節</a:t>
            </a:r>
            <a:endParaRPr lang="en-US" altLang="ja-JP" sz="2800" dirty="0">
              <a:solidFill>
                <a:srgbClr val="5F5FBF"/>
              </a:solidFill>
              <a:ea typeface="ＭＳ ゴシック" panose="020B0609070205080204" pitchFamily="49" charset="-128"/>
            </a:endParaRPr>
          </a:p>
          <a:p>
            <a:pPr marL="864000" indent="-288000"/>
            <a:r>
              <a:rPr lang="ja-JP" altLang="en-US" b="1" dirty="0">
                <a:solidFill>
                  <a:schemeClr val="accent2"/>
                </a:solidFill>
                <a:ea typeface="ＭＳ ゴシック" panose="020B0609070205080204" pitchFamily="49" charset="-128"/>
              </a:rPr>
              <a:t>平均断面法 </a:t>
            </a:r>
            <a:r>
              <a:rPr lang="en-US" altLang="ja-JP" sz="22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200" dirty="0">
                <a:solidFill>
                  <a:srgbClr val="009999"/>
                </a:solidFill>
                <a:latin typeface="Segoe UI Historic" panose="020B0502040204020203" pitchFamily="34" charset="0"/>
                <a:ea typeface="ＭＳ ゴシック" panose="020B0609070205080204" pitchFamily="49" charset="-128"/>
                <a:cs typeface="Segoe UI Historic" panose="020B0502040204020203" pitchFamily="34" charset="0"/>
              </a:rPr>
              <a:t>横浜</a:t>
            </a:r>
            <a:r>
              <a:rPr lang="en-US" altLang="ja-JP" sz="22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16] </a:t>
            </a:r>
            <a:r>
              <a:rPr lang="ja-JP" altLang="en-US" sz="22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など</a:t>
            </a:r>
            <a:r>
              <a:rPr lang="en-US" altLang="ja-JP" sz="2200" dirty="0">
                <a:solidFill>
                  <a:srgbClr val="333399"/>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ja-JP" dirty="0">
                <a:solidFill>
                  <a:srgbClr val="333399"/>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dirty="0">
                <a:solidFill>
                  <a:schemeClr val="accent2"/>
                </a:solidFill>
                <a:ea typeface="ＭＳ ゴシック" panose="020B0609070205080204" pitchFamily="49" charset="-128"/>
              </a:rPr>
              <a:t>＝ 台形公式 →</a:t>
            </a:r>
            <a:r>
              <a:rPr lang="en-US" altLang="ja-JP" dirty="0">
                <a:solidFill>
                  <a:schemeClr val="accent2"/>
                </a:solidFill>
                <a:ea typeface="ＭＳ ゴシック" panose="020B0609070205080204" pitchFamily="49" charset="-128"/>
              </a:rPr>
              <a:t> 3.1</a:t>
            </a:r>
          </a:p>
          <a:p>
            <a:pPr marL="864000" indent="-288000"/>
            <a:r>
              <a:rPr lang="ja-JP" altLang="en-US" dirty="0">
                <a:solidFill>
                  <a:schemeClr val="accent2"/>
                </a:solidFill>
                <a:ea typeface="ＭＳ ゴシック" panose="020B0609070205080204" pitchFamily="49" charset="-128"/>
              </a:rPr>
              <a:t>六分法 </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北海道</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19]</a:t>
            </a:r>
            <a:r>
              <a:rPr lang="ja-JP" altLang="en-US" dirty="0">
                <a:solidFill>
                  <a:schemeClr val="accent2"/>
                </a:solidFill>
                <a:ea typeface="ＭＳ ゴシック" panose="020B0609070205080204" pitchFamily="49" charset="-128"/>
              </a:rPr>
              <a:t> ＝ </a:t>
            </a:r>
            <a:r>
              <a:rPr lang="ja-JP" altLang="en-US" dirty="0">
                <a:solidFill>
                  <a:srgbClr val="7030A0"/>
                </a:solidFill>
                <a:ea typeface="ＭＳ ゴシック" panose="020B0609070205080204" pitchFamily="49" charset="-128"/>
              </a:rPr>
              <a:t>シンプソン公式 </a:t>
            </a:r>
            <a:r>
              <a:rPr lang="ja-JP" altLang="en-US" dirty="0">
                <a:solidFill>
                  <a:schemeClr val="accent2"/>
                </a:solidFill>
                <a:ea typeface="ＭＳ ゴシック" panose="020B0609070205080204" pitchFamily="49" charset="-128"/>
              </a:rPr>
              <a:t>→</a:t>
            </a:r>
            <a:r>
              <a:rPr lang="en-US" altLang="ja-JP" dirty="0">
                <a:solidFill>
                  <a:schemeClr val="accent2"/>
                </a:solidFill>
                <a:ea typeface="ＭＳ ゴシック" panose="020B0609070205080204" pitchFamily="49" charset="-128"/>
              </a:rPr>
              <a:t> 3.2</a:t>
            </a:r>
          </a:p>
          <a:p>
            <a:pPr marL="514350" indent="-514350">
              <a:spcBef>
                <a:spcPts val="1200"/>
              </a:spcBef>
              <a:buAutoNum type="arabicParenBoth" startAt="2"/>
            </a:pPr>
            <a:r>
              <a:rPr lang="ja-JP" altLang="en-US" dirty="0">
                <a:solidFill>
                  <a:schemeClr val="accent2"/>
                </a:solidFill>
                <a:ea typeface="ＭＳ ゴシック" panose="020B0609070205080204" pitchFamily="49" charset="-128"/>
              </a:rPr>
              <a:t>  点高法            </a:t>
            </a:r>
            <a:r>
              <a:rPr lang="ja-JP" altLang="en-US" sz="1600"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 </a:t>
            </a:r>
            <a:r>
              <a:rPr lang="ja-JP" altLang="en-US" sz="2800" dirty="0">
                <a:solidFill>
                  <a:schemeClr val="accent2"/>
                </a:solidFill>
                <a:latin typeface="ＭＳ Ｐゴシック" panose="020B0600070205080204" pitchFamily="50" charset="-128"/>
                <a:ea typeface="ＭＳ Ｐゴシック" panose="020B0600070205080204" pitchFamily="50" charset="-128"/>
              </a:rPr>
              <a:t>（</a:t>
            </a:r>
            <a:r>
              <a:rPr lang="ja-JP" altLang="en-US" sz="2800" dirty="0">
                <a:solidFill>
                  <a:schemeClr val="accent2"/>
                </a:solidFill>
                <a:ea typeface="ＭＳ ゴシック" panose="020B0609070205080204" pitchFamily="49" charset="-128"/>
              </a:rPr>
              <a:t>縦横の）</a:t>
            </a:r>
            <a:r>
              <a:rPr lang="ja-JP" altLang="en-US" dirty="0">
                <a:solidFill>
                  <a:schemeClr val="accent2"/>
                </a:solidFill>
                <a:ea typeface="ＭＳ ゴシック" panose="020B0609070205080204" pitchFamily="49" charset="-128"/>
              </a:rPr>
              <a:t>台形公式</a:t>
            </a:r>
            <a:endParaRPr lang="en-US" altLang="ja-JP" dirty="0">
              <a:solidFill>
                <a:schemeClr val="accent2"/>
              </a:solidFill>
              <a:ea typeface="ＭＳ ゴシック" panose="020B0609070205080204" pitchFamily="49" charset="-128"/>
            </a:endParaRPr>
          </a:p>
          <a:p>
            <a:pPr marL="514350" indent="-514350">
              <a:spcBef>
                <a:spcPts val="1200"/>
              </a:spcBef>
              <a:buAutoNum type="arabicParenBoth" startAt="2"/>
            </a:pPr>
            <a:r>
              <a:rPr lang="en-US" altLang="ja-JP"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等高線法 ＝ 高さ方向には</a:t>
            </a:r>
            <a:r>
              <a:rPr lang="ja-JP" altLang="en-US" sz="1600"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台形公式</a:t>
            </a:r>
            <a:endParaRPr lang="en-US" altLang="ja-JP" dirty="0">
              <a:solidFill>
                <a:schemeClr val="accent2"/>
              </a:solidFill>
              <a:ea typeface="ＭＳ ゴシック" panose="020B0609070205080204" pitchFamily="49" charset="-128"/>
            </a:endParaRPr>
          </a:p>
          <a:p>
            <a:pPr marL="0" indent="0">
              <a:spcBef>
                <a:spcPts val="3600"/>
              </a:spcBef>
              <a:buNone/>
            </a:pPr>
            <a:r>
              <a:rPr lang="ja-JP" altLang="en-US" sz="2800" dirty="0">
                <a:solidFill>
                  <a:schemeClr val="accent2"/>
                </a:solidFill>
                <a:ea typeface="ＭＳ ゴシック" panose="020B0609070205080204" pitchFamily="49" charset="-128"/>
              </a:rPr>
              <a:t>最新案である“六分法”を除いて，全て</a:t>
            </a:r>
            <a:r>
              <a:rPr lang="ja-JP" altLang="en-US" sz="1600"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台形公式</a:t>
            </a:r>
            <a:endParaRPr lang="en-US" altLang="ja-JP" dirty="0">
              <a:solidFill>
                <a:schemeClr val="accent2"/>
              </a:solidFill>
              <a:ea typeface="ＭＳ ゴシック" panose="020B0609070205080204" pitchFamily="49" charset="-128"/>
            </a:endParaRPr>
          </a:p>
          <a:p>
            <a:pPr marL="0" indent="0">
              <a:spcBef>
                <a:spcPts val="600"/>
              </a:spcBef>
              <a:buNone/>
            </a:pPr>
            <a:r>
              <a:rPr lang="ja-JP" altLang="en-US" sz="2000" dirty="0">
                <a:solidFill>
                  <a:schemeClr val="accent2"/>
                </a:solidFill>
                <a:latin typeface="ＭＳ Ｐゴシック" panose="020B0600070205080204" pitchFamily="50" charset="-128"/>
                <a:ea typeface="ＭＳ Ｐゴシック" panose="020B0600070205080204" pitchFamily="50" charset="-128"/>
              </a:rPr>
              <a:t>（</a:t>
            </a:r>
            <a:r>
              <a:rPr lang="en-US" altLang="ja-JP" sz="20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大木 </a:t>
            </a:r>
            <a:r>
              <a:rPr lang="en-US" altLang="ja-JP" sz="20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98]</a:t>
            </a:r>
            <a:r>
              <a:rPr lang="en-US" altLang="ja-JP" sz="2000" dirty="0">
                <a:solidFill>
                  <a:srgbClr val="333399"/>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ja-JP" sz="20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小田部 </a:t>
            </a:r>
            <a:r>
              <a:rPr lang="en-US" altLang="ja-JP" sz="20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99]</a:t>
            </a:r>
            <a:r>
              <a:rPr lang="en-US" altLang="ja-JP" sz="2000" dirty="0">
                <a:solidFill>
                  <a:srgbClr val="333399"/>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rgbClr val="333399"/>
                </a:solidFill>
                <a:latin typeface="Segoe UI Historic" panose="020B0502040204020203" pitchFamily="34" charset="0"/>
                <a:ea typeface="Segoe UI Historic" panose="020B0502040204020203" pitchFamily="34" charset="0"/>
                <a:cs typeface="Segoe UI Historic" panose="020B0502040204020203" pitchFamily="34" charset="0"/>
              </a:rPr>
              <a:t>など）</a:t>
            </a:r>
            <a:endParaRPr lang="en-US" altLang="ja-JP"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p:txBody>
          <a:bodyPr/>
          <a:lstStyle/>
          <a:p>
            <a:fld id="{F4DCD11C-E200-42C0-A722-14ECC5E524B2}" type="slidenum">
              <a:rPr lang="en-US" altLang="ja-JP" sz="2400" smtClean="0">
                <a:solidFill>
                  <a:srgbClr val="9C9CDE"/>
                </a:solidFill>
              </a:rPr>
              <a:pPr/>
              <a:t>22</a:t>
            </a:fld>
            <a:endParaRPr lang="en-US" altLang="ja-JP" sz="2400" dirty="0">
              <a:solidFill>
                <a:srgbClr val="9C9CDE"/>
              </a:solidFill>
            </a:endParaRPr>
          </a:p>
        </p:txBody>
      </p:sp>
    </p:spTree>
    <p:extLst>
      <p:ext uri="{BB962C8B-B14F-4D97-AF65-F5344CB8AC3E}">
        <p14:creationId xmlns:p14="http://schemas.microsoft.com/office/powerpoint/2010/main" val="302926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p:txBody>
          <a:bodyPr/>
          <a:lstStyle/>
          <a:p>
            <a:pPr algn="l"/>
            <a:r>
              <a:rPr lang="en-US" altLang="ja-JP" b="1" dirty="0">
                <a:solidFill>
                  <a:srgbClr val="006699"/>
                </a:solidFill>
              </a:rPr>
              <a:t>3.1  </a:t>
            </a:r>
            <a:r>
              <a:rPr lang="ja-JP" altLang="en-US" b="1" dirty="0">
                <a:solidFill>
                  <a:srgbClr val="006699"/>
                </a:solidFill>
              </a:rPr>
              <a:t>平均断面法</a:t>
            </a:r>
            <a:endParaRPr kumimoji="1" lang="ja-JP" altLang="en-US" sz="3600" dirty="0"/>
          </a:p>
        </p:txBody>
      </p:sp>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251520" y="1333458"/>
            <a:ext cx="8640960" cy="5121275"/>
          </a:xfrm>
        </p:spPr>
        <p:txBody>
          <a:bodyPr/>
          <a:lstStyle/>
          <a:p>
            <a:r>
              <a:rPr lang="ja-JP" altLang="en-US" dirty="0">
                <a:solidFill>
                  <a:schemeClr val="accent2"/>
                </a:solidFill>
                <a:ea typeface="ＭＳ ゴシック" panose="020B0609070205080204" pitchFamily="49" charset="-128"/>
              </a:rPr>
              <a:t>柱状の立体の体積計算法</a:t>
            </a:r>
            <a:r>
              <a:rPr lang="ja-JP" altLang="en-US" dirty="0">
                <a:solidFill>
                  <a:schemeClr val="accent2"/>
                </a:solidFill>
                <a:latin typeface="+mn-ea"/>
              </a:rPr>
              <a:t>：</a:t>
            </a:r>
            <a:endParaRPr lang="en-US" altLang="ja-JP" dirty="0">
              <a:solidFill>
                <a:schemeClr val="accent2"/>
              </a:solidFill>
              <a:latin typeface="+mn-ea"/>
            </a:endParaRPr>
          </a:p>
          <a:p>
            <a:pPr marL="0" indent="0">
              <a:buNone/>
            </a:pPr>
            <a:r>
              <a:rPr lang="en-US" altLang="ja-JP"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体積 ≒ 両端の断面積の平均値 </a:t>
            </a:r>
            <a:r>
              <a:rPr lang="en-US" altLang="ja-JP"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長さ．</a:t>
            </a:r>
            <a:endParaRPr lang="en-US" altLang="ja-JP" dirty="0">
              <a:solidFill>
                <a:schemeClr val="accent2"/>
              </a:solidFill>
              <a:ea typeface="ＭＳ ゴシック" panose="020B0609070205080204" pitchFamily="49" charset="-128"/>
            </a:endParaRPr>
          </a:p>
          <a:p>
            <a:pPr marL="0" indent="0">
              <a:buNone/>
            </a:pPr>
            <a:r>
              <a:rPr lang="ja-JP" altLang="en-US" dirty="0">
                <a:solidFill>
                  <a:schemeClr val="accent2"/>
                </a:solidFill>
                <a:ea typeface="ＭＳ ゴシック" panose="020B0609070205080204" pitchFamily="49" charset="-128"/>
              </a:rPr>
              <a:t>                 ＝ 台形公式</a:t>
            </a:r>
            <a:endParaRPr lang="en-US" altLang="ja-JP" dirty="0">
              <a:solidFill>
                <a:schemeClr val="accent2"/>
              </a:solidFill>
              <a:ea typeface="ＭＳ ゴシック" panose="020B0609070205080204" pitchFamily="49" charset="-128"/>
            </a:endParaRPr>
          </a:p>
          <a:p>
            <a:pPr marL="360000" indent="0">
              <a:spcBef>
                <a:spcPts val="1200"/>
              </a:spcBef>
              <a:buNone/>
            </a:pPr>
            <a:r>
              <a:rPr lang="ja-JP" altLang="en-US" sz="2800" dirty="0">
                <a:solidFill>
                  <a:srgbClr val="006699"/>
                </a:solidFill>
                <a:ea typeface="ＭＳ ゴシック" panose="020B0609070205080204" pitchFamily="49" charset="-128"/>
              </a:rPr>
              <a:t>現在も土木工事などで用いられている</a:t>
            </a:r>
            <a:r>
              <a:rPr lang="ja-JP" altLang="en-US" sz="2800" dirty="0">
                <a:solidFill>
                  <a:srgbClr val="006699"/>
                </a:solidFill>
                <a:latin typeface="ＭＳ Ｐゴシック" panose="020B0600070205080204" pitchFamily="50" charset="-128"/>
                <a:ea typeface="ＭＳ Ｐゴシック" panose="020B0600070205080204" pitchFamily="50" charset="-128"/>
              </a:rPr>
              <a:t>．</a:t>
            </a:r>
            <a:endParaRPr lang="en-US" altLang="ja-JP" sz="2800" dirty="0">
              <a:solidFill>
                <a:srgbClr val="006699"/>
              </a:solidFill>
              <a:latin typeface="ＭＳ Ｐゴシック" panose="020B0600070205080204" pitchFamily="50" charset="-128"/>
              <a:ea typeface="ＭＳ Ｐゴシック" panose="020B0600070205080204" pitchFamily="50" charset="-128"/>
              <a:cs typeface="Segoe UI Historic" panose="020B0502040204020203" pitchFamily="34" charset="0"/>
            </a:endParaRPr>
          </a:p>
          <a:p>
            <a:pPr marL="1080000" indent="-720000">
              <a:buNone/>
            </a:pPr>
            <a:r>
              <a:rPr lang="ja-JP" altLang="en-US" sz="1000" dirty="0">
                <a:solidFill>
                  <a:srgbClr val="006699"/>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ja-JP" altLang="en-US" sz="2800" dirty="0">
                <a:solidFill>
                  <a:srgbClr val="006699"/>
                </a:solidFill>
                <a:latin typeface="Segoe UI Historic" panose="020B0502040204020203" pitchFamily="34" charset="0"/>
                <a:ea typeface="ＭＳ ゴシック" panose="020B0609070205080204" pitchFamily="49" charset="-128"/>
                <a:cs typeface="Segoe UI Historic" panose="020B0502040204020203" pitchFamily="34" charset="0"/>
              </a:rPr>
              <a:t>日：</a:t>
            </a:r>
            <a:r>
              <a:rPr lang="ja-JP" altLang="en-US"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「両断面積の平均数量に距離を乗じる</a:t>
            </a:r>
            <a:r>
              <a:rPr lang="ja-JP" altLang="en-US" sz="2800" b="1"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平均断面法</a:t>
            </a:r>
            <a:r>
              <a:rPr lang="ja-JP" altLang="en-US"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により算出する」</a:t>
            </a:r>
            <a:r>
              <a:rPr lang="en-US" altLang="ja-JP" sz="22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200" dirty="0">
                <a:solidFill>
                  <a:schemeClr val="hlink"/>
                </a:solidFill>
                <a:latin typeface="Segoe UI Historic" panose="020B0502040204020203" pitchFamily="34" charset="0"/>
                <a:ea typeface="ＭＳ ゴシック" panose="020B0609070205080204" pitchFamily="49" charset="-128"/>
                <a:cs typeface="Segoe UI Historic" panose="020B0502040204020203" pitchFamily="34" charset="0"/>
              </a:rPr>
              <a:t>横浜</a:t>
            </a:r>
            <a:r>
              <a:rPr lang="en-US" altLang="ja-JP" sz="22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16]</a:t>
            </a:r>
            <a:r>
              <a:rPr lang="en-US" altLang="ja-JP" sz="22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ja-JP" sz="22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200" dirty="0">
                <a:solidFill>
                  <a:schemeClr val="hlink"/>
                </a:solidFill>
                <a:latin typeface="Segoe UI Historic" panose="020B0502040204020203" pitchFamily="34" charset="0"/>
                <a:ea typeface="ＭＳ ゴシック" panose="020B0609070205080204" pitchFamily="49" charset="-128"/>
                <a:cs typeface="Segoe UI Historic" panose="020B0502040204020203" pitchFamily="34" charset="0"/>
              </a:rPr>
              <a:t>香川</a:t>
            </a:r>
            <a:r>
              <a:rPr lang="en-US" altLang="ja-JP" sz="22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16]</a:t>
            </a:r>
            <a:r>
              <a:rPr lang="ja-JP" altLang="en-US" sz="22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ja-JP" sz="22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2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北海道</a:t>
            </a:r>
            <a:r>
              <a:rPr lang="en-US" altLang="ja-JP" sz="22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19]</a:t>
            </a:r>
            <a:endParaRPr lang="en-US" altLang="ja-JP" sz="22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1080000" indent="-720000">
              <a:buNone/>
            </a:pPr>
            <a:r>
              <a:rPr lang="ja-JP" altLang="en-US" sz="1000" dirty="0">
                <a:solidFill>
                  <a:srgbClr val="006699"/>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ja-JP" altLang="en-US" sz="2800" dirty="0">
                <a:solidFill>
                  <a:srgbClr val="006699"/>
                </a:solidFill>
                <a:latin typeface="Segoe UI Historic" panose="020B0502040204020203" pitchFamily="34" charset="0"/>
                <a:ea typeface="ＭＳ ゴシック" panose="020B0609070205080204" pitchFamily="49" charset="-128"/>
                <a:cs typeface="Segoe UI Historic" panose="020B0502040204020203" pitchFamily="34" charset="0"/>
              </a:rPr>
              <a:t>米：</a:t>
            </a:r>
            <a:r>
              <a:rPr lang="ja-JP" altLang="en-US"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en-US" altLang="ja-JP"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Volumes are computed from cross-section measurements by the </a:t>
            </a:r>
            <a:r>
              <a:rPr lang="en-US" altLang="ja-JP" sz="2800" dirty="0">
                <a:solidFill>
                  <a:schemeClr val="accent2"/>
                </a:solidFill>
                <a:latin typeface="Arial Rounded MT Bold" panose="020F0704030504030204" pitchFamily="34" charset="0"/>
                <a:ea typeface="Segoe UI Black" panose="020B0A02040204020203" pitchFamily="34" charset="0"/>
                <a:cs typeface="Segoe UI Historic" panose="020B0502040204020203" pitchFamily="34" charset="0"/>
              </a:rPr>
              <a:t>average end area method</a:t>
            </a:r>
            <a:r>
              <a:rPr lang="en-US" altLang="ja-JP"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ja-JP" altLang="en-US"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ja-JP" sz="2400" dirty="0">
                <a:solidFill>
                  <a:schemeClr val="hlink"/>
                </a:solidFill>
                <a:latin typeface="Segoe UI Historic" panose="020B0502040204020203" pitchFamily="34" charset="0"/>
                <a:ea typeface="ＭＳ ゴシック" panose="020B0609070205080204" pitchFamily="49" charset="-128"/>
                <a:cs typeface="Segoe UI Historic" panose="020B0502040204020203" pitchFamily="34" charset="0"/>
              </a:rPr>
              <a:t>INDOT 08</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altLang="ja-JP" sz="28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endParaRPr>
          </a:p>
          <a:p>
            <a:pPr>
              <a:spcBef>
                <a:spcPts val="1800"/>
              </a:spcBef>
            </a:pPr>
            <a:r>
              <a:rPr lang="ja-JP" altLang="en-US"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精度が比較的に低い．</a:t>
            </a:r>
            <a:endParaRPr lang="ja-JP" altLang="en-US" sz="2400" dirty="0">
              <a:solidFill>
                <a:srgbClr val="5E5ECA"/>
              </a:solidFill>
              <a:latin typeface="Segoe UI Historic" panose="020B0502040204020203" pitchFamily="34" charset="0"/>
              <a:ea typeface="ＭＳ ゴシック" panose="020B0609070205080204" pitchFamily="49" charset="-128"/>
              <a:cs typeface="Segoe UI Historic" panose="020B0502040204020203" pitchFamily="34" charset="0"/>
            </a:endParaRPr>
          </a:p>
          <a:p>
            <a:endParaRPr lang="ja-JP" altLang="en-US"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p:txBody>
          <a:bodyPr/>
          <a:lstStyle/>
          <a:p>
            <a:fld id="{F4DCD11C-E200-42C0-A722-14ECC5E524B2}" type="slidenum">
              <a:rPr lang="en-US" altLang="ja-JP" sz="2400" smtClean="0">
                <a:solidFill>
                  <a:srgbClr val="9C9CDE"/>
                </a:solidFill>
              </a:rPr>
              <a:pPr/>
              <a:t>23</a:t>
            </a:fld>
            <a:endParaRPr lang="en-US" altLang="ja-JP" sz="2400" dirty="0">
              <a:solidFill>
                <a:srgbClr val="9C9CDE"/>
              </a:solidFill>
            </a:endParaRPr>
          </a:p>
        </p:txBody>
      </p:sp>
    </p:spTree>
    <p:extLst>
      <p:ext uri="{BB962C8B-B14F-4D97-AF65-F5344CB8AC3E}">
        <p14:creationId xmlns:p14="http://schemas.microsoft.com/office/powerpoint/2010/main" val="40391167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p:txBody>
          <a:bodyPr/>
          <a:lstStyle/>
          <a:p>
            <a:pPr algn="l"/>
            <a:r>
              <a:rPr lang="en-US" altLang="ja-JP" b="1" dirty="0">
                <a:solidFill>
                  <a:srgbClr val="006699"/>
                </a:solidFill>
              </a:rPr>
              <a:t>3.2  </a:t>
            </a:r>
            <a:r>
              <a:rPr lang="ja-JP" altLang="en-US" b="1" dirty="0">
                <a:solidFill>
                  <a:srgbClr val="006699"/>
                </a:solidFill>
              </a:rPr>
              <a:t>六分法 </a:t>
            </a:r>
            <a:endParaRPr kumimoji="1" lang="ja-JP" altLang="en-US" sz="3600" dirty="0"/>
          </a:p>
        </p:txBody>
      </p:sp>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457200" y="1600200"/>
            <a:ext cx="8435280" cy="5121275"/>
          </a:xfrm>
        </p:spPr>
        <p:txBody>
          <a:bodyPr/>
          <a:lstStyle/>
          <a:p>
            <a:r>
              <a:rPr lang="ja-JP" altLang="en-US" dirty="0">
                <a:solidFill>
                  <a:srgbClr val="333399"/>
                </a:solidFill>
                <a:ea typeface="ＭＳ ゴシック" panose="020B0609070205080204" pitchFamily="49" charset="-128"/>
              </a:rPr>
              <a:t>六分法： </a:t>
            </a:r>
            <a:r>
              <a:rPr lang="ja-JP" altLang="en-US" dirty="0">
                <a:solidFill>
                  <a:srgbClr val="9933FF"/>
                </a:solidFill>
                <a:ea typeface="ＭＳ ゴシック" panose="020B0609070205080204" pitchFamily="49" charset="-128"/>
              </a:rPr>
              <a:t>シンプソン公式にほかならない．</a:t>
            </a:r>
          </a:p>
          <a:p>
            <a:pPr marL="540000" indent="0">
              <a:spcBef>
                <a:spcPts val="2400"/>
              </a:spcBef>
              <a:buNone/>
            </a:pPr>
            <a:r>
              <a:rPr lang="ja-JP" altLang="en-US" dirty="0">
                <a:solidFill>
                  <a:schemeClr val="accent2"/>
                </a:solidFill>
                <a:ea typeface="ＭＳ ゴシック" panose="020B0609070205080204" pitchFamily="49" charset="-128"/>
              </a:rPr>
              <a:t>Ｖ＝（Ａ＋４Ｍ＋Ｂ</a:t>
            </a:r>
            <a:r>
              <a:rPr lang="ja-JP" altLang="en-US" dirty="0">
                <a:solidFill>
                  <a:schemeClr val="accent2"/>
                </a:solidFill>
                <a:latin typeface="ＭＳ Ｐゴシック" panose="020B0600070205080204" pitchFamily="50" charset="-128"/>
                <a:ea typeface="ＭＳ Ｐゴシック" panose="020B0600070205080204" pitchFamily="50" charset="-128"/>
              </a:rPr>
              <a:t>）</a:t>
            </a:r>
            <a:r>
              <a:rPr lang="en-US" altLang="ja-JP" dirty="0">
                <a:solidFill>
                  <a:schemeClr val="accent2"/>
                </a:solidFill>
                <a:ea typeface="ＭＳ ゴシック" panose="020B0609070205080204" pitchFamily="49" charset="-128"/>
              </a:rPr>
              <a:t>×</a:t>
            </a:r>
            <a:r>
              <a:rPr lang="ja-JP" altLang="en-US" dirty="0" err="1">
                <a:solidFill>
                  <a:schemeClr val="accent2"/>
                </a:solidFill>
                <a:ea typeface="ＭＳ ゴシック" panose="020B0609070205080204" pitchFamily="49" charset="-128"/>
              </a:rPr>
              <a:t>ｈ</a:t>
            </a:r>
            <a:r>
              <a:rPr lang="en-US" altLang="ja-JP" dirty="0">
                <a:solidFill>
                  <a:schemeClr val="accent2"/>
                </a:solidFill>
                <a:ea typeface="ＭＳ ゴシック" panose="020B0609070205080204" pitchFamily="49" charset="-128"/>
              </a:rPr>
              <a:t>×</a:t>
            </a:r>
            <a:r>
              <a:rPr lang="ja-JP" altLang="en-US" dirty="0">
                <a:solidFill>
                  <a:schemeClr val="accent2"/>
                </a:solidFill>
                <a:ea typeface="ＭＳ ゴシック" panose="020B0609070205080204" pitchFamily="49" charset="-128"/>
              </a:rPr>
              <a:t>１／</a:t>
            </a:r>
            <a:r>
              <a:rPr lang="ja-JP" altLang="en-US" dirty="0">
                <a:solidFill>
                  <a:srgbClr val="333399"/>
                </a:solidFill>
                <a:ea typeface="ＭＳ ゴシック" panose="020B0609070205080204" pitchFamily="49" charset="-128"/>
              </a:rPr>
              <a:t>６</a:t>
            </a:r>
            <a:r>
              <a:rPr lang="ja-JP" altLang="en-US" dirty="0">
                <a:solidFill>
                  <a:schemeClr val="accent2"/>
                </a:solidFill>
                <a:ea typeface="ＭＳ ゴシック" panose="020B0609070205080204" pitchFamily="49" charset="-128"/>
              </a:rPr>
              <a:t> </a:t>
            </a:r>
            <a:endParaRPr lang="en-US" altLang="ja-JP" dirty="0">
              <a:solidFill>
                <a:schemeClr val="accent2"/>
              </a:solidFill>
              <a:ea typeface="ＭＳ ゴシック" panose="020B0609070205080204" pitchFamily="49" charset="-128"/>
            </a:endParaRPr>
          </a:p>
          <a:p>
            <a:pPr marL="540000" indent="0">
              <a:spcBef>
                <a:spcPts val="1200"/>
              </a:spcBef>
              <a:buNone/>
            </a:pPr>
            <a:r>
              <a:rPr lang="ja-JP" altLang="en-US" sz="2800" dirty="0">
                <a:solidFill>
                  <a:srgbClr val="333399"/>
                </a:solidFill>
                <a:ea typeface="ＭＳ ゴシック" panose="020B0609070205080204" pitchFamily="49" charset="-128"/>
              </a:rPr>
              <a:t>ここに Ｍ＝高さの中央で底面に平行な断面積、</a:t>
            </a:r>
            <a:endParaRPr lang="en-US" altLang="ja-JP" sz="2800" dirty="0">
              <a:solidFill>
                <a:srgbClr val="333399"/>
              </a:solidFill>
              <a:ea typeface="ＭＳ ゴシック" panose="020B0609070205080204" pitchFamily="49" charset="-128"/>
            </a:endParaRPr>
          </a:p>
          <a:p>
            <a:pPr marL="1656000" indent="0">
              <a:spcBef>
                <a:spcPts val="300"/>
              </a:spcBef>
              <a:buNone/>
            </a:pPr>
            <a:r>
              <a:rPr lang="ja-JP" altLang="en-US" sz="2800" dirty="0">
                <a:solidFill>
                  <a:srgbClr val="333399"/>
                </a:solidFill>
                <a:ea typeface="ＭＳ ゴシック" panose="020B0609070205080204" pitchFamily="49" charset="-128"/>
              </a:rPr>
              <a:t>ｈ＝上下両面間の垂直距離、</a:t>
            </a:r>
            <a:endParaRPr lang="en-US" altLang="ja-JP" sz="2800" dirty="0">
              <a:solidFill>
                <a:srgbClr val="333399"/>
              </a:solidFill>
              <a:ea typeface="ＭＳ ゴシック" panose="020B0609070205080204" pitchFamily="49" charset="-128"/>
            </a:endParaRPr>
          </a:p>
          <a:p>
            <a:pPr marL="1656000" indent="0">
              <a:spcBef>
                <a:spcPts val="300"/>
              </a:spcBef>
              <a:buNone/>
            </a:pPr>
            <a:r>
              <a:rPr lang="ja-JP" altLang="en-US" sz="2800" dirty="0">
                <a:solidFill>
                  <a:srgbClr val="333399"/>
                </a:solidFill>
                <a:ea typeface="ＭＳ ゴシック" panose="020B0609070205080204" pitchFamily="49" charset="-128"/>
              </a:rPr>
              <a:t>Ａ＝上面積、Ｂ＝底面積</a:t>
            </a:r>
            <a:endParaRPr lang="en-US" altLang="ja-JP" sz="2800" dirty="0">
              <a:solidFill>
                <a:srgbClr val="333399"/>
              </a:solidFill>
              <a:ea typeface="ＭＳ ゴシック" panose="020B0609070205080204" pitchFamily="49" charset="-128"/>
            </a:endParaRPr>
          </a:p>
          <a:p>
            <a:pPr marL="1656000" indent="0">
              <a:spcBef>
                <a:spcPts val="300"/>
              </a:spcBef>
              <a:buNone/>
            </a:pP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北海道</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19]</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zh-TW"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6</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zh-TW"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載頭角錐体 </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ｲ</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zh-TW"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六分法</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endParaRPr lang="en-US" altLang="ja-JP" sz="24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endParaRPr>
          </a:p>
          <a:p>
            <a:pPr marL="720000" indent="-720000">
              <a:lnSpc>
                <a:spcPct val="110000"/>
              </a:lnSpc>
              <a:spcBef>
                <a:spcPts val="3000"/>
              </a:spcBef>
              <a:buNone/>
            </a:pPr>
            <a:r>
              <a:rPr lang="ja-JP" altLang="en-US" sz="1000" dirty="0">
                <a:solidFill>
                  <a:srgbClr val="006699"/>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ja-JP" altLang="en-US" sz="2800" dirty="0">
                <a:solidFill>
                  <a:srgbClr val="006699"/>
                </a:solidFill>
                <a:latin typeface="Segoe UI Historic" panose="020B0502040204020203" pitchFamily="34" charset="0"/>
                <a:ea typeface="ＭＳ ゴシック" panose="020B0609070205080204" pitchFamily="49" charset="-128"/>
                <a:cs typeface="Segoe UI Historic" panose="020B0502040204020203" pitchFamily="34" charset="0"/>
              </a:rPr>
              <a:t>英米：</a:t>
            </a:r>
            <a:r>
              <a:rPr lang="ja-JP" altLang="en-US"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少なくとも英語圏では，シンプソン公式を適用することが常識になっているらしい．</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ja-JP" sz="2400" dirty="0" err="1">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Yanalak</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 05] [RAE 10] </a:t>
            </a:r>
            <a:endParaRPr lang="en-US" altLang="ja-JP" sz="28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p:txBody>
          <a:bodyPr/>
          <a:lstStyle/>
          <a:p>
            <a:fld id="{F4DCD11C-E200-42C0-A722-14ECC5E524B2}" type="slidenum">
              <a:rPr lang="en-US" altLang="ja-JP" sz="2400" smtClean="0">
                <a:solidFill>
                  <a:srgbClr val="9C9CDE"/>
                </a:solidFill>
              </a:rPr>
              <a:pPr/>
              <a:t>24</a:t>
            </a:fld>
            <a:endParaRPr lang="en-US" altLang="ja-JP" sz="2400" dirty="0">
              <a:solidFill>
                <a:srgbClr val="9C9CDE"/>
              </a:solidFill>
            </a:endParaRPr>
          </a:p>
        </p:txBody>
      </p:sp>
      <p:sp>
        <p:nvSpPr>
          <p:cNvPr id="5" name="正方形/長方形 4">
            <a:extLst>
              <a:ext uri="{FF2B5EF4-FFF2-40B4-BE49-F238E27FC236}">
                <a16:creationId xmlns:a16="http://schemas.microsoft.com/office/drawing/2014/main" id="{002EDB3B-F53D-452B-B136-DE4A27CCEC35}"/>
              </a:ext>
            </a:extLst>
          </p:cNvPr>
          <p:cNvSpPr/>
          <p:nvPr/>
        </p:nvSpPr>
        <p:spPr bwMode="auto">
          <a:xfrm>
            <a:off x="899592" y="2276872"/>
            <a:ext cx="7747451" cy="2736304"/>
          </a:xfrm>
          <a:prstGeom prst="rect">
            <a:avLst/>
          </a:prstGeom>
          <a:noFill/>
          <a:ln w="15875" cap="flat" cmpd="sng" algn="ctr">
            <a:solidFill>
              <a:srgbClr val="0047D6"/>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5349505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6BC5E69-2CE3-452B-A329-8C395220D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166" y="3145715"/>
            <a:ext cx="4213034" cy="2398391"/>
          </a:xfrm>
          <a:prstGeom prst="rect">
            <a:avLst/>
          </a:prstGeom>
        </p:spPr>
      </p:pic>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274638"/>
            <a:ext cx="8363272" cy="1143000"/>
          </a:xfrm>
        </p:spPr>
        <p:txBody>
          <a:bodyPr/>
          <a:lstStyle/>
          <a:p>
            <a:pPr algn="l"/>
            <a:r>
              <a:rPr lang="en-US" altLang="ja-JP" sz="3600" b="1" dirty="0">
                <a:solidFill>
                  <a:srgbClr val="006699"/>
                </a:solidFill>
              </a:rPr>
              <a:t>4.  </a:t>
            </a:r>
            <a:r>
              <a:rPr lang="ja-JP" altLang="en-US" sz="3400" b="1" dirty="0">
                <a:solidFill>
                  <a:srgbClr val="006699"/>
                </a:solidFill>
              </a:rPr>
              <a:t>連続した区間への数値積分の適用  </a:t>
            </a:r>
            <a:r>
              <a:rPr lang="en-US" altLang="ja-JP" sz="2800" b="1" dirty="0">
                <a:solidFill>
                  <a:srgbClr val="0793E9"/>
                </a:solidFill>
              </a:rPr>
              <a:t>(1/2)</a:t>
            </a:r>
            <a:endParaRPr kumimoji="1" lang="ja-JP" altLang="en-US" sz="2800" dirty="0">
              <a:solidFill>
                <a:srgbClr val="0793E9"/>
              </a:solidFill>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25</a:t>
            </a:fld>
            <a:endParaRPr lang="en-US" altLang="ja-JP" sz="2400" dirty="0">
              <a:solidFill>
                <a:srgbClr val="9C9CDE"/>
              </a:solidFill>
            </a:endParaRPr>
          </a:p>
        </p:txBody>
      </p:sp>
      <p:sp>
        <p:nvSpPr>
          <p:cNvPr id="16" name="テキスト ボックス 15">
            <a:extLst>
              <a:ext uri="{FF2B5EF4-FFF2-40B4-BE49-F238E27FC236}">
                <a16:creationId xmlns:a16="http://schemas.microsoft.com/office/drawing/2014/main" id="{FBD47839-8932-45B0-B1FA-6EB713440A49}"/>
              </a:ext>
            </a:extLst>
          </p:cNvPr>
          <p:cNvSpPr txBox="1"/>
          <p:nvPr/>
        </p:nvSpPr>
        <p:spPr>
          <a:xfrm>
            <a:off x="2504981" y="4509120"/>
            <a:ext cx="719076" cy="523220"/>
          </a:xfrm>
          <a:prstGeom prst="rect">
            <a:avLst/>
          </a:prstGeom>
          <a:noFill/>
        </p:spPr>
        <p:txBody>
          <a:bodyPr wrap="square" rtlCol="0">
            <a:spAutoFit/>
          </a:bodyPr>
          <a:lstStyle/>
          <a:p>
            <a:r>
              <a:rPr kumimoji="1" lang="en-US" altLang="ja-JP" sz="2800" i="1" dirty="0">
                <a:solidFill>
                  <a:schemeClr val="bg1"/>
                </a:solidFill>
              </a:rPr>
              <a:t>V</a:t>
            </a:r>
            <a:r>
              <a:rPr kumimoji="1" lang="en-US" altLang="ja-JP" sz="1600" dirty="0">
                <a:solidFill>
                  <a:schemeClr val="bg1"/>
                </a:solidFill>
              </a:rPr>
              <a:t>1</a:t>
            </a:r>
            <a:endParaRPr kumimoji="1" lang="ja-JP" altLang="en-US" sz="1600" dirty="0">
              <a:solidFill>
                <a:schemeClr val="bg1"/>
              </a:solidFill>
            </a:endParaRPr>
          </a:p>
        </p:txBody>
      </p:sp>
      <p:sp>
        <p:nvSpPr>
          <p:cNvPr id="17" name="正方形/長方形 16">
            <a:extLst>
              <a:ext uri="{FF2B5EF4-FFF2-40B4-BE49-F238E27FC236}">
                <a16:creationId xmlns:a16="http://schemas.microsoft.com/office/drawing/2014/main" id="{D848C2FE-2E18-43FE-ABE9-D05D633B40BB}"/>
              </a:ext>
            </a:extLst>
          </p:cNvPr>
          <p:cNvSpPr/>
          <p:nvPr/>
        </p:nvSpPr>
        <p:spPr>
          <a:xfrm>
            <a:off x="3388872" y="4503411"/>
            <a:ext cx="551754" cy="523220"/>
          </a:xfrm>
          <a:prstGeom prst="rect">
            <a:avLst/>
          </a:prstGeom>
        </p:spPr>
        <p:txBody>
          <a:bodyPr wrap="none">
            <a:spAutoFit/>
          </a:bodyPr>
          <a:lstStyle/>
          <a:p>
            <a:r>
              <a:rPr lang="en-US" altLang="ja-JP" sz="2800" i="1" dirty="0">
                <a:solidFill>
                  <a:schemeClr val="bg1"/>
                </a:solidFill>
              </a:rPr>
              <a:t>V</a:t>
            </a:r>
            <a:r>
              <a:rPr lang="en-US" altLang="ja-JP" dirty="0">
                <a:solidFill>
                  <a:schemeClr val="bg1"/>
                </a:solidFill>
              </a:rPr>
              <a:t>2</a:t>
            </a:r>
            <a:endParaRPr lang="ja-JP" altLang="en-US" dirty="0">
              <a:solidFill>
                <a:schemeClr val="bg1"/>
              </a:solidFill>
            </a:endParaRPr>
          </a:p>
        </p:txBody>
      </p:sp>
      <p:sp>
        <p:nvSpPr>
          <p:cNvPr id="18" name="正方形/長方形 17">
            <a:extLst>
              <a:ext uri="{FF2B5EF4-FFF2-40B4-BE49-F238E27FC236}">
                <a16:creationId xmlns:a16="http://schemas.microsoft.com/office/drawing/2014/main" id="{FA93D261-49B8-4F4E-87D4-452B9BF45F39}"/>
              </a:ext>
            </a:extLst>
          </p:cNvPr>
          <p:cNvSpPr/>
          <p:nvPr/>
        </p:nvSpPr>
        <p:spPr>
          <a:xfrm>
            <a:off x="5724128" y="4545193"/>
            <a:ext cx="551754" cy="523220"/>
          </a:xfrm>
          <a:prstGeom prst="rect">
            <a:avLst/>
          </a:prstGeom>
        </p:spPr>
        <p:txBody>
          <a:bodyPr wrap="none">
            <a:spAutoFit/>
          </a:bodyPr>
          <a:lstStyle/>
          <a:p>
            <a:r>
              <a:rPr lang="en-US" altLang="ja-JP" sz="2800" i="1" dirty="0" err="1">
                <a:solidFill>
                  <a:schemeClr val="bg1"/>
                </a:solidFill>
              </a:rPr>
              <a:t>V</a:t>
            </a:r>
            <a:r>
              <a:rPr lang="en-US" altLang="ja-JP" i="1" dirty="0" err="1">
                <a:solidFill>
                  <a:schemeClr val="bg1"/>
                </a:solidFill>
              </a:rPr>
              <a:t>n</a:t>
            </a:r>
            <a:endParaRPr lang="ja-JP" altLang="en-US" i="1" dirty="0">
              <a:solidFill>
                <a:schemeClr val="bg1"/>
              </a:solidFill>
            </a:endParaRPr>
          </a:p>
        </p:txBody>
      </p:sp>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F0728918-A2E9-4BB5-9673-4F1FF411B6C5}"/>
                  </a:ext>
                </a:extLst>
              </p:cNvPr>
              <p:cNvSpPr txBox="1"/>
              <p:nvPr/>
            </p:nvSpPr>
            <p:spPr>
              <a:xfrm>
                <a:off x="2169697" y="3787460"/>
                <a:ext cx="472845" cy="453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bg1"/>
                          </a:solidFill>
                          <a:latin typeface="Cambria Math" panose="02040503050406030204" pitchFamily="18" charset="0"/>
                        </a:rPr>
                        <m:t>𝑦</m:t>
                      </m:r>
                      <m:r>
                        <a:rPr kumimoji="1" lang="en-US" altLang="ja-JP" sz="2400" b="0" i="0" baseline="-25000" smtClean="0">
                          <a:solidFill>
                            <a:schemeClr val="bg1"/>
                          </a:solidFill>
                          <a:latin typeface="Cambria Math" panose="02040503050406030204" pitchFamily="18" charset="0"/>
                        </a:rPr>
                        <m:t>0</m:t>
                      </m:r>
                    </m:oMath>
                  </m:oMathPara>
                </a14:m>
                <a:endParaRPr kumimoji="1" lang="ja-JP" altLang="en-US" sz="2400" baseline="-25000" dirty="0">
                  <a:solidFill>
                    <a:schemeClr val="bg1"/>
                  </a:solidFill>
                  <a:latin typeface="Britannic Bold" panose="020B0903060703020204" pitchFamily="34" charset="0"/>
                </a:endParaRPr>
              </a:p>
            </p:txBody>
          </p:sp>
        </mc:Choice>
        <mc:Fallback xmlns="">
          <p:sp>
            <p:nvSpPr>
              <p:cNvPr id="11" name="テキスト ボックス 10">
                <a:extLst>
                  <a:ext uri="{FF2B5EF4-FFF2-40B4-BE49-F238E27FC236}">
                    <a16:creationId xmlns:a16="http://schemas.microsoft.com/office/drawing/2014/main" id="{F0728918-A2E9-4BB5-9673-4F1FF411B6C5}"/>
                  </a:ext>
                </a:extLst>
              </p:cNvPr>
              <p:cNvSpPr txBox="1">
                <a:spLocks noRot="1" noChangeAspect="1" noMove="1" noResize="1" noEditPoints="1" noAdjustHandles="1" noChangeArrowheads="1" noChangeShapeType="1" noTextEdit="1"/>
              </p:cNvSpPr>
              <p:nvPr/>
            </p:nvSpPr>
            <p:spPr>
              <a:xfrm>
                <a:off x="2169697" y="3787460"/>
                <a:ext cx="472845" cy="453137"/>
              </a:xfrm>
              <a:prstGeom prst="rect">
                <a:avLst/>
              </a:prstGeom>
              <a:blipFill>
                <a:blip r:embed="rId4"/>
                <a:stretch>
                  <a:fillRect l="-9091"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8EAECF1D-5524-4E14-B46C-EC997A7F1AD4}"/>
                  </a:ext>
                </a:extLst>
              </p:cNvPr>
              <p:cNvSpPr txBox="1"/>
              <p:nvPr/>
            </p:nvSpPr>
            <p:spPr>
              <a:xfrm>
                <a:off x="2920580" y="2775334"/>
                <a:ext cx="472845" cy="453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bg1"/>
                          </a:solidFill>
                          <a:latin typeface="Cambria Math" panose="02040503050406030204" pitchFamily="18" charset="0"/>
                        </a:rPr>
                        <m:t>𝑦</m:t>
                      </m:r>
                      <m:r>
                        <a:rPr kumimoji="1" lang="en-US" altLang="ja-JP" sz="2400" b="0" i="0" baseline="-25000" smtClean="0">
                          <a:solidFill>
                            <a:schemeClr val="bg1"/>
                          </a:solidFill>
                          <a:latin typeface="Cambria Math" panose="02040503050406030204" pitchFamily="18" charset="0"/>
                        </a:rPr>
                        <m:t>1</m:t>
                      </m:r>
                    </m:oMath>
                  </m:oMathPara>
                </a14:m>
                <a:endParaRPr kumimoji="1" lang="ja-JP" altLang="en-US" sz="2400" baseline="-25000" dirty="0">
                  <a:solidFill>
                    <a:schemeClr val="bg1"/>
                  </a:solidFill>
                  <a:latin typeface="Britannic Bold" panose="020B0903060703020204" pitchFamily="34" charset="0"/>
                </a:endParaRPr>
              </a:p>
            </p:txBody>
          </p:sp>
        </mc:Choice>
        <mc:Fallback xmlns="">
          <p:sp>
            <p:nvSpPr>
              <p:cNvPr id="12" name="テキスト ボックス 11">
                <a:extLst>
                  <a:ext uri="{FF2B5EF4-FFF2-40B4-BE49-F238E27FC236}">
                    <a16:creationId xmlns:a16="http://schemas.microsoft.com/office/drawing/2014/main" id="{8EAECF1D-5524-4E14-B46C-EC997A7F1AD4}"/>
                  </a:ext>
                </a:extLst>
              </p:cNvPr>
              <p:cNvSpPr txBox="1">
                <a:spLocks noRot="1" noChangeAspect="1" noMove="1" noResize="1" noEditPoints="1" noAdjustHandles="1" noChangeArrowheads="1" noChangeShapeType="1" noTextEdit="1"/>
              </p:cNvSpPr>
              <p:nvPr/>
            </p:nvSpPr>
            <p:spPr>
              <a:xfrm>
                <a:off x="2920580" y="2775334"/>
                <a:ext cx="472845" cy="453137"/>
              </a:xfrm>
              <a:prstGeom prst="rect">
                <a:avLst/>
              </a:prstGeom>
              <a:blipFill>
                <a:blip r:embed="rId5"/>
                <a:stretch>
                  <a:fillRect l="-8974" b="-1333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1F2AB0A-C2BB-4E72-8668-49101119E5E4}"/>
                  </a:ext>
                </a:extLst>
              </p:cNvPr>
              <p:cNvSpPr txBox="1"/>
              <p:nvPr/>
            </p:nvSpPr>
            <p:spPr>
              <a:xfrm>
                <a:off x="3940626" y="2827866"/>
                <a:ext cx="472845" cy="453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bg1"/>
                          </a:solidFill>
                          <a:latin typeface="Cambria Math" panose="02040503050406030204" pitchFamily="18" charset="0"/>
                        </a:rPr>
                        <m:t>𝑦</m:t>
                      </m:r>
                      <m:r>
                        <a:rPr kumimoji="1" lang="en-US" altLang="ja-JP" sz="2400" b="0" i="0" baseline="-25000" smtClean="0">
                          <a:solidFill>
                            <a:schemeClr val="bg1"/>
                          </a:solidFill>
                          <a:latin typeface="Cambria Math" panose="02040503050406030204" pitchFamily="18" charset="0"/>
                        </a:rPr>
                        <m:t>2</m:t>
                      </m:r>
                    </m:oMath>
                  </m:oMathPara>
                </a14:m>
                <a:endParaRPr kumimoji="1" lang="ja-JP" altLang="en-US" sz="2400" baseline="-25000" dirty="0">
                  <a:solidFill>
                    <a:schemeClr val="bg1"/>
                  </a:solidFill>
                  <a:latin typeface="Britannic Bold" panose="020B0903060703020204" pitchFamily="34" charset="0"/>
                </a:endParaRPr>
              </a:p>
            </p:txBody>
          </p:sp>
        </mc:Choice>
        <mc:Fallback xmlns="">
          <p:sp>
            <p:nvSpPr>
              <p:cNvPr id="14" name="テキスト ボックス 13">
                <a:extLst>
                  <a:ext uri="{FF2B5EF4-FFF2-40B4-BE49-F238E27FC236}">
                    <a16:creationId xmlns:a16="http://schemas.microsoft.com/office/drawing/2014/main" id="{E1F2AB0A-C2BB-4E72-8668-49101119E5E4}"/>
                  </a:ext>
                </a:extLst>
              </p:cNvPr>
              <p:cNvSpPr txBox="1">
                <a:spLocks noRot="1" noChangeAspect="1" noMove="1" noResize="1" noEditPoints="1" noAdjustHandles="1" noChangeArrowheads="1" noChangeShapeType="1" noTextEdit="1"/>
              </p:cNvSpPr>
              <p:nvPr/>
            </p:nvSpPr>
            <p:spPr>
              <a:xfrm>
                <a:off x="3940626" y="2827866"/>
                <a:ext cx="472845" cy="453137"/>
              </a:xfrm>
              <a:prstGeom prst="rect">
                <a:avLst/>
              </a:prstGeom>
              <a:blipFill>
                <a:blip r:embed="rId6"/>
                <a:stretch>
                  <a:fillRect l="-7692" b="-1351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764C88F1-906A-4B69-8DDB-9E33FFE2B592}"/>
                  </a:ext>
                </a:extLst>
              </p:cNvPr>
              <p:cNvSpPr txBox="1"/>
              <p:nvPr/>
            </p:nvSpPr>
            <p:spPr>
              <a:xfrm>
                <a:off x="6275882" y="3680297"/>
                <a:ext cx="472845" cy="453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2400" b="0" i="1" smtClean="0">
                          <a:solidFill>
                            <a:schemeClr val="bg1"/>
                          </a:solidFill>
                          <a:latin typeface="Cambria Math" panose="02040503050406030204" pitchFamily="18" charset="0"/>
                        </a:rPr>
                        <m:t>𝑦</m:t>
                      </m:r>
                      <m:r>
                        <a:rPr kumimoji="1" lang="en-US" altLang="ja-JP" sz="2400" b="0" i="1" baseline="-25000" smtClean="0">
                          <a:solidFill>
                            <a:schemeClr val="bg1"/>
                          </a:solidFill>
                          <a:latin typeface="Cambria Math" panose="02040503050406030204" pitchFamily="18" charset="0"/>
                        </a:rPr>
                        <m:t>𝑛</m:t>
                      </m:r>
                    </m:oMath>
                  </m:oMathPara>
                </a14:m>
                <a:endParaRPr kumimoji="1" lang="ja-JP" altLang="en-US" sz="2400" i="1" baseline="-25000" dirty="0">
                  <a:solidFill>
                    <a:schemeClr val="bg1"/>
                  </a:solidFill>
                  <a:latin typeface="Britannic Bold" panose="020B0903060703020204" pitchFamily="34" charset="0"/>
                </a:endParaRPr>
              </a:p>
            </p:txBody>
          </p:sp>
        </mc:Choice>
        <mc:Fallback xmlns="">
          <p:sp>
            <p:nvSpPr>
              <p:cNvPr id="19" name="テキスト ボックス 18">
                <a:extLst>
                  <a:ext uri="{FF2B5EF4-FFF2-40B4-BE49-F238E27FC236}">
                    <a16:creationId xmlns:a16="http://schemas.microsoft.com/office/drawing/2014/main" id="{764C88F1-906A-4B69-8DDB-9E33FFE2B592}"/>
                  </a:ext>
                </a:extLst>
              </p:cNvPr>
              <p:cNvSpPr txBox="1">
                <a:spLocks noRot="1" noChangeAspect="1" noMove="1" noResize="1" noEditPoints="1" noAdjustHandles="1" noChangeArrowheads="1" noChangeShapeType="1" noTextEdit="1"/>
              </p:cNvSpPr>
              <p:nvPr/>
            </p:nvSpPr>
            <p:spPr>
              <a:xfrm>
                <a:off x="6275882" y="3680297"/>
                <a:ext cx="472845" cy="453137"/>
              </a:xfrm>
              <a:prstGeom prst="rect">
                <a:avLst/>
              </a:prstGeom>
              <a:blipFill>
                <a:blip r:embed="rId7"/>
                <a:stretch>
                  <a:fillRect l="-11688" b="-13514"/>
                </a:stretch>
              </a:blipFill>
            </p:spPr>
            <p:txBody>
              <a:bodyPr/>
              <a:lstStyle/>
              <a:p>
                <a:r>
                  <a:rPr lang="ja-JP" altLang="en-US">
                    <a:noFill/>
                  </a:rPr>
                  <a:t> </a:t>
                </a:r>
              </a:p>
            </p:txBody>
          </p:sp>
        </mc:Fallback>
      </mc:AlternateContent>
      <p:sp>
        <p:nvSpPr>
          <p:cNvPr id="3" name="正方形/長方形 2">
            <a:extLst>
              <a:ext uri="{FF2B5EF4-FFF2-40B4-BE49-F238E27FC236}">
                <a16:creationId xmlns:a16="http://schemas.microsoft.com/office/drawing/2014/main" id="{75641ABB-4957-44CC-9846-9822545C305B}"/>
              </a:ext>
            </a:extLst>
          </p:cNvPr>
          <p:cNvSpPr/>
          <p:nvPr/>
        </p:nvSpPr>
        <p:spPr bwMode="auto">
          <a:xfrm>
            <a:off x="4653844" y="5463712"/>
            <a:ext cx="1080120" cy="160787"/>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mc:AlternateContent xmlns:mc="http://schemas.openxmlformats.org/markup-compatibility/2006" xmlns:a14="http://schemas.microsoft.com/office/drawing/2010/main">
        <mc:Choice Requires="a14">
          <p:sp>
            <p:nvSpPr>
              <p:cNvPr id="13" name="コンテンツ プレースホルダー 12">
                <a:extLst>
                  <a:ext uri="{FF2B5EF4-FFF2-40B4-BE49-F238E27FC236}">
                    <a16:creationId xmlns:a16="http://schemas.microsoft.com/office/drawing/2014/main" id="{9C0ACA81-5E66-439E-B6D6-4E989AC89D0C}"/>
                  </a:ext>
                </a:extLst>
              </p:cNvPr>
              <p:cNvSpPr>
                <a:spLocks noGrp="1"/>
              </p:cNvSpPr>
              <p:nvPr>
                <p:ph idx="1"/>
              </p:nvPr>
            </p:nvSpPr>
            <p:spPr>
              <a:xfrm>
                <a:off x="457200" y="1600200"/>
                <a:ext cx="8229600" cy="5121275"/>
              </a:xfrm>
            </p:spPr>
            <p:txBody>
              <a:bodyPr/>
              <a:lstStyle/>
              <a:p>
                <a:pPr marL="0" indent="0">
                  <a:spcAft>
                    <a:spcPts val="1200"/>
                  </a:spcAft>
                  <a:buNone/>
                </a:pPr>
                <a:r>
                  <a:rPr lang="ja-JP" altLang="en-US" dirty="0">
                    <a:solidFill>
                      <a:srgbClr val="002060"/>
                    </a:solidFill>
                  </a:rPr>
                  <a:t>区間ごとに積分公式を適用して，総和を取る．</a:t>
                </a:r>
                <a:endParaRPr lang="en-US" altLang="ja-JP" dirty="0">
                  <a:solidFill>
                    <a:srgbClr val="002060"/>
                  </a:solidFill>
                </a:endParaRPr>
              </a:p>
              <a:p>
                <a:pPr marL="1188000" indent="0">
                  <a:spcBef>
                    <a:spcPts val="0"/>
                  </a:spcBef>
                  <a:buNone/>
                </a:pPr>
                <a14:m>
                  <m:oMathPara xmlns:m="http://schemas.openxmlformats.org/officeDocument/2006/math">
                    <m:oMathParaPr>
                      <m:jc m:val="left"/>
                    </m:oMathParaPr>
                    <m:oMath xmlns:m="http://schemas.openxmlformats.org/officeDocument/2006/math">
                      <m:r>
                        <a:rPr lang="en-US" altLang="ja-JP" i="1">
                          <a:solidFill>
                            <a:srgbClr val="002060"/>
                          </a:solidFill>
                          <a:latin typeface="Cambria Math" panose="02040503050406030204" pitchFamily="18" charset="0"/>
                        </a:rPr>
                        <m:t>𝑉</m:t>
                      </m:r>
                      <m:r>
                        <a:rPr lang="en-US" altLang="ja-JP" i="1">
                          <a:solidFill>
                            <a:srgbClr val="002060"/>
                          </a:solidFill>
                          <a:latin typeface="Cambria Math" panose="02040503050406030204" pitchFamily="18" charset="0"/>
                        </a:rPr>
                        <m:t>= </m:t>
                      </m:r>
                      <m:r>
                        <a:rPr lang="en-US" altLang="ja-JP" i="1">
                          <a:solidFill>
                            <a:srgbClr val="002060"/>
                          </a:solidFill>
                          <a:latin typeface="Cambria Math" panose="02040503050406030204" pitchFamily="18" charset="0"/>
                        </a:rPr>
                        <m:t>𝑉</m:t>
                      </m:r>
                      <m:r>
                        <a:rPr lang="en-US" altLang="ja-JP" i="1" baseline="-25000">
                          <a:solidFill>
                            <a:srgbClr val="002060"/>
                          </a:solidFill>
                          <a:latin typeface="Cambria Math" panose="02040503050406030204" pitchFamily="18" charset="0"/>
                        </a:rPr>
                        <m:t>1</m:t>
                      </m:r>
                      <m:r>
                        <a:rPr lang="en-US" altLang="ja-JP" i="1">
                          <a:solidFill>
                            <a:srgbClr val="002060"/>
                          </a:solidFill>
                          <a:latin typeface="Cambria Math" panose="02040503050406030204" pitchFamily="18" charset="0"/>
                        </a:rPr>
                        <m:t>+ </m:t>
                      </m:r>
                      <m:r>
                        <a:rPr lang="en-US" altLang="ja-JP" i="1">
                          <a:solidFill>
                            <a:srgbClr val="002060"/>
                          </a:solidFill>
                          <a:latin typeface="Cambria Math" panose="02040503050406030204" pitchFamily="18" charset="0"/>
                        </a:rPr>
                        <m:t>𝑉</m:t>
                      </m:r>
                      <m:r>
                        <a:rPr lang="en-US" altLang="ja-JP" i="1" baseline="-25000">
                          <a:solidFill>
                            <a:srgbClr val="002060"/>
                          </a:solidFill>
                          <a:latin typeface="Cambria Math" panose="02040503050406030204" pitchFamily="18" charset="0"/>
                        </a:rPr>
                        <m:t>2 </m:t>
                      </m:r>
                      <m:r>
                        <a:rPr lang="en-US" altLang="ja-JP" i="1">
                          <a:solidFill>
                            <a:srgbClr val="002060"/>
                          </a:solidFill>
                          <a:latin typeface="Cambria Math" panose="02040503050406030204" pitchFamily="18" charset="0"/>
                        </a:rPr>
                        <m:t>+ …… +</m:t>
                      </m:r>
                      <m:r>
                        <a:rPr lang="en-US" altLang="ja-JP" i="1">
                          <a:solidFill>
                            <a:srgbClr val="002060"/>
                          </a:solidFill>
                          <a:latin typeface="Cambria Math" panose="02040503050406030204" pitchFamily="18" charset="0"/>
                        </a:rPr>
                        <m:t>𝑉𝑛</m:t>
                      </m:r>
                    </m:oMath>
                  </m:oMathPara>
                </a14:m>
                <a:endParaRPr lang="ja-JP" altLang="en-US" dirty="0">
                  <a:solidFill>
                    <a:srgbClr val="002060"/>
                  </a:solidFill>
                </a:endParaRPr>
              </a:p>
              <a:p>
                <a:pPr marL="0" indent="0">
                  <a:buNone/>
                </a:pPr>
                <a:endParaRPr lang="en-US" altLang="ja-JP" i="1" dirty="0">
                  <a:solidFill>
                    <a:srgbClr val="002060"/>
                  </a:solidFill>
                </a:endParaRPr>
              </a:p>
              <a:p>
                <a:pPr marL="0" indent="0">
                  <a:buNone/>
                </a:pPr>
                <a:endParaRPr lang="en-US" altLang="ja-JP" i="1" dirty="0">
                  <a:solidFill>
                    <a:srgbClr val="002060"/>
                  </a:solidFill>
                </a:endParaRPr>
              </a:p>
              <a:p>
                <a:endParaRPr lang="en-US" altLang="ja-JP" i="1" dirty="0">
                  <a:solidFill>
                    <a:srgbClr val="002060"/>
                  </a:solidFill>
                </a:endParaRPr>
              </a:p>
              <a:p>
                <a:endParaRPr lang="en-US" altLang="ja-JP" dirty="0">
                  <a:solidFill>
                    <a:srgbClr val="002060"/>
                  </a:solidFill>
                </a:endParaRPr>
              </a:p>
              <a:p>
                <a:endParaRPr lang="en-US" altLang="ja-JP" dirty="0">
                  <a:solidFill>
                    <a:srgbClr val="002060"/>
                  </a:solidFill>
                </a:endParaRPr>
              </a:p>
              <a:p>
                <a:pPr marL="0" indent="0">
                  <a:buNone/>
                </a:pPr>
                <a:r>
                  <a:rPr lang="ja-JP" altLang="en-US" dirty="0">
                    <a:solidFill>
                      <a:srgbClr val="002060"/>
                    </a:solidFill>
                  </a:rPr>
                  <a:t>　　　　　 </a:t>
                </a:r>
                <a:r>
                  <a:rPr lang="ja-JP" altLang="en-US" sz="2800" dirty="0">
                    <a:solidFill>
                      <a:srgbClr val="8B89DB"/>
                    </a:solidFill>
                  </a:rPr>
                  <a:t>図 </a:t>
                </a:r>
                <a:r>
                  <a:rPr lang="en-US" altLang="ja-JP" sz="2800" dirty="0">
                    <a:solidFill>
                      <a:srgbClr val="8B89DB"/>
                    </a:solidFill>
                  </a:rPr>
                  <a:t>9.  </a:t>
                </a:r>
                <a:r>
                  <a:rPr lang="ja-JP" altLang="en-US" sz="2800" dirty="0">
                    <a:solidFill>
                      <a:srgbClr val="8B89DB"/>
                    </a:solidFill>
                  </a:rPr>
                  <a:t>区間ごとの積分公式の適用</a:t>
                </a:r>
                <a:endParaRPr lang="en-US" altLang="ja-JP" sz="1400" dirty="0">
                  <a:solidFill>
                    <a:srgbClr val="8B89DB"/>
                  </a:solidFill>
                </a:endParaRPr>
              </a:p>
            </p:txBody>
          </p:sp>
        </mc:Choice>
        <mc:Fallback xmlns="">
          <p:sp>
            <p:nvSpPr>
              <p:cNvPr id="13" name="コンテンツ プレースホルダー 12">
                <a:extLst>
                  <a:ext uri="{FF2B5EF4-FFF2-40B4-BE49-F238E27FC236}">
                    <a16:creationId xmlns:a16="http://schemas.microsoft.com/office/drawing/2014/main" id="{9C0ACA81-5E66-439E-B6D6-4E989AC89D0C}"/>
                  </a:ext>
                </a:extLst>
              </p:cNvPr>
              <p:cNvSpPr>
                <a:spLocks noGrp="1" noRot="1" noChangeAspect="1" noMove="1" noResize="1" noEditPoints="1" noAdjustHandles="1" noChangeArrowheads="1" noChangeShapeType="1" noTextEdit="1"/>
              </p:cNvSpPr>
              <p:nvPr>
                <p:ph idx="1"/>
              </p:nvPr>
            </p:nvSpPr>
            <p:spPr>
              <a:xfrm>
                <a:off x="457200" y="1600200"/>
                <a:ext cx="8229600" cy="5121275"/>
              </a:xfrm>
              <a:blipFill>
                <a:blip r:embed="rId8"/>
                <a:stretch>
                  <a:fillRect l="-1852" t="-190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52555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a:xfrm>
            <a:off x="457200" y="274638"/>
            <a:ext cx="8363272" cy="1143000"/>
          </a:xfrm>
        </p:spPr>
        <p:txBody>
          <a:bodyPr/>
          <a:lstStyle/>
          <a:p>
            <a:pPr algn="l"/>
            <a:r>
              <a:rPr lang="en-US" altLang="ja-JP" sz="3600" b="1" dirty="0">
                <a:solidFill>
                  <a:srgbClr val="006699"/>
                </a:solidFill>
              </a:rPr>
              <a:t>4.  </a:t>
            </a:r>
            <a:r>
              <a:rPr lang="ja-JP" altLang="en-US" sz="3400" b="1" dirty="0">
                <a:solidFill>
                  <a:srgbClr val="006699"/>
                </a:solidFill>
              </a:rPr>
              <a:t>連続した区間への数値積分の適用  </a:t>
            </a:r>
            <a:r>
              <a:rPr lang="en-US" altLang="ja-JP" sz="2800" b="1" dirty="0">
                <a:solidFill>
                  <a:srgbClr val="0793E9"/>
                </a:solidFill>
              </a:rPr>
              <a:t>(2/2)</a:t>
            </a:r>
            <a:endParaRPr kumimoji="1" lang="ja-JP" altLang="en-US" sz="2800" dirty="0">
              <a:solidFill>
                <a:srgbClr val="0793E9"/>
              </a:solidFill>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26</a:t>
            </a:fld>
            <a:endParaRPr lang="en-US" altLang="ja-JP" sz="2400" dirty="0">
              <a:solidFill>
                <a:srgbClr val="9C9CDE"/>
              </a:solidFill>
            </a:endParaRPr>
          </a:p>
        </p:txBody>
      </p:sp>
      <mc:AlternateContent xmlns:mc="http://schemas.openxmlformats.org/markup-compatibility/2006">
        <mc:Choice xmlns:a14="http://schemas.microsoft.com/office/drawing/2010/main" Requires="a14">
          <p:sp>
            <p:nvSpPr>
              <p:cNvPr id="13" name="コンテンツ プレースホルダー 12">
                <a:extLst>
                  <a:ext uri="{FF2B5EF4-FFF2-40B4-BE49-F238E27FC236}">
                    <a16:creationId xmlns:a16="http://schemas.microsoft.com/office/drawing/2014/main" id="{9C0ACA81-5E66-439E-B6D6-4E989AC89D0C}"/>
                  </a:ext>
                </a:extLst>
              </p:cNvPr>
              <p:cNvSpPr>
                <a:spLocks noGrp="1"/>
              </p:cNvSpPr>
              <p:nvPr>
                <p:ph idx="1"/>
              </p:nvPr>
            </p:nvSpPr>
            <p:spPr>
              <a:xfrm>
                <a:off x="251520" y="1124744"/>
                <a:ext cx="8892480" cy="5121275"/>
              </a:xfrm>
            </p:spPr>
            <p:txBody>
              <a:bodyPr/>
              <a:lstStyle/>
              <a:p>
                <a:pPr marL="0" indent="0">
                  <a:buNone/>
                </a:pPr>
                <a:endParaRPr lang="en-US" altLang="ja-JP" sz="1400" dirty="0">
                  <a:solidFill>
                    <a:srgbClr val="8B89DB"/>
                  </a:solidFill>
                </a:endParaRPr>
              </a:p>
              <a:p>
                <a:pPr marL="1512000" indent="0">
                  <a:spcBef>
                    <a:spcPts val="3000"/>
                  </a:spcBef>
                  <a:buNone/>
                </a:pPr>
                <a14:m>
                  <m:oMathPara xmlns:m="http://schemas.openxmlformats.org/officeDocument/2006/math">
                    <m:oMathParaPr>
                      <m:jc m:val="left"/>
                    </m:oMathParaPr>
                    <m:oMath xmlns:m="http://schemas.openxmlformats.org/officeDocument/2006/math">
                      <m:r>
                        <a:rPr lang="en-US" altLang="ja-JP" sz="3600" b="0" i="1" smtClean="0">
                          <a:solidFill>
                            <a:srgbClr val="002060"/>
                          </a:solidFill>
                          <a:latin typeface="Cambria Math" panose="02040503050406030204" pitchFamily="18" charset="0"/>
                        </a:rPr>
                        <m:t>𝑉</m:t>
                      </m:r>
                      <m:r>
                        <a:rPr lang="en-US" altLang="ja-JP" sz="3600" i="1" smtClean="0">
                          <a:solidFill>
                            <a:srgbClr val="002060"/>
                          </a:solidFill>
                          <a:latin typeface="Cambria Math" panose="02040503050406030204" pitchFamily="18" charset="0"/>
                        </a:rPr>
                        <m:t>=</m:t>
                      </m:r>
                      <m:r>
                        <a:rPr lang="en-US" altLang="ja-JP" sz="3600" b="0" i="1" smtClean="0">
                          <a:solidFill>
                            <a:srgbClr val="002060"/>
                          </a:solidFill>
                          <a:latin typeface="Cambria Math" panose="02040503050406030204" pitchFamily="18" charset="0"/>
                        </a:rPr>
                        <m:t> </m:t>
                      </m:r>
                      <m:r>
                        <a:rPr lang="en-US" altLang="ja-JP" sz="3600" b="0" i="1" smtClean="0">
                          <a:solidFill>
                            <a:srgbClr val="002060"/>
                          </a:solidFill>
                          <a:latin typeface="Cambria Math" panose="02040503050406030204" pitchFamily="18" charset="0"/>
                        </a:rPr>
                        <m:t>𝑉</m:t>
                      </m:r>
                      <m:r>
                        <a:rPr lang="en-US" altLang="ja-JP" sz="3600" b="0" i="1" baseline="-25000" smtClean="0">
                          <a:solidFill>
                            <a:srgbClr val="002060"/>
                          </a:solidFill>
                          <a:latin typeface="Cambria Math" panose="02040503050406030204" pitchFamily="18" charset="0"/>
                        </a:rPr>
                        <m:t>1</m:t>
                      </m:r>
                      <m:r>
                        <a:rPr lang="en-US" altLang="ja-JP" sz="3600" b="0" i="1" smtClean="0">
                          <a:solidFill>
                            <a:srgbClr val="002060"/>
                          </a:solidFill>
                          <a:latin typeface="Cambria Math" panose="02040503050406030204" pitchFamily="18" charset="0"/>
                        </a:rPr>
                        <m:t>+ </m:t>
                      </m:r>
                      <m:r>
                        <a:rPr lang="en-US" altLang="ja-JP" sz="3600" b="0" i="1" smtClean="0">
                          <a:solidFill>
                            <a:srgbClr val="002060"/>
                          </a:solidFill>
                          <a:latin typeface="Cambria Math" panose="02040503050406030204" pitchFamily="18" charset="0"/>
                        </a:rPr>
                        <m:t>𝑉</m:t>
                      </m:r>
                      <m:r>
                        <a:rPr lang="en-US" altLang="ja-JP" sz="3600" b="0" i="1" baseline="-25000" smtClean="0">
                          <a:solidFill>
                            <a:srgbClr val="002060"/>
                          </a:solidFill>
                          <a:latin typeface="Cambria Math" panose="02040503050406030204" pitchFamily="18" charset="0"/>
                        </a:rPr>
                        <m:t>2 </m:t>
                      </m:r>
                      <m:r>
                        <a:rPr lang="en-US" altLang="ja-JP" sz="3600" b="0" i="1" smtClean="0">
                          <a:solidFill>
                            <a:srgbClr val="002060"/>
                          </a:solidFill>
                          <a:latin typeface="Cambria Math" panose="02040503050406030204" pitchFamily="18" charset="0"/>
                        </a:rPr>
                        <m:t>+</m:t>
                      </m:r>
                      <m:r>
                        <a:rPr lang="en-US" altLang="ja-JP" sz="3600" i="1" dirty="0">
                          <a:solidFill>
                            <a:schemeClr val="accent2"/>
                          </a:solidFill>
                          <a:latin typeface="Cambria Math" panose="02040503050406030204" pitchFamily="18" charset="0"/>
                          <a:ea typeface="ＭＳ ゴシック" panose="020B0609070205080204" pitchFamily="49" charset="-128"/>
                        </a:rPr>
                        <m:t>…</m:t>
                      </m:r>
                      <m:r>
                        <a:rPr lang="en-US" altLang="ja-JP" sz="3600" b="0" i="1" smtClean="0">
                          <a:solidFill>
                            <a:srgbClr val="002060"/>
                          </a:solidFill>
                          <a:latin typeface="Cambria Math" panose="02040503050406030204" pitchFamily="18" charset="0"/>
                        </a:rPr>
                        <m:t>+</m:t>
                      </m:r>
                      <m:r>
                        <a:rPr lang="en-US" altLang="ja-JP" sz="3600" i="1">
                          <a:solidFill>
                            <a:srgbClr val="002060"/>
                          </a:solidFill>
                          <a:latin typeface="Cambria Math" panose="02040503050406030204" pitchFamily="18" charset="0"/>
                        </a:rPr>
                        <m:t>𝑉</m:t>
                      </m:r>
                      <m:r>
                        <a:rPr lang="en-US" altLang="ja-JP" sz="3600" b="0" i="1" baseline="-25000" smtClean="0">
                          <a:solidFill>
                            <a:srgbClr val="002060"/>
                          </a:solidFill>
                          <a:latin typeface="Cambria Math" panose="02040503050406030204" pitchFamily="18" charset="0"/>
                        </a:rPr>
                        <m:t>𝑛</m:t>
                      </m:r>
                    </m:oMath>
                  </m:oMathPara>
                </a14:m>
                <a:endParaRPr lang="en-US" altLang="ja-JP" sz="3600" dirty="0">
                  <a:solidFill>
                    <a:srgbClr val="002060"/>
                  </a:solidFill>
                </a:endParaRPr>
              </a:p>
              <a:p>
                <a:pPr marL="0" indent="0">
                  <a:spcBef>
                    <a:spcPts val="1800"/>
                  </a:spcBef>
                  <a:spcAft>
                    <a:spcPts val="1200"/>
                  </a:spcAft>
                  <a:buNone/>
                </a:pPr>
                <a:r>
                  <a:rPr lang="ja-JP" altLang="en-US" sz="2800" dirty="0">
                    <a:solidFill>
                      <a:srgbClr val="002060"/>
                    </a:solidFill>
                  </a:rPr>
                  <a:t>シンプソン公式では，</a:t>
                </a:r>
                <a:endParaRPr lang="en-US" altLang="ja-JP" sz="2800" dirty="0">
                  <a:solidFill>
                    <a:srgbClr val="002060"/>
                  </a:solidFill>
                </a:endParaRPr>
              </a:p>
              <a:p>
                <a:pPr marL="0" indent="0">
                  <a:spcBef>
                    <a:spcPts val="0"/>
                  </a:spcBef>
                  <a:spcAft>
                    <a:spcPts val="1200"/>
                  </a:spcAft>
                  <a:buNone/>
                </a:pPr>
                <a14:m>
                  <m:oMath xmlns:m="http://schemas.openxmlformats.org/officeDocument/2006/math">
                    <m:r>
                      <a:rPr lang="en-US" altLang="ja-JP" sz="3600" b="0" i="1" dirty="0" smtClean="0">
                        <a:solidFill>
                          <a:srgbClr val="002060"/>
                        </a:solidFill>
                        <a:latin typeface="Cambria Math" panose="02040503050406030204" pitchFamily="18" charset="0"/>
                        <a:ea typeface="ＭＳ ゴシック" panose="020B0609070205080204" pitchFamily="49" charset="-128"/>
                      </a:rPr>
                      <m:t>𝑉</m:t>
                    </m:r>
                    <m:r>
                      <a:rPr lang="en-US" altLang="ja-JP" sz="3600" b="0" i="1" dirty="0" smtClean="0">
                        <a:solidFill>
                          <a:srgbClr val="002060"/>
                        </a:solidFill>
                        <a:latin typeface="Cambria Math" panose="02040503050406030204" pitchFamily="18" charset="0"/>
                        <a:ea typeface="ＭＳ ゴシック" panose="020B0609070205080204" pitchFamily="49" charset="-128"/>
                      </a:rPr>
                      <m:t>=</m:t>
                    </m:r>
                    <m:r>
                      <a:rPr lang="en-US" altLang="ja-JP" sz="3600" b="0" i="1" dirty="0" smtClean="0">
                        <a:solidFill>
                          <a:srgbClr val="A015FF"/>
                        </a:solidFill>
                        <a:latin typeface="Cambria Math" panose="02040503050406030204" pitchFamily="18" charset="0"/>
                        <a:ea typeface="ＭＳ ゴシック" panose="020B0609070205080204" pitchFamily="49" charset="-128"/>
                      </a:rPr>
                      <m:t>2</m:t>
                    </m:r>
                    <m:r>
                      <a:rPr lang="en-US" altLang="ja-JP" sz="3600" b="0" i="1" dirty="0" smtClean="0">
                        <a:solidFill>
                          <a:srgbClr val="A015FF"/>
                        </a:solidFill>
                        <a:latin typeface="Cambria Math" panose="02040503050406030204" pitchFamily="18" charset="0"/>
                        <a:ea typeface="ＭＳ ゴシック" panose="020B0609070205080204" pitchFamily="49" charset="-128"/>
                      </a:rPr>
                      <m:t>h</m:t>
                    </m:r>
                    <m:f>
                      <m:fPr>
                        <m:ctrlPr>
                          <a:rPr lang="en-US" altLang="ja-JP" sz="3600" i="1" dirty="0">
                            <a:solidFill>
                              <a:schemeClr val="accent2"/>
                            </a:solidFill>
                            <a:latin typeface="Cambria Math" panose="02040503050406030204" pitchFamily="18" charset="0"/>
                            <a:ea typeface="ＭＳ ゴシック" panose="020B0609070205080204" pitchFamily="49" charset="-128"/>
                          </a:rPr>
                        </m:ctrlPr>
                      </m:fPr>
                      <m:num>
                        <m:r>
                          <a:rPr lang="en-US" altLang="ja-JP" sz="3600" i="1" dirty="0" smtClean="0">
                            <a:solidFill>
                              <a:schemeClr val="accent2"/>
                            </a:solidFill>
                            <a:latin typeface="Cambria Math" panose="02040503050406030204" pitchFamily="18" charset="0"/>
                            <a:ea typeface="ＭＳ ゴシック" panose="020B0609070205080204" pitchFamily="49" charset="-128"/>
                          </a:rPr>
                          <m:t> </m:t>
                        </m:r>
                        <m:r>
                          <a:rPr lang="en-US" altLang="ja-JP" sz="3600" i="1" dirty="0">
                            <a:solidFill>
                              <a:schemeClr val="accent2"/>
                            </a:solidFill>
                            <a:latin typeface="Cambria Math" panose="02040503050406030204" pitchFamily="18" charset="0"/>
                            <a:ea typeface="ＭＳ ゴシック" panose="020B0609070205080204" pitchFamily="49" charset="-128"/>
                          </a:rPr>
                          <m:t>𝑦</m:t>
                        </m:r>
                        <m:r>
                          <a:rPr lang="en-US" altLang="ja-JP" sz="3600" b="0" i="1" baseline="-20000" dirty="0" smtClean="0">
                            <a:solidFill>
                              <a:schemeClr val="accent2"/>
                            </a:solidFill>
                            <a:latin typeface="Cambria Math" panose="02040503050406030204" pitchFamily="18" charset="0"/>
                            <a:ea typeface="ＭＳ ゴシック" panose="020B0609070205080204" pitchFamily="49" charset="-128"/>
                          </a:rPr>
                          <m:t>0</m:t>
                        </m:r>
                        <m:r>
                          <a:rPr lang="en-US" altLang="ja-JP" sz="3600" i="1" baseline="-25000" dirty="0">
                            <a:solidFill>
                              <a:schemeClr val="accent2"/>
                            </a:solidFill>
                            <a:latin typeface="Cambria Math" panose="02040503050406030204" pitchFamily="18" charset="0"/>
                            <a:ea typeface="ＭＳ ゴシック" panose="020B0609070205080204" pitchFamily="49" charset="-128"/>
                          </a:rPr>
                          <m:t> </m:t>
                        </m:r>
                        <m:r>
                          <a:rPr lang="en-US" altLang="ja-JP" sz="3600" i="1" dirty="0">
                            <a:solidFill>
                              <a:schemeClr val="accent2"/>
                            </a:solidFill>
                            <a:latin typeface="Cambria Math" panose="02040503050406030204" pitchFamily="18" charset="0"/>
                            <a:ea typeface="ＭＳ ゴシック" panose="020B0609070205080204" pitchFamily="49" charset="-128"/>
                          </a:rPr>
                          <m:t>+ </m:t>
                        </m:r>
                        <m:r>
                          <a:rPr lang="en-US" altLang="ja-JP" sz="3600" b="1" i="1" dirty="0" smtClean="0">
                            <a:solidFill>
                              <a:srgbClr val="C00000"/>
                            </a:solidFill>
                            <a:latin typeface="Cambria Math" panose="02040503050406030204" pitchFamily="18" charset="0"/>
                            <a:ea typeface="ＭＳ ゴシック" panose="020B0609070205080204" pitchFamily="49" charset="-128"/>
                          </a:rPr>
                          <m:t>𝟒</m:t>
                        </m:r>
                        <m:r>
                          <a:rPr lang="en-US" altLang="ja-JP" sz="3600" i="1" dirty="0">
                            <a:solidFill>
                              <a:schemeClr val="accent2"/>
                            </a:solidFill>
                            <a:latin typeface="Cambria Math" panose="02040503050406030204" pitchFamily="18" charset="0"/>
                            <a:ea typeface="ＭＳ ゴシック" panose="020B0609070205080204" pitchFamily="49" charset="-128"/>
                          </a:rPr>
                          <m:t> </m:t>
                        </m:r>
                        <m:r>
                          <a:rPr lang="en-US" altLang="ja-JP" sz="3600" i="1" dirty="0">
                            <a:solidFill>
                              <a:schemeClr val="accent2"/>
                            </a:solidFill>
                            <a:latin typeface="Cambria Math" panose="02040503050406030204" pitchFamily="18" charset="0"/>
                            <a:ea typeface="ＭＳ ゴシック" panose="020B0609070205080204" pitchFamily="49" charset="-128"/>
                          </a:rPr>
                          <m:t>𝑦</m:t>
                        </m:r>
                        <m:r>
                          <a:rPr lang="en-US" altLang="ja-JP" sz="3600" b="1" i="1" baseline="-20000" dirty="0" smtClean="0">
                            <a:solidFill>
                              <a:srgbClr val="C00000"/>
                            </a:solidFill>
                            <a:latin typeface="Cambria Math" panose="02040503050406030204" pitchFamily="18" charset="0"/>
                            <a:ea typeface="ＭＳ ゴシック" panose="020B0609070205080204" pitchFamily="49" charset="-128"/>
                          </a:rPr>
                          <m:t>𝟏</m:t>
                        </m:r>
                        <m:r>
                          <a:rPr lang="en-US" altLang="ja-JP" sz="3600" i="1" baseline="-20000" dirty="0">
                            <a:solidFill>
                              <a:schemeClr val="accent2"/>
                            </a:solidFill>
                            <a:latin typeface="Cambria Math" panose="02040503050406030204" pitchFamily="18" charset="0"/>
                            <a:ea typeface="ＭＳ ゴシック" panose="020B0609070205080204" pitchFamily="49" charset="-128"/>
                          </a:rPr>
                          <m:t> </m:t>
                        </m:r>
                        <m:r>
                          <a:rPr lang="en-US" altLang="ja-JP" sz="3600" i="1" dirty="0">
                            <a:solidFill>
                              <a:schemeClr val="accent2"/>
                            </a:solidFill>
                            <a:latin typeface="Cambria Math" panose="02040503050406030204" pitchFamily="18" charset="0"/>
                            <a:ea typeface="ＭＳ ゴシック" panose="020B0609070205080204" pitchFamily="49" charset="-128"/>
                          </a:rPr>
                          <m:t>+ </m:t>
                        </m:r>
                        <m:r>
                          <a:rPr lang="en-US" altLang="ja-JP" sz="3600" i="1" dirty="0">
                            <a:solidFill>
                              <a:schemeClr val="accent2"/>
                            </a:solidFill>
                            <a:latin typeface="Cambria Math" panose="02040503050406030204" pitchFamily="18" charset="0"/>
                            <a:ea typeface="ＭＳ ゴシック" panose="020B0609070205080204" pitchFamily="49" charset="-128"/>
                          </a:rPr>
                          <m:t>𝑦</m:t>
                        </m:r>
                        <m:r>
                          <a:rPr lang="en-US" altLang="ja-JP" sz="3600" b="1" i="1" baseline="-20000" dirty="0" smtClean="0">
                            <a:solidFill>
                              <a:srgbClr val="0066FF"/>
                            </a:solidFill>
                            <a:latin typeface="Cambria Math" panose="02040503050406030204" pitchFamily="18" charset="0"/>
                            <a:ea typeface="ＭＳ ゴシック" panose="020B0609070205080204" pitchFamily="49" charset="-128"/>
                          </a:rPr>
                          <m:t>𝟐</m:t>
                        </m:r>
                        <m:r>
                          <a:rPr lang="en-US" altLang="ja-JP" sz="3600" b="1" i="1" baseline="-20000" dirty="0" smtClean="0">
                            <a:solidFill>
                              <a:srgbClr val="006699"/>
                            </a:solidFill>
                            <a:latin typeface="Cambria Math" panose="02040503050406030204" pitchFamily="18" charset="0"/>
                            <a:ea typeface="ＭＳ ゴシック" panose="020B0609070205080204" pitchFamily="49" charset="-128"/>
                          </a:rPr>
                          <m:t> </m:t>
                        </m:r>
                      </m:num>
                      <m:den>
                        <m:r>
                          <a:rPr lang="en-US" altLang="ja-JP" sz="3600" i="1" dirty="0">
                            <a:solidFill>
                              <a:schemeClr val="accent2"/>
                            </a:solidFill>
                            <a:latin typeface="Cambria Math" panose="02040503050406030204" pitchFamily="18" charset="0"/>
                            <a:ea typeface="ＭＳ ゴシック" panose="020B0609070205080204" pitchFamily="49" charset="-128"/>
                          </a:rPr>
                          <m:t>6</m:t>
                        </m:r>
                      </m:den>
                    </m:f>
                  </m:oMath>
                </a14:m>
                <a:r>
                  <a:rPr lang="en-US" altLang="ja-JP" sz="3600" dirty="0">
                    <a:solidFill>
                      <a:srgbClr val="002060"/>
                    </a:solidFill>
                  </a:rPr>
                  <a:t> </a:t>
                </a:r>
                <a14:m>
                  <m:oMath xmlns:m="http://schemas.openxmlformats.org/officeDocument/2006/math">
                    <m:r>
                      <a:rPr lang="en-US" altLang="ja-JP" sz="3600" i="1" dirty="0">
                        <a:solidFill>
                          <a:schemeClr val="accent2"/>
                        </a:solidFill>
                        <a:latin typeface="Cambria Math" panose="02040503050406030204" pitchFamily="18" charset="0"/>
                        <a:ea typeface="ＭＳ ゴシック" panose="020B0609070205080204" pitchFamily="49" charset="-128"/>
                      </a:rPr>
                      <m:t>+</m:t>
                    </m:r>
                  </m:oMath>
                </a14:m>
                <a:r>
                  <a:rPr lang="en-US" altLang="ja-JP" sz="3600" dirty="0">
                    <a:solidFill>
                      <a:srgbClr val="002060"/>
                    </a:solidFill>
                  </a:rPr>
                  <a:t> </a:t>
                </a:r>
                <a14:m>
                  <m:oMath xmlns:m="http://schemas.openxmlformats.org/officeDocument/2006/math">
                    <m:r>
                      <a:rPr lang="en-US" altLang="ja-JP" sz="3600" i="1" dirty="0">
                        <a:solidFill>
                          <a:srgbClr val="A015FF"/>
                        </a:solidFill>
                        <a:latin typeface="Cambria Math" panose="02040503050406030204" pitchFamily="18" charset="0"/>
                        <a:ea typeface="ＭＳ ゴシック" panose="020B0609070205080204" pitchFamily="49" charset="-128"/>
                      </a:rPr>
                      <m:t>2</m:t>
                    </m:r>
                    <m:r>
                      <a:rPr lang="en-US" altLang="ja-JP" sz="3600" i="1" dirty="0">
                        <a:solidFill>
                          <a:srgbClr val="A015FF"/>
                        </a:solidFill>
                        <a:latin typeface="Cambria Math" panose="02040503050406030204" pitchFamily="18" charset="0"/>
                        <a:ea typeface="ＭＳ ゴシック" panose="020B0609070205080204" pitchFamily="49" charset="-128"/>
                      </a:rPr>
                      <m:t>h</m:t>
                    </m:r>
                    <m:f>
                      <m:fPr>
                        <m:ctrlPr>
                          <a:rPr lang="en-US" altLang="ja-JP" sz="3600" i="1" dirty="0">
                            <a:solidFill>
                              <a:schemeClr val="accent2"/>
                            </a:solidFill>
                            <a:latin typeface="Cambria Math" panose="02040503050406030204" pitchFamily="18" charset="0"/>
                            <a:ea typeface="ＭＳ ゴシック" panose="020B0609070205080204" pitchFamily="49" charset="-128"/>
                          </a:rPr>
                        </m:ctrlPr>
                      </m:fPr>
                      <m:num>
                        <m:r>
                          <a:rPr lang="en-US" altLang="ja-JP" sz="3600" i="1" dirty="0">
                            <a:solidFill>
                              <a:schemeClr val="accent2"/>
                            </a:solidFill>
                            <a:latin typeface="Cambria Math" panose="02040503050406030204" pitchFamily="18" charset="0"/>
                            <a:ea typeface="ＭＳ ゴシック" panose="020B0609070205080204" pitchFamily="49" charset="-128"/>
                          </a:rPr>
                          <m:t> </m:t>
                        </m:r>
                        <m:r>
                          <a:rPr lang="en-US" altLang="ja-JP" sz="3600" i="1" dirty="0">
                            <a:solidFill>
                              <a:schemeClr val="accent2"/>
                            </a:solidFill>
                            <a:latin typeface="Cambria Math" panose="02040503050406030204" pitchFamily="18" charset="0"/>
                            <a:ea typeface="ＭＳ ゴシック" panose="020B0609070205080204" pitchFamily="49" charset="-128"/>
                          </a:rPr>
                          <m:t>𝑦</m:t>
                        </m:r>
                        <m:r>
                          <a:rPr lang="en-US" altLang="ja-JP" sz="3600" b="1" i="1" baseline="-20000" dirty="0" smtClean="0">
                            <a:solidFill>
                              <a:srgbClr val="0066FF"/>
                            </a:solidFill>
                            <a:latin typeface="Cambria Math" panose="02040503050406030204" pitchFamily="18" charset="0"/>
                            <a:ea typeface="ＭＳ ゴシック" panose="020B0609070205080204" pitchFamily="49" charset="-128"/>
                          </a:rPr>
                          <m:t>𝟐</m:t>
                        </m:r>
                        <m:r>
                          <a:rPr lang="en-US" altLang="ja-JP" sz="3600" i="1" dirty="0">
                            <a:solidFill>
                              <a:schemeClr val="accent2"/>
                            </a:solidFill>
                            <a:latin typeface="Cambria Math" panose="02040503050406030204" pitchFamily="18" charset="0"/>
                            <a:ea typeface="ＭＳ ゴシック" panose="020B0609070205080204" pitchFamily="49" charset="-128"/>
                          </a:rPr>
                          <m:t>+ </m:t>
                        </m:r>
                        <m:r>
                          <a:rPr lang="en-US" altLang="ja-JP" sz="3600" b="1" i="1" dirty="0" smtClean="0">
                            <a:solidFill>
                              <a:srgbClr val="C00000"/>
                            </a:solidFill>
                            <a:latin typeface="Cambria Math" panose="02040503050406030204" pitchFamily="18" charset="0"/>
                            <a:ea typeface="ＭＳ ゴシック" panose="020B0609070205080204" pitchFamily="49" charset="-128"/>
                          </a:rPr>
                          <m:t>𝟒</m:t>
                        </m:r>
                        <m:r>
                          <a:rPr lang="en-US" altLang="ja-JP" sz="3600" i="1" dirty="0">
                            <a:solidFill>
                              <a:schemeClr val="accent2"/>
                            </a:solidFill>
                            <a:latin typeface="Cambria Math" panose="02040503050406030204" pitchFamily="18" charset="0"/>
                            <a:ea typeface="ＭＳ ゴシック" panose="020B0609070205080204" pitchFamily="49" charset="-128"/>
                          </a:rPr>
                          <m:t> </m:t>
                        </m:r>
                        <m:r>
                          <a:rPr lang="en-US" altLang="ja-JP" sz="3600" i="1" dirty="0">
                            <a:solidFill>
                              <a:schemeClr val="accent2"/>
                            </a:solidFill>
                            <a:latin typeface="Cambria Math" panose="02040503050406030204" pitchFamily="18" charset="0"/>
                            <a:ea typeface="ＭＳ ゴシック" panose="020B0609070205080204" pitchFamily="49" charset="-128"/>
                          </a:rPr>
                          <m:t>𝑦</m:t>
                        </m:r>
                        <m:r>
                          <a:rPr lang="en-US" altLang="ja-JP" sz="3600" b="1" i="1" baseline="-20000" dirty="0" smtClean="0">
                            <a:solidFill>
                              <a:srgbClr val="C00000"/>
                            </a:solidFill>
                            <a:latin typeface="Cambria Math" panose="02040503050406030204" pitchFamily="18" charset="0"/>
                            <a:ea typeface="ＭＳ ゴシック" panose="020B0609070205080204" pitchFamily="49" charset="-128"/>
                          </a:rPr>
                          <m:t>𝟑</m:t>
                        </m:r>
                        <m:r>
                          <a:rPr lang="en-US" altLang="ja-JP" sz="3600" i="1" baseline="-20000" dirty="0">
                            <a:solidFill>
                              <a:schemeClr val="accent2"/>
                            </a:solidFill>
                            <a:latin typeface="Cambria Math" panose="02040503050406030204" pitchFamily="18" charset="0"/>
                            <a:ea typeface="ＭＳ ゴシック" panose="020B0609070205080204" pitchFamily="49" charset="-128"/>
                          </a:rPr>
                          <m:t> </m:t>
                        </m:r>
                        <m:r>
                          <a:rPr lang="en-US" altLang="ja-JP" sz="3600" i="1" dirty="0">
                            <a:solidFill>
                              <a:schemeClr val="accent2"/>
                            </a:solidFill>
                            <a:latin typeface="Cambria Math" panose="02040503050406030204" pitchFamily="18" charset="0"/>
                            <a:ea typeface="ＭＳ ゴシック" panose="020B0609070205080204" pitchFamily="49" charset="-128"/>
                          </a:rPr>
                          <m:t>+ </m:t>
                        </m:r>
                        <m:r>
                          <a:rPr lang="en-US" altLang="ja-JP" sz="3600" i="1" dirty="0">
                            <a:solidFill>
                              <a:schemeClr val="accent2"/>
                            </a:solidFill>
                            <a:latin typeface="Cambria Math" panose="02040503050406030204" pitchFamily="18" charset="0"/>
                            <a:ea typeface="ＭＳ ゴシック" panose="020B0609070205080204" pitchFamily="49" charset="-128"/>
                          </a:rPr>
                          <m:t>𝑦</m:t>
                        </m:r>
                        <m:r>
                          <a:rPr lang="en-US" altLang="ja-JP" sz="3600" b="1" i="1" baseline="-20000" dirty="0" smtClean="0">
                            <a:solidFill>
                              <a:srgbClr val="0066FF"/>
                            </a:solidFill>
                            <a:latin typeface="Cambria Math" panose="02040503050406030204" pitchFamily="18" charset="0"/>
                            <a:ea typeface="ＭＳ ゴシック" panose="020B0609070205080204" pitchFamily="49" charset="-128"/>
                          </a:rPr>
                          <m:t>𝟒</m:t>
                        </m:r>
                        <m:r>
                          <a:rPr lang="en-US" altLang="ja-JP" sz="3600" b="1" i="1" baseline="-20000" dirty="0" smtClean="0">
                            <a:solidFill>
                              <a:schemeClr val="accent2"/>
                            </a:solidFill>
                            <a:latin typeface="Cambria Math" panose="02040503050406030204" pitchFamily="18" charset="0"/>
                            <a:ea typeface="ＭＳ ゴシック" panose="020B0609070205080204" pitchFamily="49" charset="-128"/>
                          </a:rPr>
                          <m:t> </m:t>
                        </m:r>
                        <m:r>
                          <a:rPr lang="en-US" altLang="ja-JP" sz="3600" b="1" i="1" baseline="-20000" dirty="0">
                            <a:solidFill>
                              <a:schemeClr val="accent2"/>
                            </a:solidFill>
                            <a:latin typeface="Cambria Math" panose="02040503050406030204" pitchFamily="18" charset="0"/>
                            <a:ea typeface="ＭＳ ゴシック" panose="020B0609070205080204" pitchFamily="49" charset="-128"/>
                          </a:rPr>
                          <m:t> </m:t>
                        </m:r>
                      </m:num>
                      <m:den>
                        <m:r>
                          <a:rPr lang="en-US" altLang="ja-JP" sz="3600" i="1" dirty="0">
                            <a:solidFill>
                              <a:schemeClr val="accent2"/>
                            </a:solidFill>
                            <a:latin typeface="Cambria Math" panose="02040503050406030204" pitchFamily="18" charset="0"/>
                            <a:ea typeface="ＭＳ ゴシック" panose="020B0609070205080204" pitchFamily="49" charset="-128"/>
                          </a:rPr>
                          <m:t>6</m:t>
                        </m:r>
                      </m:den>
                    </m:f>
                  </m:oMath>
                </a14:m>
                <a:r>
                  <a:rPr lang="en-US" altLang="ja-JP" sz="3600" dirty="0">
                    <a:solidFill>
                      <a:srgbClr val="002060"/>
                    </a:solidFill>
                  </a:rPr>
                  <a:t> </a:t>
                </a:r>
                <a14:m>
                  <m:oMath xmlns:m="http://schemas.openxmlformats.org/officeDocument/2006/math">
                    <m:r>
                      <a:rPr lang="en-US" altLang="ja-JP" sz="3600" i="1" dirty="0">
                        <a:solidFill>
                          <a:schemeClr val="accent2"/>
                        </a:solidFill>
                        <a:latin typeface="Cambria Math" panose="02040503050406030204" pitchFamily="18" charset="0"/>
                        <a:ea typeface="ＭＳ ゴシック" panose="020B0609070205080204" pitchFamily="49" charset="-128"/>
                      </a:rPr>
                      <m:t>+…</m:t>
                    </m:r>
                  </m:oMath>
                </a14:m>
                <a:endParaRPr lang="en-US" altLang="ja-JP" sz="3600" dirty="0">
                  <a:solidFill>
                    <a:srgbClr val="002060"/>
                  </a:solidFill>
                </a:endParaRPr>
              </a:p>
              <a:p>
                <a:pPr marL="360000" indent="0">
                  <a:lnSpc>
                    <a:spcPts val="3800"/>
                  </a:lnSpc>
                  <a:spcBef>
                    <a:spcPts val="1800"/>
                  </a:spcBef>
                  <a:spcAft>
                    <a:spcPts val="1800"/>
                  </a:spcAft>
                  <a:buNone/>
                </a:pPr>
                <a14:m>
                  <m:oMath xmlns:m="http://schemas.openxmlformats.org/officeDocument/2006/math">
                    <m:r>
                      <a:rPr lang="en-US" altLang="ja-JP" sz="4000" i="1" dirty="0">
                        <a:solidFill>
                          <a:srgbClr val="002060"/>
                        </a:solidFill>
                        <a:latin typeface="Cambria Math" panose="02040503050406030204" pitchFamily="18" charset="0"/>
                        <a:ea typeface="ＭＳ ゴシック" panose="020B0609070205080204" pitchFamily="49" charset="-128"/>
                      </a:rPr>
                      <m:t>=</m:t>
                    </m:r>
                    <m:f>
                      <m:fPr>
                        <m:ctrlPr>
                          <a:rPr lang="en-US" altLang="ja-JP" sz="4000" i="1" dirty="0">
                            <a:solidFill>
                              <a:schemeClr val="accent2"/>
                            </a:solidFill>
                            <a:latin typeface="Cambria Math" panose="02040503050406030204" pitchFamily="18" charset="0"/>
                            <a:ea typeface="ＭＳ ゴシック" panose="020B0609070205080204" pitchFamily="49" charset="-128"/>
                          </a:rPr>
                        </m:ctrlPr>
                      </m:fPr>
                      <m:num>
                        <m:r>
                          <a:rPr lang="en-US" altLang="ja-JP" sz="4000" i="1" dirty="0">
                            <a:solidFill>
                              <a:srgbClr val="A015FF"/>
                            </a:solidFill>
                            <a:latin typeface="Cambria Math" panose="02040503050406030204" pitchFamily="18" charset="0"/>
                            <a:ea typeface="ＭＳ ゴシック" panose="020B0609070205080204" pitchFamily="49" charset="-128"/>
                          </a:rPr>
                          <m:t>2</m:t>
                        </m:r>
                        <m:r>
                          <a:rPr lang="en-US" altLang="ja-JP" sz="4000" i="1" dirty="0">
                            <a:solidFill>
                              <a:srgbClr val="A015FF"/>
                            </a:solidFill>
                            <a:latin typeface="Cambria Math" panose="02040503050406030204" pitchFamily="18" charset="0"/>
                            <a:ea typeface="ＭＳ ゴシック" panose="020B0609070205080204" pitchFamily="49" charset="-128"/>
                          </a:rPr>
                          <m:t>h</m:t>
                        </m:r>
                        <m:r>
                          <a:rPr lang="en-US" altLang="ja-JP" sz="4000" b="1" i="1" baseline="-20000" dirty="0">
                            <a:solidFill>
                              <a:schemeClr val="accent2"/>
                            </a:solidFill>
                            <a:latin typeface="Cambria Math" panose="02040503050406030204" pitchFamily="18" charset="0"/>
                            <a:ea typeface="ＭＳ ゴシック" panose="020B0609070205080204" pitchFamily="49" charset="-128"/>
                          </a:rPr>
                          <m:t> </m:t>
                        </m:r>
                      </m:num>
                      <m:den>
                        <m:r>
                          <a:rPr lang="en-US" altLang="ja-JP" sz="4000" i="1" dirty="0">
                            <a:solidFill>
                              <a:schemeClr val="accent2"/>
                            </a:solidFill>
                            <a:latin typeface="Cambria Math" panose="02040503050406030204" pitchFamily="18" charset="0"/>
                            <a:ea typeface="ＭＳ ゴシック" panose="020B0609070205080204" pitchFamily="49" charset="-128"/>
                          </a:rPr>
                          <m:t>6</m:t>
                        </m:r>
                      </m:den>
                    </m:f>
                    <m:r>
                      <a:rPr lang="en-US" altLang="ja-JP" b="0" i="1" dirty="0" smtClean="0">
                        <a:solidFill>
                          <a:schemeClr val="accent2"/>
                        </a:solidFill>
                        <a:latin typeface="Cambria Math" panose="02040503050406030204" pitchFamily="18" charset="0"/>
                        <a:ea typeface="ＭＳ ゴシック" panose="020B0609070205080204" pitchFamily="49" charset="-128"/>
                      </a:rPr>
                      <m:t>(</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5000" dirty="0">
                        <a:solidFill>
                          <a:schemeClr val="accent2"/>
                        </a:solidFill>
                        <a:latin typeface="Cambria Math" panose="02040503050406030204" pitchFamily="18" charset="0"/>
                        <a:ea typeface="ＭＳ ゴシック" panose="020B0609070205080204" pitchFamily="49" charset="-128"/>
                      </a:rPr>
                      <m:t>𝟎</m:t>
                    </m:r>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b="1" i="1" dirty="0" smtClean="0">
                        <a:solidFill>
                          <a:srgbClr val="C00000"/>
                        </a:solidFill>
                        <a:latin typeface="Cambria Math" panose="02040503050406030204" pitchFamily="18" charset="0"/>
                        <a:ea typeface="ＭＳ ゴシック" panose="020B0609070205080204" pitchFamily="49" charset="-128"/>
                      </a:rPr>
                      <m:t>𝟒</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rgbClr val="C00000"/>
                        </a:solidFill>
                        <a:latin typeface="Cambria Math" panose="02040503050406030204" pitchFamily="18" charset="0"/>
                        <a:ea typeface="ＭＳ ゴシック" panose="020B0609070205080204" pitchFamily="49" charset="-128"/>
                      </a:rPr>
                      <m:t>𝟏</m:t>
                    </m:r>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b="1" i="1" dirty="0" smtClean="0">
                        <a:solidFill>
                          <a:srgbClr val="0000FF"/>
                        </a:solidFill>
                        <a:latin typeface="Cambria Math" panose="02040503050406030204" pitchFamily="18" charset="0"/>
                        <a:ea typeface="ＭＳ ゴシック" panose="020B0609070205080204" pitchFamily="49" charset="-128"/>
                      </a:rPr>
                      <m:t>𝟐</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rgbClr val="0066FF"/>
                        </a:solidFill>
                        <a:latin typeface="Cambria Math" panose="02040503050406030204" pitchFamily="18" charset="0"/>
                        <a:ea typeface="ＭＳ ゴシック" panose="020B0609070205080204" pitchFamily="49" charset="-128"/>
                      </a:rPr>
                      <m:t>𝟐</m:t>
                    </m:r>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b="1" i="1" dirty="0" smtClean="0">
                        <a:solidFill>
                          <a:srgbClr val="C00000"/>
                        </a:solidFill>
                        <a:latin typeface="Cambria Math" panose="02040503050406030204" pitchFamily="18" charset="0"/>
                        <a:ea typeface="ＭＳ ゴシック" panose="020B0609070205080204" pitchFamily="49" charset="-128"/>
                      </a:rPr>
                      <m:t>𝟒</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rgbClr val="C00000"/>
                        </a:solidFill>
                        <a:latin typeface="Cambria Math" panose="02040503050406030204" pitchFamily="18" charset="0"/>
                        <a:ea typeface="ＭＳ ゴシック" panose="020B0609070205080204" pitchFamily="49" charset="-128"/>
                      </a:rPr>
                      <m:t>𝟑</m:t>
                    </m:r>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b="1" i="1" dirty="0" smtClean="0">
                        <a:solidFill>
                          <a:srgbClr val="0000FF"/>
                        </a:solidFill>
                        <a:latin typeface="Cambria Math" panose="02040503050406030204" pitchFamily="18" charset="0"/>
                        <a:ea typeface="ＭＳ ゴシック" panose="020B0609070205080204" pitchFamily="49" charset="-128"/>
                      </a:rPr>
                      <m:t>𝟐</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rgbClr val="0066FF"/>
                        </a:solidFill>
                        <a:latin typeface="Cambria Math" panose="02040503050406030204" pitchFamily="18" charset="0"/>
                        <a:ea typeface="ＭＳ ゴシック" panose="020B0609070205080204" pitchFamily="49" charset="-128"/>
                      </a:rPr>
                      <m:t>𝟒</m:t>
                    </m:r>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b="0" i="1" dirty="0" smtClean="0">
                        <a:solidFill>
                          <a:schemeClr val="accent2"/>
                        </a:solidFill>
                        <a:latin typeface="Cambria Math" panose="02040503050406030204" pitchFamily="18" charset="0"/>
                        <a:ea typeface="ＭＳ ゴシック" panose="020B0609070205080204" pitchFamily="49" charset="-128"/>
                      </a:rPr>
                      <m:t>+</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chemeClr val="accent2"/>
                        </a:solidFill>
                        <a:latin typeface="Cambria Math" panose="02040503050406030204" pitchFamily="18" charset="0"/>
                        <a:ea typeface="ＭＳ ゴシック" panose="020B0609070205080204" pitchFamily="49" charset="-128"/>
                      </a:rPr>
                      <m:t>𝟐</m:t>
                    </m:r>
                    <m:r>
                      <a:rPr lang="en-US" altLang="ja-JP" b="1" i="1" baseline="-20000" dirty="0" smtClean="0">
                        <a:solidFill>
                          <a:schemeClr val="accent2"/>
                        </a:solidFill>
                        <a:latin typeface="Cambria Math" panose="02040503050406030204" pitchFamily="18" charset="0"/>
                        <a:ea typeface="ＭＳ ゴシック" panose="020B0609070205080204" pitchFamily="49" charset="-128"/>
                      </a:rPr>
                      <m:t>𝒏</m:t>
                    </m:r>
                    <m:r>
                      <a:rPr lang="en-US" altLang="ja-JP" b="1" i="1" baseline="-20000" dirty="0" smtClean="0">
                        <a:solidFill>
                          <a:schemeClr val="accent2"/>
                        </a:solidFill>
                        <a:latin typeface="Cambria Math" panose="02040503050406030204" pitchFamily="18" charset="0"/>
                        <a:ea typeface="ＭＳ ゴシック" panose="020B0609070205080204" pitchFamily="49" charset="-128"/>
                      </a:rPr>
                      <m:t> </m:t>
                    </m:r>
                  </m:oMath>
                </a14:m>
                <a:r>
                  <a:rPr lang="en-US" altLang="ja-JP" dirty="0">
                    <a:solidFill>
                      <a:srgbClr val="002060"/>
                    </a:solidFill>
                  </a:rPr>
                  <a:t>)</a:t>
                </a:r>
              </a:p>
              <a:p>
                <a:pPr marL="396000" indent="0">
                  <a:lnSpc>
                    <a:spcPts val="8300"/>
                  </a:lnSpc>
                  <a:spcBef>
                    <a:spcPts val="5400"/>
                  </a:spcBef>
                  <a:buNone/>
                </a:pPr>
                <a14:m>
                  <m:oMathPara xmlns:m="http://schemas.openxmlformats.org/officeDocument/2006/math">
                    <m:oMathParaPr>
                      <m:jc m:val="left"/>
                    </m:oMathParaPr>
                    <m:oMath xmlns:m="http://schemas.openxmlformats.org/officeDocument/2006/math">
                      <m:r>
                        <a:rPr lang="en-US" altLang="ja-JP" i="1" dirty="0">
                          <a:solidFill>
                            <a:srgbClr val="002060"/>
                          </a:solidFill>
                          <a:latin typeface="Cambria Math" panose="02040503050406030204" pitchFamily="18" charset="0"/>
                          <a:ea typeface="ＭＳ ゴシック" panose="020B0609070205080204" pitchFamily="49" charset="-128"/>
                        </a:rPr>
                        <m:t>=</m:t>
                      </m:r>
                      <m:f>
                        <m:fPr>
                          <m:ctrlPr>
                            <a:rPr lang="en-US" altLang="ja-JP" i="1" dirty="0">
                              <a:solidFill>
                                <a:schemeClr val="accent2"/>
                              </a:solidFill>
                              <a:latin typeface="Cambria Math" panose="02040503050406030204" pitchFamily="18" charset="0"/>
                              <a:ea typeface="ＭＳ ゴシック" panose="020B0609070205080204" pitchFamily="49" charset="-128"/>
                            </a:rPr>
                          </m:ctrlPr>
                        </m:fPr>
                        <m:num>
                          <m:r>
                            <a:rPr lang="en-US" altLang="ja-JP" i="1" dirty="0">
                              <a:solidFill>
                                <a:srgbClr val="A015FF"/>
                              </a:solidFill>
                              <a:latin typeface="Cambria Math" panose="02040503050406030204" pitchFamily="18" charset="0"/>
                              <a:ea typeface="ＭＳ ゴシック" panose="020B0609070205080204" pitchFamily="49" charset="-128"/>
                            </a:rPr>
                            <m:t>2</m:t>
                          </m:r>
                          <m:r>
                            <a:rPr lang="en-US" altLang="ja-JP" i="1" dirty="0">
                              <a:solidFill>
                                <a:srgbClr val="A015FF"/>
                              </a:solidFill>
                              <a:latin typeface="Cambria Math" panose="02040503050406030204" pitchFamily="18" charset="0"/>
                              <a:ea typeface="ＭＳ ゴシック" panose="020B0609070205080204" pitchFamily="49" charset="-128"/>
                            </a:rPr>
                            <m:t>h</m:t>
                          </m:r>
                          <m:r>
                            <a:rPr lang="en-US" altLang="ja-JP" b="1" i="1" baseline="-20000" dirty="0">
                              <a:solidFill>
                                <a:schemeClr val="accent2"/>
                              </a:solidFill>
                              <a:latin typeface="Cambria Math" panose="02040503050406030204" pitchFamily="18" charset="0"/>
                              <a:ea typeface="ＭＳ ゴシック" panose="020B0609070205080204" pitchFamily="49" charset="-128"/>
                            </a:rPr>
                            <m:t> </m:t>
                          </m:r>
                        </m:num>
                        <m:den>
                          <m:r>
                            <a:rPr lang="en-US" altLang="ja-JP" i="1" dirty="0">
                              <a:solidFill>
                                <a:schemeClr val="accent2"/>
                              </a:solidFill>
                              <a:latin typeface="Cambria Math" panose="02040503050406030204" pitchFamily="18" charset="0"/>
                              <a:ea typeface="ＭＳ ゴシック" panose="020B0609070205080204" pitchFamily="49" charset="-128"/>
                            </a:rPr>
                            <m:t>6</m:t>
                          </m:r>
                        </m:den>
                      </m:f>
                      <m:r>
                        <a:rPr lang="en-US" altLang="ja-JP" i="1" dirty="0">
                          <a:solidFill>
                            <a:schemeClr val="accent2"/>
                          </a:solidFill>
                          <a:latin typeface="Cambria Math" panose="02040503050406030204" pitchFamily="18" charset="0"/>
                          <a:ea typeface="ＭＳ ゴシック" panose="020B0609070205080204" pitchFamily="49" charset="-128"/>
                        </a:rPr>
                        <m:t>{ </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5000" dirty="0">
                          <a:solidFill>
                            <a:schemeClr val="accent2"/>
                          </a:solidFill>
                          <a:latin typeface="Cambria Math" panose="02040503050406030204" pitchFamily="18" charset="0"/>
                          <a:ea typeface="ＭＳ ゴシック" panose="020B0609070205080204" pitchFamily="49" charset="-128"/>
                        </a:rPr>
                        <m:t>𝟎</m:t>
                      </m:r>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b="1" i="1" dirty="0" smtClean="0">
                          <a:solidFill>
                            <a:srgbClr val="C00000"/>
                          </a:solidFill>
                          <a:latin typeface="Cambria Math" panose="02040503050406030204" pitchFamily="18" charset="0"/>
                          <a:ea typeface="ＭＳ ゴシック" panose="020B0609070205080204" pitchFamily="49" charset="-128"/>
                        </a:rPr>
                        <m:t>𝟒</m:t>
                      </m:r>
                      <m:d>
                        <m:dPr>
                          <m:ctrlPr>
                            <a:rPr lang="en-US" altLang="ja-JP" b="1" i="1" dirty="0">
                              <a:solidFill>
                                <a:schemeClr val="accent2"/>
                              </a:solidFill>
                              <a:latin typeface="Cambria Math" panose="02040503050406030204" pitchFamily="18" charset="0"/>
                              <a:ea typeface="ＭＳ ゴシック" panose="020B0609070205080204" pitchFamily="49" charset="-128"/>
                            </a:rPr>
                          </m:ctrlPr>
                        </m:dPr>
                        <m:e>
                          <m:r>
                            <a:rPr lang="en-US" altLang="ja-JP" i="1" dirty="0">
                              <a:solidFill>
                                <a:schemeClr val="accent2"/>
                              </a:solidFill>
                              <a:latin typeface="Cambria Math" panose="02040503050406030204" pitchFamily="18" charset="0"/>
                              <a:ea typeface="ＭＳ ゴシック" panose="020B0609070205080204" pitchFamily="49" charset="-128"/>
                            </a:rPr>
                            <m:t> </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rgbClr val="C00000"/>
                              </a:solidFill>
                              <a:latin typeface="Cambria Math" panose="02040503050406030204" pitchFamily="18" charset="0"/>
                              <a:ea typeface="ＭＳ ゴシック" panose="020B0609070205080204" pitchFamily="49" charset="-128"/>
                            </a:rPr>
                            <m:t>𝟏</m:t>
                          </m:r>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rgbClr val="C00000"/>
                              </a:solidFill>
                              <a:latin typeface="Cambria Math" panose="02040503050406030204" pitchFamily="18" charset="0"/>
                              <a:ea typeface="ＭＳ ゴシック" panose="020B0609070205080204" pitchFamily="49" charset="-128"/>
                            </a:rPr>
                            <m:t>𝟑</m:t>
                          </m:r>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rgbClr val="C00000"/>
                              </a:solidFill>
                              <a:latin typeface="Cambria Math" panose="02040503050406030204" pitchFamily="18" charset="0"/>
                              <a:ea typeface="ＭＳ ゴシック" panose="020B0609070205080204" pitchFamily="49" charset="-128"/>
                            </a:rPr>
                            <m:t>𝟐</m:t>
                          </m:r>
                          <m:r>
                            <a:rPr lang="en-US" altLang="ja-JP" b="1" i="1" baseline="-20000" dirty="0" smtClean="0">
                              <a:solidFill>
                                <a:srgbClr val="C00000"/>
                              </a:solidFill>
                              <a:latin typeface="Cambria Math" panose="02040503050406030204" pitchFamily="18" charset="0"/>
                              <a:ea typeface="ＭＳ ゴシック" panose="020B0609070205080204" pitchFamily="49" charset="-128"/>
                            </a:rPr>
                            <m:t>𝒏</m:t>
                          </m:r>
                          <m:r>
                            <a:rPr lang="ja-JP" altLang="en-US" b="1" i="1" baseline="-20000" dirty="0">
                              <a:solidFill>
                                <a:srgbClr val="C00000"/>
                              </a:solidFill>
                              <a:latin typeface="Cambria Math" panose="02040503050406030204" pitchFamily="18" charset="0"/>
                              <a:ea typeface="ＭＳ ゴシック" panose="020B0609070205080204" pitchFamily="49" charset="-128"/>
                            </a:rPr>
                            <m:t>－</m:t>
                          </m:r>
                          <m:r>
                            <a:rPr lang="en-US" altLang="ja-JP" b="1" i="1" baseline="-20000" dirty="0">
                              <a:solidFill>
                                <a:srgbClr val="C00000"/>
                              </a:solidFill>
                              <a:latin typeface="Cambria Math" panose="02040503050406030204" pitchFamily="18" charset="0"/>
                              <a:ea typeface="ＭＳ ゴシック" panose="020B0609070205080204" pitchFamily="49" charset="-128"/>
                            </a:rPr>
                            <m:t>𝟏</m:t>
                          </m:r>
                        </m:e>
                      </m:d>
                    </m:oMath>
                  </m:oMathPara>
                </a14:m>
                <a:endParaRPr lang="en-US" altLang="ja-JP" i="1" baseline="-20000" dirty="0">
                  <a:solidFill>
                    <a:schemeClr val="accent2"/>
                  </a:solidFill>
                  <a:latin typeface="Cambria Math" panose="02040503050406030204" pitchFamily="18" charset="0"/>
                  <a:ea typeface="ＭＳ ゴシック" panose="020B0609070205080204" pitchFamily="49" charset="-128"/>
                </a:endParaRPr>
              </a:p>
              <a:p>
                <a:pPr marL="2088000" indent="0">
                  <a:lnSpc>
                    <a:spcPts val="1800"/>
                  </a:lnSpc>
                  <a:spcBef>
                    <a:spcPts val="1800"/>
                  </a:spcBef>
                  <a:buNone/>
                </a:pPr>
                <a14:m>
                  <m:oMath xmlns:m="http://schemas.openxmlformats.org/officeDocument/2006/math">
                    <m:r>
                      <a:rPr lang="en-US" altLang="ja-JP" sz="3600" i="1" dirty="0">
                        <a:solidFill>
                          <a:schemeClr val="accent2"/>
                        </a:solidFill>
                        <a:latin typeface="Cambria Math" panose="02040503050406030204" pitchFamily="18" charset="0"/>
                        <a:ea typeface="ＭＳ ゴシック" panose="020B0609070205080204" pitchFamily="49" charset="-128"/>
                      </a:rPr>
                      <m:t>+ </m:t>
                    </m:r>
                    <m:r>
                      <a:rPr lang="en-US" altLang="ja-JP" sz="3600" b="1" i="1" dirty="0" smtClean="0">
                        <a:solidFill>
                          <a:srgbClr val="0000FF"/>
                        </a:solidFill>
                        <a:latin typeface="Cambria Math" panose="02040503050406030204" pitchFamily="18" charset="0"/>
                        <a:ea typeface="ＭＳ ゴシック" panose="020B0609070205080204" pitchFamily="49" charset="-128"/>
                      </a:rPr>
                      <m:t>𝟐</m:t>
                    </m:r>
                    <m:r>
                      <a:rPr lang="en-US" altLang="ja-JP" sz="3600" i="1" dirty="0">
                        <a:solidFill>
                          <a:schemeClr val="accent2"/>
                        </a:solidFill>
                        <a:latin typeface="Cambria Math" panose="02040503050406030204" pitchFamily="18" charset="0"/>
                        <a:ea typeface="ＭＳ ゴシック" panose="020B0609070205080204" pitchFamily="49" charset="-128"/>
                      </a:rPr>
                      <m:t>(</m:t>
                    </m:r>
                    <m:r>
                      <a:rPr lang="en-US" altLang="ja-JP" sz="3600" i="1" dirty="0">
                        <a:solidFill>
                          <a:schemeClr val="accent2"/>
                        </a:solidFill>
                        <a:latin typeface="Cambria Math" panose="02040503050406030204" pitchFamily="18" charset="0"/>
                        <a:ea typeface="ＭＳ ゴシック" panose="020B0609070205080204" pitchFamily="49" charset="-128"/>
                      </a:rPr>
                      <m:t>𝑦</m:t>
                    </m:r>
                    <m:r>
                      <a:rPr lang="en-US" altLang="ja-JP" sz="3600" b="1" i="1" baseline="-20000" dirty="0" smtClean="0">
                        <a:solidFill>
                          <a:srgbClr val="0066FF"/>
                        </a:solidFill>
                        <a:latin typeface="Cambria Math" panose="02040503050406030204" pitchFamily="18" charset="0"/>
                        <a:ea typeface="ＭＳ ゴシック" panose="020B0609070205080204" pitchFamily="49" charset="-128"/>
                      </a:rPr>
                      <m:t>𝟐</m:t>
                    </m:r>
                  </m:oMath>
                </a14:m>
                <a:r>
                  <a:rPr lang="en-US" altLang="ja-JP" sz="2800" dirty="0">
                    <a:solidFill>
                      <a:schemeClr val="accent2"/>
                    </a:solidFill>
                    <a:ea typeface="ＭＳ ゴシック" panose="020B0609070205080204" pitchFamily="49" charset="-128"/>
                  </a:rPr>
                  <a:t> </a:t>
                </a:r>
                <a14:m>
                  <m:oMath xmlns:m="http://schemas.openxmlformats.org/officeDocument/2006/math">
                    <m:r>
                      <a:rPr lang="en-US" altLang="ja-JP" i="1" dirty="0">
                        <a:solidFill>
                          <a:schemeClr val="accent2"/>
                        </a:solidFill>
                        <a:latin typeface="Cambria Math" panose="02040503050406030204" pitchFamily="18" charset="0"/>
                        <a:ea typeface="ＭＳ ゴシック" panose="020B0609070205080204" pitchFamily="49" charset="-128"/>
                      </a:rPr>
                      <m:t>+ </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rgbClr val="0066FF"/>
                        </a:solidFill>
                        <a:latin typeface="Cambria Math" panose="02040503050406030204" pitchFamily="18" charset="0"/>
                        <a:ea typeface="ＭＳ ゴシック" panose="020B0609070205080204" pitchFamily="49" charset="-128"/>
                      </a:rPr>
                      <m:t>𝟒</m:t>
                    </m:r>
                  </m:oMath>
                </a14:m>
                <a:r>
                  <a:rPr lang="en-US" altLang="ja-JP" dirty="0">
                    <a:solidFill>
                      <a:schemeClr val="accent2"/>
                    </a:solidFill>
                    <a:ea typeface="ＭＳ ゴシック" panose="020B0609070205080204" pitchFamily="49" charset="-128"/>
                  </a:rPr>
                  <a:t> </a:t>
                </a:r>
                <a14:m>
                  <m:oMath xmlns:m="http://schemas.openxmlformats.org/officeDocument/2006/math">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smtClean="0">
                        <a:solidFill>
                          <a:srgbClr val="0066FF"/>
                        </a:solidFill>
                        <a:latin typeface="Cambria Math" panose="02040503050406030204" pitchFamily="18" charset="0"/>
                        <a:ea typeface="ＭＳ ゴシック" panose="020B0609070205080204" pitchFamily="49" charset="-128"/>
                      </a:rPr>
                      <m:t>𝟐</m:t>
                    </m:r>
                    <m:r>
                      <a:rPr lang="en-US" altLang="ja-JP" b="1" i="1" baseline="-20000" dirty="0" smtClean="0">
                        <a:solidFill>
                          <a:srgbClr val="0066FF"/>
                        </a:solidFill>
                        <a:latin typeface="Cambria Math" panose="02040503050406030204" pitchFamily="18" charset="0"/>
                        <a:ea typeface="ＭＳ ゴシック" panose="020B0609070205080204" pitchFamily="49" charset="-128"/>
                      </a:rPr>
                      <m:t>𝒏</m:t>
                    </m:r>
                    <m:r>
                      <a:rPr lang="ja-JP" altLang="en-US" b="1" i="1" baseline="-20000" dirty="0">
                        <a:solidFill>
                          <a:srgbClr val="0066FF"/>
                        </a:solidFill>
                        <a:latin typeface="Cambria Math" panose="02040503050406030204" pitchFamily="18" charset="0"/>
                        <a:ea typeface="ＭＳ ゴシック" panose="020B0609070205080204" pitchFamily="49" charset="-128"/>
                      </a:rPr>
                      <m:t>－</m:t>
                    </m:r>
                    <m:r>
                      <a:rPr lang="en-US" altLang="ja-JP" b="1" i="1" baseline="-20000" dirty="0">
                        <a:solidFill>
                          <a:srgbClr val="0066FF"/>
                        </a:solidFill>
                        <a:latin typeface="Cambria Math" panose="02040503050406030204" pitchFamily="18" charset="0"/>
                        <a:ea typeface="ＭＳ ゴシック" panose="020B0609070205080204" pitchFamily="49" charset="-128"/>
                      </a:rPr>
                      <m:t>𝟐</m:t>
                    </m:r>
                    <m:r>
                      <a:rPr lang="en-US" altLang="ja-JP" i="1" dirty="0">
                        <a:solidFill>
                          <a:schemeClr val="accent2"/>
                        </a:solidFill>
                        <a:latin typeface="Cambria Math" panose="02040503050406030204" pitchFamily="18" charset="0"/>
                        <a:ea typeface="ＭＳ ゴシック" panose="020B0609070205080204" pitchFamily="49" charset="-128"/>
                      </a:rPr>
                      <m:t>)+</m:t>
                    </m:r>
                    <m:r>
                      <a:rPr lang="en-US" altLang="ja-JP" i="1" dirty="0">
                        <a:solidFill>
                          <a:schemeClr val="accent2"/>
                        </a:solidFill>
                        <a:latin typeface="Cambria Math" panose="02040503050406030204" pitchFamily="18" charset="0"/>
                        <a:ea typeface="ＭＳ ゴシック" panose="020B0609070205080204" pitchFamily="49" charset="-128"/>
                      </a:rPr>
                      <m:t>𝑦</m:t>
                    </m:r>
                    <m:r>
                      <a:rPr lang="en-US" altLang="ja-JP" b="1" i="1" baseline="-20000" dirty="0">
                        <a:solidFill>
                          <a:schemeClr val="accent2"/>
                        </a:solidFill>
                        <a:latin typeface="Cambria Math" panose="02040503050406030204" pitchFamily="18" charset="0"/>
                        <a:ea typeface="ＭＳ ゴシック" panose="020B0609070205080204" pitchFamily="49" charset="-128"/>
                      </a:rPr>
                      <m:t>𝟐</m:t>
                    </m:r>
                    <m:r>
                      <a:rPr lang="en-US" altLang="ja-JP" b="1" i="1" baseline="-20000" dirty="0">
                        <a:solidFill>
                          <a:schemeClr val="accent2"/>
                        </a:solidFill>
                        <a:latin typeface="Cambria Math" panose="02040503050406030204" pitchFamily="18" charset="0"/>
                        <a:ea typeface="ＭＳ ゴシック" panose="020B0609070205080204" pitchFamily="49" charset="-128"/>
                      </a:rPr>
                      <m:t>𝒏</m:t>
                    </m:r>
                    <m:r>
                      <a:rPr lang="en-US" altLang="ja-JP" b="1" i="1" baseline="-20000" dirty="0">
                        <a:solidFill>
                          <a:schemeClr val="accent2"/>
                        </a:solidFill>
                        <a:latin typeface="Cambria Math" panose="02040503050406030204" pitchFamily="18" charset="0"/>
                        <a:ea typeface="ＭＳ ゴシック" panose="020B0609070205080204" pitchFamily="49" charset="-128"/>
                      </a:rPr>
                      <m:t> </m:t>
                    </m:r>
                  </m:oMath>
                </a14:m>
                <a:r>
                  <a:rPr lang="en-US" altLang="ja-JP" dirty="0">
                    <a:solidFill>
                      <a:srgbClr val="002060"/>
                    </a:solidFill>
                  </a:rPr>
                  <a:t>}</a:t>
                </a:r>
              </a:p>
              <a:p>
                <a:pPr marL="2052000" indent="0">
                  <a:lnSpc>
                    <a:spcPts val="1800"/>
                  </a:lnSpc>
                  <a:spcBef>
                    <a:spcPts val="1800"/>
                  </a:spcBef>
                  <a:buNone/>
                </a:pPr>
                <a:endParaRPr lang="en-US" altLang="ja-JP" dirty="0">
                  <a:solidFill>
                    <a:srgbClr val="002060"/>
                  </a:solidFill>
                </a:endParaRPr>
              </a:p>
              <a:p>
                <a:pPr marL="360000" indent="0">
                  <a:spcBef>
                    <a:spcPts val="1800"/>
                  </a:spcBef>
                  <a:buNone/>
                </a:pPr>
                <a:endParaRPr lang="en-US" altLang="ja-JP" dirty="0">
                  <a:solidFill>
                    <a:srgbClr val="002060"/>
                  </a:solidFill>
                </a:endParaRPr>
              </a:p>
            </p:txBody>
          </p:sp>
        </mc:Choice>
        <mc:Fallback>
          <p:sp>
            <p:nvSpPr>
              <p:cNvPr id="13" name="コンテンツ プレースホルダー 12">
                <a:extLst>
                  <a:ext uri="{FF2B5EF4-FFF2-40B4-BE49-F238E27FC236}">
                    <a16:creationId xmlns:a16="http://schemas.microsoft.com/office/drawing/2014/main" id="{9C0ACA81-5E66-439E-B6D6-4E989AC89D0C}"/>
                  </a:ext>
                </a:extLst>
              </p:cNvPr>
              <p:cNvSpPr>
                <a:spLocks noGrp="1" noRot="1" noChangeAspect="1" noMove="1" noResize="1" noEditPoints="1" noAdjustHandles="1" noChangeArrowheads="1" noChangeShapeType="1" noTextEdit="1"/>
              </p:cNvSpPr>
              <p:nvPr>
                <p:ph idx="1"/>
              </p:nvPr>
            </p:nvSpPr>
            <p:spPr>
              <a:xfrm>
                <a:off x="251520" y="1124744"/>
                <a:ext cx="8892480" cy="5121275"/>
              </a:xfrm>
              <a:blipFill>
                <a:blip r:embed="rId4"/>
                <a:stretch>
                  <a:fillRect l="-1371" b="-3333"/>
                </a:stretch>
              </a:blipFill>
            </p:spPr>
            <p:txBody>
              <a:bodyPr/>
              <a:lstStyle/>
              <a:p>
                <a:r>
                  <a:rPr lang="ja-JP" altLang="en-US">
                    <a:noFill/>
                  </a:rPr>
                  <a:t> </a:t>
                </a:r>
              </a:p>
            </p:txBody>
          </p:sp>
        </mc:Fallback>
      </mc:AlternateContent>
      <p:sp>
        <p:nvSpPr>
          <p:cNvPr id="8" name="矢印: 下 7">
            <a:extLst>
              <a:ext uri="{FF2B5EF4-FFF2-40B4-BE49-F238E27FC236}">
                <a16:creationId xmlns:a16="http://schemas.microsoft.com/office/drawing/2014/main" id="{36457191-5C6B-4800-84E6-B47ADE22C7B4}"/>
              </a:ext>
            </a:extLst>
          </p:cNvPr>
          <p:cNvSpPr/>
          <p:nvPr/>
        </p:nvSpPr>
        <p:spPr bwMode="auto">
          <a:xfrm rot="2193691">
            <a:off x="4821396" y="3240927"/>
            <a:ext cx="156087" cy="888907"/>
          </a:xfrm>
          <a:prstGeom prst="downArrow">
            <a:avLst>
              <a:gd name="adj1" fmla="val 50000"/>
              <a:gd name="adj2" fmla="val 266586"/>
            </a:avLst>
          </a:prstGeom>
          <a:solidFill>
            <a:srgbClr val="0066FF"/>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p:spPr>
        <p:txBody>
          <a:bodyPr vert="horz" wrap="square" lIns="91440" tIns="45720" rIns="91440" bIns="45720" numCol="1" rtlCol="0" anchor="t" anchorCtr="0" compatLnSpc="1">
            <a:prstTxWarp prst="textNoShape">
              <a:avLst/>
            </a:prstTxWarp>
          </a:bodyPr>
          <a:lstStyle/>
          <a:p>
            <a:endParaRPr kumimoji="1" lang="ja-JP" altLang="en-US" sz="1800" b="1" i="0" u="none" strike="noStrike" cap="none" normalizeH="0" baseline="0" dirty="0">
              <a:ln>
                <a:noFill/>
              </a:ln>
              <a:solidFill>
                <a:schemeClr val="tx1"/>
              </a:solidFill>
              <a:effectLst/>
            </a:endParaRPr>
          </a:p>
        </p:txBody>
      </p:sp>
      <p:sp>
        <p:nvSpPr>
          <p:cNvPr id="9" name="矢印: 下 8">
            <a:extLst>
              <a:ext uri="{FF2B5EF4-FFF2-40B4-BE49-F238E27FC236}">
                <a16:creationId xmlns:a16="http://schemas.microsoft.com/office/drawing/2014/main" id="{157CC0AF-2CD9-48F9-942C-A5FFDF11B3B5}"/>
              </a:ext>
            </a:extLst>
          </p:cNvPr>
          <p:cNvSpPr/>
          <p:nvPr/>
        </p:nvSpPr>
        <p:spPr bwMode="auto">
          <a:xfrm rot="19993074">
            <a:off x="4080552" y="3210170"/>
            <a:ext cx="162244" cy="733809"/>
          </a:xfrm>
          <a:prstGeom prst="downArrow">
            <a:avLst>
              <a:gd name="adj1" fmla="val 50000"/>
              <a:gd name="adj2" fmla="val 225515"/>
            </a:avLst>
          </a:prstGeom>
          <a:solidFill>
            <a:srgbClr val="0066FF"/>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extLst/>
        </p:spPr>
        <p:txBody>
          <a:bodyPr vert="horz" wrap="square" lIns="91440" tIns="45720" rIns="91440" bIns="45720" numCol="1" rtlCol="0" anchor="t" anchorCtr="0" compatLnSpc="1">
            <a:prstTxWarp prst="textNoShape">
              <a:avLst/>
            </a:prstTxWarp>
          </a:bodyPr>
          <a:lstStyle/>
          <a:p>
            <a:endParaRPr kumimoji="1" lang="ja-JP" altLang="en-US" sz="1800" b="1"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312969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subTnLst>
                                    <p:audio>
                                      <p:cMediaNode>
                                        <p:cTn display="0" masterRel="sameClick">
                                          <p:stCondLst>
                                            <p:cond evt="begin" delay="0">
                                              <p:tn val="8"/>
                                            </p:cond>
                                          </p:stCondLst>
                                          <p:endCondLst>
                                            <p:cond evt="onStopAudio" delay="0">
                                              <p:tgtEl>
                                                <p:sldTgt/>
                                              </p:tgtEl>
                                            </p:cond>
                                          </p:endCondLst>
                                        </p:cTn>
                                        <p:tgtEl>
                                          <p:sndTgt r:embed="rId3"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p:txBody>
          <a:bodyPr/>
          <a:lstStyle/>
          <a:p>
            <a:pPr algn="l"/>
            <a:r>
              <a:rPr lang="en-US" altLang="ja-JP" b="1" dirty="0">
                <a:solidFill>
                  <a:srgbClr val="006699"/>
                </a:solidFill>
              </a:rPr>
              <a:t>5.  </a:t>
            </a:r>
            <a:r>
              <a:rPr lang="ja-JP" altLang="en-US" b="1" dirty="0">
                <a:solidFill>
                  <a:srgbClr val="006699"/>
                </a:solidFill>
              </a:rPr>
              <a:t>検証例</a:t>
            </a:r>
            <a:r>
              <a:rPr lang="ja-JP" altLang="en-US" sz="3600" b="1" dirty="0">
                <a:solidFill>
                  <a:srgbClr val="006699"/>
                </a:solidFill>
              </a:rPr>
              <a:t>  </a:t>
            </a:r>
            <a:r>
              <a:rPr lang="en-US" altLang="ja-JP" sz="3600" b="1" dirty="0">
                <a:solidFill>
                  <a:srgbClr val="009999"/>
                </a:solidFill>
              </a:rPr>
              <a:t>(1/2)</a:t>
            </a:r>
            <a:endParaRPr lang="ja-JP" altLang="en-US" sz="3600" b="1" dirty="0">
              <a:solidFill>
                <a:srgbClr val="009999"/>
              </a:solidFill>
            </a:endParaRPr>
          </a:p>
        </p:txBody>
      </p:sp>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354360" y="1380736"/>
            <a:ext cx="8435280" cy="5121275"/>
          </a:xfrm>
        </p:spPr>
        <p:txBody>
          <a:bodyPr/>
          <a:lstStyle/>
          <a:p>
            <a:pPr marL="0" indent="0">
              <a:buNone/>
            </a:pPr>
            <a:r>
              <a:rPr lang="ja-JP" altLang="en-US" dirty="0">
                <a:solidFill>
                  <a:schemeClr val="accent2"/>
                </a:solidFill>
                <a:ea typeface="ＭＳ ゴシック" panose="020B0609070205080204" pitchFamily="49" charset="-128"/>
              </a:rPr>
              <a:t>実測値から検証した例を示す．</a:t>
            </a:r>
          </a:p>
          <a:p>
            <a:pPr marL="1224000"/>
            <a:r>
              <a:rPr lang="ja-JP" altLang="en-US" dirty="0">
                <a:solidFill>
                  <a:srgbClr val="6600CC"/>
                </a:solidFill>
                <a:ea typeface="ＭＳ ゴシック" panose="020B0609070205080204" pitchFamily="49" charset="-128"/>
              </a:rPr>
              <a:t>例 </a:t>
            </a:r>
            <a:r>
              <a:rPr lang="en-US" altLang="ja-JP" dirty="0">
                <a:solidFill>
                  <a:srgbClr val="6600CC"/>
                </a:solidFill>
                <a:ea typeface="ＭＳ ゴシック" panose="020B0609070205080204" pitchFamily="49" charset="-128"/>
              </a:rPr>
              <a:t>1</a:t>
            </a:r>
            <a:r>
              <a:rPr lang="ja-JP" altLang="en-US" sz="3600" dirty="0">
                <a:solidFill>
                  <a:schemeClr val="accent2"/>
                </a:solidFill>
                <a:ea typeface="ＭＳ ゴシック" panose="020B0609070205080204" pitchFamily="49" charset="-128"/>
              </a:rPr>
              <a:t>　</a:t>
            </a:r>
            <a:r>
              <a:rPr lang="ja-JP" altLang="en-US" sz="3600" dirty="0">
                <a:solidFill>
                  <a:srgbClr val="9A3A3A"/>
                </a:solidFill>
                <a:ea typeface="ＭＳ ゴシック" panose="020B0609070205080204" pitchFamily="49" charset="-128"/>
              </a:rPr>
              <a:t>小幡城</a:t>
            </a:r>
            <a:r>
              <a:rPr lang="ja-JP" altLang="en-US" sz="2800" dirty="0">
                <a:solidFill>
                  <a:schemeClr val="accent2"/>
                </a:solidFill>
                <a:ea typeface="ＭＳ ゴシック" panose="020B0609070205080204" pitchFamily="49" charset="-128"/>
              </a:rPr>
              <a:t>（茨城県茨城町）</a:t>
            </a:r>
            <a:endParaRPr lang="en-US" altLang="ja-JP" sz="2800" dirty="0">
              <a:solidFill>
                <a:schemeClr val="accent2"/>
              </a:solidFill>
              <a:ea typeface="ＭＳ ゴシック" panose="020B0609070205080204" pitchFamily="49" charset="-128"/>
            </a:endParaRPr>
          </a:p>
          <a:p>
            <a:pPr marL="1224000"/>
            <a:r>
              <a:rPr lang="ja-JP" altLang="en-US" dirty="0">
                <a:solidFill>
                  <a:srgbClr val="6600CC"/>
                </a:solidFill>
                <a:ea typeface="ＭＳ ゴシック" panose="020B0609070205080204" pitchFamily="49" charset="-128"/>
              </a:rPr>
              <a:t>例 </a:t>
            </a:r>
            <a:r>
              <a:rPr lang="en-US" altLang="ja-JP" dirty="0">
                <a:solidFill>
                  <a:srgbClr val="6600CC"/>
                </a:solidFill>
                <a:ea typeface="ＭＳ ゴシック" panose="020B0609070205080204" pitchFamily="49" charset="-128"/>
              </a:rPr>
              <a:t>2</a:t>
            </a:r>
            <a:r>
              <a:rPr lang="ja-JP" altLang="en-US" sz="3600" dirty="0">
                <a:solidFill>
                  <a:schemeClr val="accent2"/>
                </a:solidFill>
                <a:ea typeface="ＭＳ ゴシック" panose="020B0609070205080204" pitchFamily="49" charset="-128"/>
              </a:rPr>
              <a:t>　</a:t>
            </a:r>
            <a:r>
              <a:rPr lang="ja-JP" altLang="en-US" sz="3600" dirty="0">
                <a:solidFill>
                  <a:srgbClr val="C00000"/>
                </a:solidFill>
                <a:ea typeface="ＭＳ ゴシック" panose="020B0609070205080204" pitchFamily="49" charset="-128"/>
              </a:rPr>
              <a:t>小机城</a:t>
            </a:r>
            <a:r>
              <a:rPr lang="ja-JP" altLang="en-US" sz="2800" dirty="0">
                <a:solidFill>
                  <a:schemeClr val="accent2"/>
                </a:solidFill>
                <a:ea typeface="ＭＳ ゴシック" panose="020B0609070205080204" pitchFamily="49" charset="-128"/>
              </a:rPr>
              <a:t>（神奈川県横浜市）</a:t>
            </a:r>
          </a:p>
          <a:p>
            <a:pPr marL="900000" indent="-900000">
              <a:spcBef>
                <a:spcPts val="1800"/>
              </a:spcBef>
              <a:buNone/>
            </a:pPr>
            <a:r>
              <a:rPr lang="ja-JP" altLang="en-US" dirty="0">
                <a:solidFill>
                  <a:srgbClr val="6600CC"/>
                </a:solidFill>
                <a:ea typeface="ＭＳ ゴシック" panose="020B0609070205080204" pitchFamily="49" charset="-128"/>
              </a:rPr>
              <a:t>仮説 </a:t>
            </a:r>
            <a:r>
              <a:rPr lang="en-US" altLang="ja-JP" dirty="0">
                <a:solidFill>
                  <a:srgbClr val="6600CC"/>
                </a:solidFill>
                <a:ea typeface="ＭＳ ゴシック" panose="020B0609070205080204" pitchFamily="49" charset="-128"/>
              </a:rPr>
              <a:t>1</a:t>
            </a:r>
            <a:r>
              <a:rPr lang="ja-JP" altLang="en-US" dirty="0">
                <a:solidFill>
                  <a:schemeClr val="accent2"/>
                </a:solidFill>
                <a:ea typeface="ＭＳ ゴシック" panose="020B0609070205080204" pitchFamily="49" charset="-128"/>
              </a:rPr>
              <a:t>　</a:t>
            </a:r>
            <a:r>
              <a:rPr lang="ja-JP" altLang="en-US" dirty="0">
                <a:solidFill>
                  <a:srgbClr val="9A3A3A"/>
                </a:solidFill>
                <a:ea typeface="ＭＳ ゴシック" panose="020B0609070205080204" pitchFamily="49" charset="-128"/>
              </a:rPr>
              <a:t>小幡城</a:t>
            </a:r>
            <a:r>
              <a:rPr lang="ja-JP" altLang="en-US" dirty="0">
                <a:solidFill>
                  <a:schemeClr val="accent2"/>
                </a:solidFill>
                <a:ea typeface="ＭＳ ゴシック" panose="020B0609070205080204" pitchFamily="49" charset="-128"/>
              </a:rPr>
              <a:t>では，本丸</a:t>
            </a:r>
            <a:r>
              <a:rPr lang="ja-JP" altLang="en-US" sz="2400" dirty="0">
                <a:solidFill>
                  <a:schemeClr val="accent2"/>
                </a:solidFill>
                <a:ea typeface="ＭＳ ゴシック" panose="020B0609070205080204" pitchFamily="49" charset="-128"/>
              </a:rPr>
              <a:t>（虎口西脇の）</a:t>
            </a:r>
            <a:r>
              <a:rPr lang="ja-JP" altLang="en-US" dirty="0">
                <a:solidFill>
                  <a:schemeClr val="accent2"/>
                </a:solidFill>
                <a:ea typeface="ＭＳ ゴシック" panose="020B0609070205080204" pitchFamily="49" charset="-128"/>
              </a:rPr>
              <a:t>土塁と四の郭の土塁を取り崩し，本丸南側の堀を埋めて土橋を造成した．</a:t>
            </a:r>
          </a:p>
          <a:p>
            <a:pPr marL="900000" indent="-1260000">
              <a:spcBef>
                <a:spcPts val="1800"/>
              </a:spcBef>
              <a:buNone/>
            </a:pPr>
            <a:r>
              <a:rPr lang="ja-JP" altLang="en-US" dirty="0">
                <a:solidFill>
                  <a:srgbClr val="6600CC"/>
                </a:solidFill>
                <a:ea typeface="ＭＳ ゴシック" panose="020B0609070205080204" pitchFamily="49" charset="-128"/>
              </a:rPr>
              <a:t>仮説 </a:t>
            </a:r>
            <a:r>
              <a:rPr lang="en-US" altLang="ja-JP" dirty="0">
                <a:solidFill>
                  <a:srgbClr val="6600CC"/>
                </a:solidFill>
                <a:ea typeface="ＭＳ ゴシック" panose="020B0609070205080204" pitchFamily="49" charset="-128"/>
              </a:rPr>
              <a:t>2</a:t>
            </a:r>
            <a:r>
              <a:rPr lang="ja-JP" altLang="en-US" dirty="0">
                <a:solidFill>
                  <a:schemeClr val="accent2"/>
                </a:solidFill>
                <a:ea typeface="ＭＳ ゴシック" panose="020B0609070205080204" pitchFamily="49" charset="-128"/>
              </a:rPr>
              <a:t>　</a:t>
            </a:r>
            <a:r>
              <a:rPr lang="ja-JP" altLang="en-US" dirty="0">
                <a:solidFill>
                  <a:srgbClr val="C00000"/>
                </a:solidFill>
                <a:ea typeface="ＭＳ ゴシック" panose="020B0609070205080204" pitchFamily="49" charset="-128"/>
              </a:rPr>
              <a:t>小机城</a:t>
            </a:r>
            <a:r>
              <a:rPr lang="ja-JP" altLang="en-US" dirty="0">
                <a:solidFill>
                  <a:schemeClr val="accent2"/>
                </a:solidFill>
                <a:ea typeface="ＭＳ ゴシック" panose="020B0609070205080204" pitchFamily="49" charset="-128"/>
              </a:rPr>
              <a:t>では，西郭の馬出のへこみ部分の土を用いて</a:t>
            </a:r>
            <a:r>
              <a:rPr lang="ja-JP" altLang="en-US" dirty="0">
                <a:solidFill>
                  <a:schemeClr val="accent2"/>
                </a:solidFill>
                <a:latin typeface="ＭＳ Ｐゴシック" panose="020B0600070205080204" pitchFamily="50" charset="-128"/>
                <a:ea typeface="ＭＳ Ｐゴシック" panose="020B0600070205080204" pitchFamily="50" charset="-128"/>
              </a:rPr>
              <a:t>，</a:t>
            </a:r>
            <a:r>
              <a:rPr lang="ja-JP" altLang="en-US" dirty="0">
                <a:solidFill>
                  <a:schemeClr val="accent2"/>
                </a:solidFill>
                <a:ea typeface="ＭＳ ゴシック" panose="020B0609070205080204" pitchFamily="49" charset="-128"/>
              </a:rPr>
              <a:t>西郭の東端と“受話器型の郭”との間に土橋を造成した．</a:t>
            </a:r>
          </a:p>
          <a:p>
            <a:endParaRPr lang="ja-JP" altLang="en-US"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p:txBody>
          <a:bodyPr/>
          <a:lstStyle/>
          <a:p>
            <a:fld id="{F4DCD11C-E200-42C0-A722-14ECC5E524B2}" type="slidenum">
              <a:rPr lang="en-US" altLang="ja-JP" sz="2400" smtClean="0">
                <a:solidFill>
                  <a:srgbClr val="9C9CDE"/>
                </a:solidFill>
              </a:rPr>
              <a:pPr/>
              <a:t>27</a:t>
            </a:fld>
            <a:endParaRPr lang="en-US" altLang="ja-JP" sz="2400" dirty="0">
              <a:solidFill>
                <a:srgbClr val="9C9CDE"/>
              </a:solidFill>
            </a:endParaRPr>
          </a:p>
        </p:txBody>
      </p:sp>
    </p:spTree>
    <p:extLst>
      <p:ext uri="{BB962C8B-B14F-4D97-AF65-F5344CB8AC3E}">
        <p14:creationId xmlns:p14="http://schemas.microsoft.com/office/powerpoint/2010/main" val="2524727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p:txBody>
          <a:bodyPr/>
          <a:lstStyle/>
          <a:p>
            <a:pPr algn="l"/>
            <a:r>
              <a:rPr lang="en-US" altLang="ja-JP" b="1" dirty="0">
                <a:solidFill>
                  <a:srgbClr val="006699"/>
                </a:solidFill>
              </a:rPr>
              <a:t>5.  </a:t>
            </a:r>
            <a:r>
              <a:rPr lang="ja-JP" altLang="en-US" b="1" dirty="0">
                <a:solidFill>
                  <a:srgbClr val="006699"/>
                </a:solidFill>
              </a:rPr>
              <a:t>検証例</a:t>
            </a:r>
            <a:r>
              <a:rPr lang="ja-JP" altLang="en-US" sz="3600" b="1" dirty="0">
                <a:solidFill>
                  <a:srgbClr val="006699"/>
                </a:solidFill>
              </a:rPr>
              <a:t>  </a:t>
            </a:r>
            <a:r>
              <a:rPr lang="en-US" altLang="ja-JP" sz="3600" b="1" dirty="0">
                <a:solidFill>
                  <a:srgbClr val="009999"/>
                </a:solidFill>
              </a:rPr>
              <a:t>(2/2)</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457200" y="1364283"/>
            <a:ext cx="8003232" cy="5357192"/>
          </a:xfrm>
        </p:spPr>
        <p:txBody>
          <a:bodyPr/>
          <a:lstStyle/>
          <a:p>
            <a:pPr marL="0" indent="0">
              <a:spcAft>
                <a:spcPts val="600"/>
              </a:spcAft>
              <a:buNone/>
            </a:pPr>
            <a:r>
              <a:rPr lang="ja-JP" altLang="en-US" dirty="0">
                <a:solidFill>
                  <a:schemeClr val="accent2"/>
                </a:solidFill>
                <a:ea typeface="ＭＳ ゴシック" panose="020B0609070205080204" pitchFamily="49" charset="-128"/>
              </a:rPr>
              <a:t>測量と計算の結果：</a:t>
            </a:r>
          </a:p>
          <a:p>
            <a:pPr marL="900000" indent="-540000">
              <a:spcBef>
                <a:spcPts val="600"/>
              </a:spcBef>
              <a:buNone/>
            </a:pPr>
            <a:r>
              <a:rPr lang="ja-JP" altLang="en-US" dirty="0">
                <a:solidFill>
                  <a:srgbClr val="6600CC"/>
                </a:solidFill>
                <a:ea typeface="ＭＳ ゴシック" panose="020B0609070205080204" pitchFamily="49" charset="-128"/>
              </a:rPr>
              <a:t>仮説 </a:t>
            </a:r>
            <a:r>
              <a:rPr lang="en-US" altLang="ja-JP" dirty="0">
                <a:solidFill>
                  <a:srgbClr val="6600CC"/>
                </a:solidFill>
                <a:ea typeface="ＭＳ ゴシック" panose="020B0609070205080204" pitchFamily="49" charset="-128"/>
              </a:rPr>
              <a:t>1</a:t>
            </a:r>
            <a:r>
              <a:rPr lang="ja-JP" altLang="en-US" dirty="0">
                <a:solidFill>
                  <a:schemeClr val="accent2"/>
                </a:solidFill>
                <a:ea typeface="ＭＳ ゴシック" panose="020B0609070205080204" pitchFamily="49" charset="-128"/>
              </a:rPr>
              <a:t>　</a:t>
            </a:r>
            <a:r>
              <a:rPr lang="ja-JP" altLang="en-US" b="1" dirty="0">
                <a:solidFill>
                  <a:srgbClr val="333399"/>
                </a:solidFill>
              </a:rPr>
              <a:t>〇 </a:t>
            </a:r>
            <a:r>
              <a:rPr lang="ja-JP" altLang="en-US" dirty="0">
                <a:solidFill>
                  <a:schemeClr val="accent2"/>
                </a:solidFill>
                <a:ea typeface="ＭＳ ゴシック" panose="020B0609070205080204" pitchFamily="49" charset="-128"/>
              </a:rPr>
              <a:t>少なくとも否定はできない．</a:t>
            </a:r>
          </a:p>
          <a:p>
            <a:pPr marL="900000" indent="-540000">
              <a:spcBef>
                <a:spcPts val="600"/>
              </a:spcBef>
              <a:buNone/>
            </a:pPr>
            <a:r>
              <a:rPr lang="ja-JP" altLang="en-US" dirty="0">
                <a:solidFill>
                  <a:srgbClr val="6600CC"/>
                </a:solidFill>
                <a:ea typeface="ＭＳ ゴシック" panose="020B0609070205080204" pitchFamily="49" charset="-128"/>
              </a:rPr>
              <a:t>仮説 </a:t>
            </a:r>
            <a:r>
              <a:rPr lang="en-US" altLang="ja-JP" dirty="0">
                <a:solidFill>
                  <a:srgbClr val="6600CC"/>
                </a:solidFill>
                <a:ea typeface="ＭＳ ゴシック" panose="020B0609070205080204" pitchFamily="49" charset="-128"/>
              </a:rPr>
              <a:t>2</a:t>
            </a:r>
            <a:r>
              <a:rPr lang="ja-JP" altLang="en-US" dirty="0">
                <a:solidFill>
                  <a:schemeClr val="accent2"/>
                </a:solidFill>
                <a:ea typeface="ＭＳ ゴシック" panose="020B0609070205080204" pitchFamily="49" charset="-128"/>
              </a:rPr>
              <a:t>　</a:t>
            </a:r>
            <a:r>
              <a:rPr lang="ja-JP" altLang="en-US" b="1" dirty="0">
                <a:solidFill>
                  <a:srgbClr val="333399"/>
                </a:solidFill>
              </a:rPr>
              <a:t>△ </a:t>
            </a:r>
            <a:r>
              <a:rPr lang="ja-JP" altLang="en-US" dirty="0">
                <a:solidFill>
                  <a:schemeClr val="accent2"/>
                </a:solidFill>
                <a:ea typeface="ＭＳ ゴシック" panose="020B0609070205080204" pitchFamily="49" charset="-128"/>
              </a:rPr>
              <a:t>どちらともいえない．</a:t>
            </a:r>
            <a:endParaRPr lang="en-US" altLang="ja-JP" dirty="0">
              <a:solidFill>
                <a:schemeClr val="accent2"/>
              </a:solidFill>
              <a:ea typeface="ＭＳ ゴシック" panose="020B0609070205080204" pitchFamily="49" charset="-128"/>
            </a:endParaRPr>
          </a:p>
          <a:p>
            <a:pPr marL="900000" indent="-540000" algn="ctr">
              <a:spcBef>
                <a:spcPts val="2400"/>
              </a:spcBef>
              <a:buNone/>
            </a:pPr>
            <a:r>
              <a:rPr lang="ja-JP" altLang="en-US" dirty="0">
                <a:solidFill>
                  <a:srgbClr val="5F5FBF"/>
                </a:solidFill>
                <a:ea typeface="ＭＳ ゴシック" panose="020B0609070205080204" pitchFamily="49" charset="-128"/>
              </a:rPr>
              <a:t>表 </a:t>
            </a:r>
            <a:r>
              <a:rPr lang="en-US" altLang="ja-JP" dirty="0">
                <a:solidFill>
                  <a:srgbClr val="5F5FBF"/>
                </a:solidFill>
                <a:ea typeface="ＭＳ ゴシック" panose="020B0609070205080204" pitchFamily="49" charset="-128"/>
              </a:rPr>
              <a:t>2.  </a:t>
            </a:r>
            <a:r>
              <a:rPr lang="ja-JP" altLang="en-US" dirty="0">
                <a:solidFill>
                  <a:schemeClr val="accent2"/>
                </a:solidFill>
                <a:ea typeface="ＭＳ ゴシック" panose="020B0609070205080204" pitchFamily="49" charset="-128"/>
              </a:rPr>
              <a:t>測量と計算の結果</a:t>
            </a:r>
          </a:p>
          <a:p>
            <a:pPr marL="900000" indent="-540000">
              <a:spcBef>
                <a:spcPts val="2400"/>
              </a:spcBef>
              <a:buNone/>
            </a:pPr>
            <a:endParaRPr lang="en-US" altLang="ja-JP" dirty="0">
              <a:solidFill>
                <a:srgbClr val="5F5FBF"/>
              </a:solidFill>
              <a:ea typeface="ＭＳ ゴシック" panose="020B0609070205080204" pitchFamily="49" charset="-128"/>
            </a:endParaRPr>
          </a:p>
        </p:txBody>
      </p:sp>
      <p:graphicFrame>
        <p:nvGraphicFramePr>
          <p:cNvPr id="5" name="表 4">
            <a:extLst>
              <a:ext uri="{FF2B5EF4-FFF2-40B4-BE49-F238E27FC236}">
                <a16:creationId xmlns:a16="http://schemas.microsoft.com/office/drawing/2014/main" id="{8F084D38-AF3A-49BB-B080-C1C0BDD5DAFE}"/>
              </a:ext>
            </a:extLst>
          </p:cNvPr>
          <p:cNvGraphicFramePr>
            <a:graphicFrameLocks noGrp="1"/>
          </p:cNvGraphicFramePr>
          <p:nvPr>
            <p:extLst>
              <p:ext uri="{D42A27DB-BD31-4B8C-83A1-F6EECF244321}">
                <p14:modId xmlns:p14="http://schemas.microsoft.com/office/powerpoint/2010/main" val="3354462344"/>
              </p:ext>
            </p:extLst>
          </p:nvPr>
        </p:nvGraphicFramePr>
        <p:xfrm>
          <a:off x="601216" y="4042879"/>
          <a:ext cx="8003232" cy="2407920"/>
        </p:xfrm>
        <a:graphic>
          <a:graphicData uri="http://schemas.openxmlformats.org/drawingml/2006/table">
            <a:tbl>
              <a:tblPr firstRow="1" bandRow="1">
                <a:tableStyleId>{5C22544A-7EE6-4342-B048-85BDC9FD1C3A}</a:tableStyleId>
              </a:tblPr>
              <a:tblGrid>
                <a:gridCol w="679841">
                  <a:extLst>
                    <a:ext uri="{9D8B030D-6E8A-4147-A177-3AD203B41FA5}">
                      <a16:colId xmlns:a16="http://schemas.microsoft.com/office/drawing/2014/main" val="3916292619"/>
                    </a:ext>
                  </a:extLst>
                </a:gridCol>
                <a:gridCol w="1418735">
                  <a:extLst>
                    <a:ext uri="{9D8B030D-6E8A-4147-A177-3AD203B41FA5}">
                      <a16:colId xmlns:a16="http://schemas.microsoft.com/office/drawing/2014/main" val="4277023590"/>
                    </a:ext>
                  </a:extLst>
                </a:gridCol>
                <a:gridCol w="1656184">
                  <a:extLst>
                    <a:ext uri="{9D8B030D-6E8A-4147-A177-3AD203B41FA5}">
                      <a16:colId xmlns:a16="http://schemas.microsoft.com/office/drawing/2014/main" val="4208883752"/>
                    </a:ext>
                  </a:extLst>
                </a:gridCol>
                <a:gridCol w="1656184">
                  <a:extLst>
                    <a:ext uri="{9D8B030D-6E8A-4147-A177-3AD203B41FA5}">
                      <a16:colId xmlns:a16="http://schemas.microsoft.com/office/drawing/2014/main" val="3667203385"/>
                    </a:ext>
                  </a:extLst>
                </a:gridCol>
                <a:gridCol w="1368152">
                  <a:extLst>
                    <a:ext uri="{9D8B030D-6E8A-4147-A177-3AD203B41FA5}">
                      <a16:colId xmlns:a16="http://schemas.microsoft.com/office/drawing/2014/main" val="1413662704"/>
                    </a:ext>
                  </a:extLst>
                </a:gridCol>
                <a:gridCol w="1224136">
                  <a:extLst>
                    <a:ext uri="{9D8B030D-6E8A-4147-A177-3AD203B41FA5}">
                      <a16:colId xmlns:a16="http://schemas.microsoft.com/office/drawing/2014/main" val="1055365167"/>
                    </a:ext>
                  </a:extLst>
                </a:gridCol>
              </a:tblGrid>
              <a:tr h="370840">
                <a:tc>
                  <a:txBody>
                    <a:bodyPr/>
                    <a:lstStyle/>
                    <a:p>
                      <a:r>
                        <a:rPr kumimoji="1" lang="en-US" altLang="ja-JP" sz="2400" dirty="0">
                          <a:ln>
                            <a:noFill/>
                          </a:ln>
                        </a:rPr>
                        <a:t>No.</a:t>
                      </a:r>
                      <a:endParaRPr kumimoji="1" lang="ja-JP" altLang="en-US" sz="2400" dirty="0">
                        <a:ln>
                          <a:noFill/>
                        </a:ln>
                      </a:endParaRPr>
                    </a:p>
                  </a:txBody>
                  <a:tcPr>
                    <a:solidFill>
                      <a:srgbClr val="006699"/>
                    </a:solidFill>
                  </a:tcPr>
                </a:tc>
                <a:tc>
                  <a:txBody>
                    <a:bodyPr/>
                    <a:lstStyle/>
                    <a:p>
                      <a:pPr algn="ctr"/>
                      <a:r>
                        <a:rPr kumimoji="1" lang="ja-JP" altLang="en-US" sz="2800" dirty="0">
                          <a:ln>
                            <a:noFill/>
                          </a:ln>
                        </a:rPr>
                        <a:t>城名</a:t>
                      </a:r>
                    </a:p>
                  </a:txBody>
                  <a:tcPr>
                    <a:solidFill>
                      <a:srgbClr val="006699"/>
                    </a:solidFill>
                  </a:tcPr>
                </a:tc>
                <a:tc>
                  <a:txBody>
                    <a:bodyPr/>
                    <a:lstStyle/>
                    <a:p>
                      <a:pPr algn="ctr"/>
                      <a:r>
                        <a:rPr kumimoji="1" lang="ja-JP" altLang="en-US" sz="2800" dirty="0">
                          <a:ln>
                            <a:noFill/>
                          </a:ln>
                        </a:rPr>
                        <a:t>取崩し</a:t>
                      </a:r>
                    </a:p>
                  </a:txBody>
                  <a:tcPr>
                    <a:solidFill>
                      <a:srgbClr val="006699"/>
                    </a:solidFill>
                  </a:tcPr>
                </a:tc>
                <a:tc>
                  <a:txBody>
                    <a:bodyPr/>
                    <a:lstStyle/>
                    <a:p>
                      <a:pPr algn="ctr"/>
                      <a:r>
                        <a:rPr kumimoji="1" lang="ja-JP" altLang="en-US" sz="2800" dirty="0">
                          <a:ln>
                            <a:noFill/>
                          </a:ln>
                        </a:rPr>
                        <a:t>造成</a:t>
                      </a:r>
                    </a:p>
                  </a:txBody>
                  <a:tcPr>
                    <a:solidFill>
                      <a:srgbClr val="006699"/>
                    </a:solidFill>
                  </a:tcPr>
                </a:tc>
                <a:tc>
                  <a:txBody>
                    <a:bodyPr/>
                    <a:lstStyle/>
                    <a:p>
                      <a:pPr algn="ctr"/>
                      <a:r>
                        <a:rPr kumimoji="1" lang="ja-JP" altLang="en-US" sz="2800" dirty="0">
                          <a:ln>
                            <a:noFill/>
                          </a:ln>
                        </a:rPr>
                        <a:t>体積比</a:t>
                      </a:r>
                    </a:p>
                  </a:txBody>
                  <a:tcPr>
                    <a:solidFill>
                      <a:srgbClr val="006699"/>
                    </a:solidFill>
                  </a:tcPr>
                </a:tc>
                <a:tc>
                  <a:txBody>
                    <a:bodyPr/>
                    <a:lstStyle/>
                    <a:p>
                      <a:pPr algn="ctr"/>
                      <a:r>
                        <a:rPr kumimoji="1" lang="ja-JP" altLang="en-US" sz="2800" dirty="0">
                          <a:ln>
                            <a:noFill/>
                          </a:ln>
                        </a:rPr>
                        <a:t>結果</a:t>
                      </a:r>
                    </a:p>
                  </a:txBody>
                  <a:tcPr>
                    <a:solidFill>
                      <a:srgbClr val="006699"/>
                    </a:solidFill>
                  </a:tcPr>
                </a:tc>
                <a:extLst>
                  <a:ext uri="{0D108BD9-81ED-4DB2-BD59-A6C34878D82A}">
                    <a16:rowId xmlns:a16="http://schemas.microsoft.com/office/drawing/2014/main" val="2635211806"/>
                  </a:ext>
                </a:extLst>
              </a:tr>
              <a:tr h="370840">
                <a:tc>
                  <a:txBody>
                    <a:bodyPr/>
                    <a:lstStyle/>
                    <a:p>
                      <a:pPr algn="ctr"/>
                      <a:endParaRPr kumimoji="1" lang="en-US" altLang="ja-JP" sz="1200" dirty="0">
                        <a:ln>
                          <a:noFill/>
                        </a:ln>
                        <a:solidFill>
                          <a:srgbClr val="6600CC"/>
                        </a:solidFill>
                      </a:endParaRPr>
                    </a:p>
                    <a:p>
                      <a:pPr algn="ctr"/>
                      <a:r>
                        <a:rPr kumimoji="1" lang="en-US" altLang="ja-JP" sz="3200" dirty="0">
                          <a:ln>
                            <a:noFill/>
                          </a:ln>
                          <a:solidFill>
                            <a:srgbClr val="6600CC"/>
                          </a:solidFill>
                        </a:rPr>
                        <a:t>1</a:t>
                      </a:r>
                      <a:endParaRPr kumimoji="1" lang="ja-JP" altLang="en-US" sz="3200" dirty="0">
                        <a:ln>
                          <a:noFill/>
                        </a:ln>
                        <a:solidFill>
                          <a:srgbClr val="6600CC"/>
                        </a:solidFill>
                      </a:endParaRPr>
                    </a:p>
                  </a:txBody>
                  <a:tcPr/>
                </a:tc>
                <a:tc>
                  <a:txBody>
                    <a:bodyPr/>
                    <a:lstStyle/>
                    <a:p>
                      <a:endParaRPr kumimoji="1" lang="en-US" altLang="ja-JP" sz="1200" dirty="0">
                        <a:ln>
                          <a:noFill/>
                        </a:ln>
                        <a:solidFill>
                          <a:srgbClr val="333399"/>
                        </a:solidFill>
                      </a:endParaRPr>
                    </a:p>
                    <a:p>
                      <a:r>
                        <a:rPr kumimoji="1" lang="ja-JP" altLang="en-US" sz="3200" dirty="0">
                          <a:ln>
                            <a:noFill/>
                          </a:ln>
                          <a:solidFill>
                            <a:srgbClr val="9A3A3A"/>
                          </a:solidFill>
                        </a:rPr>
                        <a:t>小幡城</a:t>
                      </a:r>
                    </a:p>
                  </a:txBody>
                  <a:tcPr/>
                </a:tc>
                <a:tc>
                  <a:txBody>
                    <a:bodyPr/>
                    <a:lstStyle/>
                    <a:p>
                      <a:r>
                        <a:rPr kumimoji="1" lang="ja-JP" altLang="en-US" sz="2800" dirty="0">
                          <a:ln>
                            <a:noFill/>
                          </a:ln>
                          <a:solidFill>
                            <a:srgbClr val="333399"/>
                          </a:solidFill>
                        </a:rPr>
                        <a:t>土塁</a:t>
                      </a:r>
                      <a:r>
                        <a:rPr kumimoji="1" lang="en-US" altLang="ja-JP" sz="2800" dirty="0">
                          <a:ln>
                            <a:noFill/>
                          </a:ln>
                          <a:solidFill>
                            <a:srgbClr val="6262E4"/>
                          </a:solidFill>
                        </a:rPr>
                        <a:t>×2</a:t>
                      </a:r>
                    </a:p>
                    <a:p>
                      <a:r>
                        <a:rPr kumimoji="1" lang="en-US" altLang="ja-JP" sz="2800" dirty="0">
                          <a:ln>
                            <a:noFill/>
                          </a:ln>
                          <a:solidFill>
                            <a:schemeClr val="accent5"/>
                          </a:solidFill>
                        </a:rPr>
                        <a:t>.</a:t>
                      </a:r>
                      <a:r>
                        <a:rPr kumimoji="1" lang="en-US" altLang="ja-JP" sz="2800" dirty="0">
                          <a:ln>
                            <a:noFill/>
                          </a:ln>
                          <a:solidFill>
                            <a:srgbClr val="333399"/>
                          </a:solidFill>
                        </a:rPr>
                        <a:t>  261 </a:t>
                      </a:r>
                      <a:r>
                        <a:rPr kumimoji="1" lang="en-US" altLang="ja-JP" sz="2800" dirty="0">
                          <a:ln>
                            <a:noFill/>
                          </a:ln>
                          <a:solidFill>
                            <a:srgbClr val="6262E4"/>
                          </a:solidFill>
                        </a:rPr>
                        <a:t>m</a:t>
                      </a:r>
                      <a:r>
                        <a:rPr kumimoji="1" lang="en-US" altLang="ja-JP" sz="2800" baseline="30000" dirty="0">
                          <a:ln>
                            <a:noFill/>
                          </a:ln>
                          <a:solidFill>
                            <a:srgbClr val="6262E4"/>
                          </a:solidFill>
                        </a:rPr>
                        <a:t>3</a:t>
                      </a:r>
                      <a:endParaRPr kumimoji="1" lang="ja-JP" altLang="en-US" sz="2800" baseline="30000" dirty="0">
                        <a:ln>
                          <a:noFill/>
                        </a:ln>
                        <a:solidFill>
                          <a:srgbClr val="6262E4"/>
                        </a:solidFill>
                      </a:endParaRPr>
                    </a:p>
                  </a:txBody>
                  <a:tcPr/>
                </a:tc>
                <a:tc>
                  <a:txBody>
                    <a:bodyPr/>
                    <a:lstStyle/>
                    <a:p>
                      <a:r>
                        <a:rPr kumimoji="1" lang="ja-JP" altLang="en-US" sz="2800" dirty="0">
                          <a:ln>
                            <a:noFill/>
                          </a:ln>
                          <a:solidFill>
                            <a:srgbClr val="333399"/>
                          </a:solidFill>
                        </a:rPr>
                        <a:t>土橋   　</a:t>
                      </a:r>
                      <a:endParaRPr kumimoji="1" lang="en-US" altLang="ja-JP" sz="2800" dirty="0">
                        <a:ln>
                          <a:noFill/>
                        </a:ln>
                        <a:solidFill>
                          <a:srgbClr val="333399"/>
                        </a:solidFill>
                      </a:endParaRPr>
                    </a:p>
                    <a:p>
                      <a:r>
                        <a:rPr kumimoji="1" lang="en-US" altLang="ja-JP" sz="2800" dirty="0">
                          <a:ln>
                            <a:noFill/>
                          </a:ln>
                          <a:solidFill>
                            <a:schemeClr val="accent5"/>
                          </a:solidFill>
                        </a:rPr>
                        <a:t>.</a:t>
                      </a:r>
                      <a:r>
                        <a:rPr kumimoji="1" lang="en-US" altLang="ja-JP" sz="2800" dirty="0">
                          <a:ln>
                            <a:noFill/>
                          </a:ln>
                          <a:solidFill>
                            <a:srgbClr val="333399"/>
                          </a:solidFill>
                        </a:rPr>
                        <a:t>  274 </a:t>
                      </a:r>
                      <a:r>
                        <a:rPr kumimoji="1" lang="en-US" altLang="ja-JP" sz="2800" dirty="0">
                          <a:ln>
                            <a:noFill/>
                          </a:ln>
                          <a:solidFill>
                            <a:srgbClr val="6262E4"/>
                          </a:solidFill>
                        </a:rPr>
                        <a:t>m</a:t>
                      </a:r>
                      <a:r>
                        <a:rPr kumimoji="1" lang="en-US" altLang="ja-JP" sz="2800" baseline="30000" dirty="0">
                          <a:ln>
                            <a:noFill/>
                          </a:ln>
                          <a:solidFill>
                            <a:srgbClr val="6262E4"/>
                          </a:solidFill>
                        </a:rPr>
                        <a:t>3</a:t>
                      </a:r>
                      <a:endParaRPr kumimoji="1" lang="ja-JP" altLang="en-US" sz="2800" baseline="30000" dirty="0">
                        <a:ln>
                          <a:noFill/>
                        </a:ln>
                        <a:solidFill>
                          <a:srgbClr val="6262E4"/>
                        </a:solidFill>
                      </a:endParaRPr>
                    </a:p>
                  </a:txBody>
                  <a:tcPr/>
                </a:tc>
                <a:tc>
                  <a:txBody>
                    <a:bodyPr/>
                    <a:lstStyle/>
                    <a:p>
                      <a:pPr algn="r"/>
                      <a:endParaRPr kumimoji="1" lang="en-US" altLang="ja-JP" sz="1000" dirty="0">
                        <a:ln>
                          <a:noFill/>
                        </a:ln>
                        <a:solidFill>
                          <a:srgbClr val="333399"/>
                        </a:solidFill>
                      </a:endParaRPr>
                    </a:p>
                    <a:p>
                      <a:pPr algn="r"/>
                      <a:r>
                        <a:rPr kumimoji="1" lang="en-US" altLang="ja-JP" sz="3600" dirty="0">
                          <a:ln>
                            <a:noFill/>
                          </a:ln>
                          <a:solidFill>
                            <a:srgbClr val="333399"/>
                          </a:solidFill>
                        </a:rPr>
                        <a:t>1.05</a:t>
                      </a:r>
                      <a:endParaRPr kumimoji="1" lang="ja-JP" altLang="en-US" sz="3600" dirty="0">
                        <a:ln>
                          <a:noFill/>
                        </a:ln>
                        <a:solidFill>
                          <a:srgbClr val="333399"/>
                        </a:solidFill>
                      </a:endParaRPr>
                    </a:p>
                  </a:txBody>
                  <a:tcPr/>
                </a:tc>
                <a:tc>
                  <a:txBody>
                    <a:bodyPr/>
                    <a:lstStyle/>
                    <a:p>
                      <a:endParaRPr kumimoji="1" lang="en-US" altLang="ja-JP" sz="1400" dirty="0">
                        <a:ln>
                          <a:noFill/>
                        </a:ln>
                        <a:solidFill>
                          <a:srgbClr val="333399"/>
                        </a:solidFill>
                      </a:endParaRPr>
                    </a:p>
                    <a:p>
                      <a:pPr algn="ctr"/>
                      <a:r>
                        <a:rPr kumimoji="1" lang="ja-JP" altLang="en-US" sz="2800" b="1" dirty="0">
                          <a:ln>
                            <a:noFill/>
                          </a:ln>
                          <a:solidFill>
                            <a:srgbClr val="333399"/>
                          </a:solidFill>
                        </a:rPr>
                        <a:t>〇</a:t>
                      </a:r>
                    </a:p>
                  </a:txBody>
                  <a:tcPr/>
                </a:tc>
                <a:extLst>
                  <a:ext uri="{0D108BD9-81ED-4DB2-BD59-A6C34878D82A}">
                    <a16:rowId xmlns:a16="http://schemas.microsoft.com/office/drawing/2014/main" val="1561524796"/>
                  </a:ext>
                </a:extLst>
              </a:tr>
              <a:tr h="370840">
                <a:tc>
                  <a:txBody>
                    <a:bodyPr/>
                    <a:lstStyle/>
                    <a:p>
                      <a:pPr algn="ctr"/>
                      <a:endParaRPr kumimoji="1" lang="en-US" altLang="ja-JP" sz="1200" dirty="0">
                        <a:ln>
                          <a:noFill/>
                        </a:ln>
                        <a:solidFill>
                          <a:srgbClr val="9933FF"/>
                        </a:solidFill>
                      </a:endParaRPr>
                    </a:p>
                    <a:p>
                      <a:pPr algn="ctr"/>
                      <a:r>
                        <a:rPr kumimoji="1" lang="en-US" altLang="ja-JP" sz="3200" dirty="0">
                          <a:ln>
                            <a:noFill/>
                          </a:ln>
                          <a:solidFill>
                            <a:srgbClr val="9933FF"/>
                          </a:solidFill>
                        </a:rPr>
                        <a:t>2</a:t>
                      </a:r>
                      <a:endParaRPr kumimoji="1" lang="ja-JP" altLang="en-US" sz="3200" dirty="0">
                        <a:ln>
                          <a:noFill/>
                        </a:ln>
                        <a:solidFill>
                          <a:srgbClr val="9933FF"/>
                        </a:solidFill>
                      </a:endParaRPr>
                    </a:p>
                  </a:txBody>
                  <a:tcPr/>
                </a:tc>
                <a:tc>
                  <a:txBody>
                    <a:bodyPr/>
                    <a:lstStyle/>
                    <a:p>
                      <a:endParaRPr kumimoji="1" lang="en-US" altLang="ja-JP" sz="1200" dirty="0">
                        <a:ln>
                          <a:noFill/>
                        </a:ln>
                        <a:solidFill>
                          <a:srgbClr val="333399"/>
                        </a:solidFill>
                      </a:endParaRPr>
                    </a:p>
                    <a:p>
                      <a:r>
                        <a:rPr kumimoji="1" lang="ja-JP" altLang="en-US" sz="3200" dirty="0">
                          <a:ln>
                            <a:noFill/>
                          </a:ln>
                          <a:solidFill>
                            <a:srgbClr val="C00000"/>
                          </a:solidFill>
                        </a:rPr>
                        <a:t>小机城</a:t>
                      </a:r>
                    </a:p>
                  </a:txBody>
                  <a:tcPr/>
                </a:tc>
                <a:tc>
                  <a:txBody>
                    <a:bodyPr/>
                    <a:lstStyle/>
                    <a:p>
                      <a:r>
                        <a:rPr kumimoji="1" lang="ja-JP" altLang="en-US" sz="2800">
                          <a:ln>
                            <a:noFill/>
                          </a:ln>
                          <a:solidFill>
                            <a:srgbClr val="333399"/>
                          </a:solidFill>
                        </a:rPr>
                        <a:t>馬出上面　</a:t>
                      </a:r>
                      <a:endParaRPr kumimoji="1" lang="en-US" altLang="ja-JP" sz="2800">
                        <a:ln>
                          <a:noFill/>
                        </a:ln>
                        <a:solidFill>
                          <a:srgbClr val="333399"/>
                        </a:solidFill>
                      </a:endParaRPr>
                    </a:p>
                    <a:p>
                      <a:r>
                        <a:rPr kumimoji="1" lang="en-US" altLang="ja-JP" sz="2800">
                          <a:ln>
                            <a:noFill/>
                          </a:ln>
                          <a:solidFill>
                            <a:schemeClr val="bg1">
                              <a:lumMod val="95000"/>
                            </a:schemeClr>
                          </a:solidFill>
                        </a:rPr>
                        <a:t>.</a:t>
                      </a:r>
                      <a:r>
                        <a:rPr kumimoji="1" lang="en-US" altLang="ja-JP" sz="2800">
                          <a:ln>
                            <a:noFill/>
                          </a:ln>
                          <a:solidFill>
                            <a:srgbClr val="333399"/>
                          </a:solidFill>
                        </a:rPr>
                        <a:t> 60.8 </a:t>
                      </a:r>
                      <a:r>
                        <a:rPr kumimoji="1" lang="en-US" altLang="ja-JP" sz="2800">
                          <a:ln>
                            <a:noFill/>
                          </a:ln>
                          <a:solidFill>
                            <a:srgbClr val="6262E4"/>
                          </a:solidFill>
                        </a:rPr>
                        <a:t>m</a:t>
                      </a:r>
                      <a:r>
                        <a:rPr kumimoji="1" lang="en-US" altLang="ja-JP" sz="2800" baseline="30000">
                          <a:ln>
                            <a:noFill/>
                          </a:ln>
                          <a:solidFill>
                            <a:srgbClr val="6262E4"/>
                          </a:solidFill>
                        </a:rPr>
                        <a:t>3</a:t>
                      </a:r>
                      <a:endParaRPr kumimoji="1" lang="ja-JP" altLang="en-US" sz="2800" baseline="30000" dirty="0">
                        <a:ln>
                          <a:noFill/>
                        </a:ln>
                        <a:solidFill>
                          <a:srgbClr val="6262E4"/>
                        </a:solidFill>
                      </a:endParaRPr>
                    </a:p>
                  </a:txBody>
                  <a:tcPr/>
                </a:tc>
                <a:tc>
                  <a:txBody>
                    <a:bodyPr/>
                    <a:lstStyle/>
                    <a:p>
                      <a:r>
                        <a:rPr kumimoji="1" lang="ja-JP" altLang="en-US" sz="2800" dirty="0">
                          <a:ln>
                            <a:noFill/>
                          </a:ln>
                          <a:solidFill>
                            <a:srgbClr val="333399"/>
                          </a:solidFill>
                        </a:rPr>
                        <a:t>土橋　　　　　　</a:t>
                      </a:r>
                      <a:endParaRPr kumimoji="1" lang="en-US" altLang="ja-JP" sz="2800" dirty="0">
                        <a:ln>
                          <a:noFill/>
                        </a:ln>
                        <a:solidFill>
                          <a:srgbClr val="333399"/>
                        </a:solidFill>
                      </a:endParaRPr>
                    </a:p>
                    <a:p>
                      <a:r>
                        <a:rPr kumimoji="1" lang="en-US" altLang="ja-JP" sz="2800" u="sng" dirty="0">
                          <a:ln>
                            <a:noFill/>
                          </a:ln>
                          <a:solidFill>
                            <a:schemeClr val="bg1">
                              <a:lumMod val="95000"/>
                            </a:schemeClr>
                          </a:solidFill>
                        </a:rPr>
                        <a:t>.</a:t>
                      </a:r>
                      <a:r>
                        <a:rPr kumimoji="1" lang="en-US" altLang="ja-JP" sz="2800" dirty="0">
                          <a:ln>
                            <a:noFill/>
                          </a:ln>
                          <a:solidFill>
                            <a:srgbClr val="333399"/>
                          </a:solidFill>
                        </a:rPr>
                        <a:t> 87.6 </a:t>
                      </a:r>
                      <a:r>
                        <a:rPr kumimoji="1" lang="en-US" altLang="ja-JP" sz="2800" dirty="0">
                          <a:ln>
                            <a:noFill/>
                          </a:ln>
                          <a:solidFill>
                            <a:srgbClr val="6262E4"/>
                          </a:solidFill>
                        </a:rPr>
                        <a:t>m</a:t>
                      </a:r>
                      <a:r>
                        <a:rPr kumimoji="1" lang="en-US" altLang="ja-JP" sz="2800" baseline="30000" dirty="0">
                          <a:ln>
                            <a:noFill/>
                          </a:ln>
                          <a:solidFill>
                            <a:srgbClr val="6262E4"/>
                          </a:solidFill>
                        </a:rPr>
                        <a:t>3</a:t>
                      </a:r>
                      <a:endParaRPr kumimoji="1" lang="ja-JP" altLang="en-US" sz="2800" baseline="30000" dirty="0">
                        <a:ln>
                          <a:noFill/>
                        </a:ln>
                        <a:solidFill>
                          <a:srgbClr val="6262E4"/>
                        </a:solidFill>
                      </a:endParaRPr>
                    </a:p>
                  </a:txBody>
                  <a:tcPr/>
                </a:tc>
                <a:tc>
                  <a:txBody>
                    <a:bodyPr/>
                    <a:lstStyle/>
                    <a:p>
                      <a:pPr algn="r"/>
                      <a:endParaRPr kumimoji="1" lang="en-US" altLang="ja-JP" sz="1000" dirty="0">
                        <a:ln>
                          <a:noFill/>
                        </a:ln>
                        <a:solidFill>
                          <a:srgbClr val="333399"/>
                        </a:solidFill>
                      </a:endParaRPr>
                    </a:p>
                    <a:p>
                      <a:pPr algn="r"/>
                      <a:r>
                        <a:rPr kumimoji="1" lang="en-US" altLang="ja-JP" sz="3600" dirty="0">
                          <a:ln>
                            <a:noFill/>
                          </a:ln>
                          <a:solidFill>
                            <a:srgbClr val="333399"/>
                          </a:solidFill>
                        </a:rPr>
                        <a:t>1.44</a:t>
                      </a:r>
                      <a:endParaRPr kumimoji="1" lang="ja-JP" altLang="en-US" sz="3600" dirty="0">
                        <a:ln>
                          <a:noFill/>
                        </a:ln>
                        <a:solidFill>
                          <a:srgbClr val="333399"/>
                        </a:solidFill>
                      </a:endParaRPr>
                    </a:p>
                  </a:txBody>
                  <a:tcPr/>
                </a:tc>
                <a:tc>
                  <a:txBody>
                    <a:bodyPr/>
                    <a:lstStyle/>
                    <a:p>
                      <a:endParaRPr kumimoji="1" lang="en-US" altLang="ja-JP" sz="1400" dirty="0">
                        <a:ln>
                          <a:noFill/>
                        </a:ln>
                        <a:solidFill>
                          <a:srgbClr val="333399"/>
                        </a:solidFill>
                      </a:endParaRPr>
                    </a:p>
                    <a:p>
                      <a:pPr algn="ctr"/>
                      <a:r>
                        <a:rPr kumimoji="1" lang="ja-JP" altLang="en-US" sz="2800" b="1" dirty="0">
                          <a:ln>
                            <a:noFill/>
                          </a:ln>
                          <a:solidFill>
                            <a:srgbClr val="333399"/>
                          </a:solidFill>
                        </a:rPr>
                        <a:t>△</a:t>
                      </a:r>
                    </a:p>
                  </a:txBody>
                  <a:tcPr/>
                </a:tc>
                <a:extLst>
                  <a:ext uri="{0D108BD9-81ED-4DB2-BD59-A6C34878D82A}">
                    <a16:rowId xmlns:a16="http://schemas.microsoft.com/office/drawing/2014/main" val="383449249"/>
                  </a:ext>
                </a:extLst>
              </a:tr>
            </a:tbl>
          </a:graphicData>
        </a:graphic>
      </p:graphicFrame>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28</a:t>
            </a:fld>
            <a:endParaRPr lang="en-US" altLang="ja-JP" sz="2400" dirty="0">
              <a:solidFill>
                <a:srgbClr val="9C9CDE"/>
              </a:solidFill>
            </a:endParaRPr>
          </a:p>
        </p:txBody>
      </p:sp>
    </p:spTree>
    <p:extLst>
      <p:ext uri="{BB962C8B-B14F-4D97-AF65-F5344CB8AC3E}">
        <p14:creationId xmlns:p14="http://schemas.microsoft.com/office/powerpoint/2010/main" val="134758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B9E9817-F676-48A2-BB5E-260EFC6DA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19" y="31219"/>
            <a:ext cx="7519749" cy="6388832"/>
          </a:xfrm>
          <a:prstGeom prst="rect">
            <a:avLst/>
          </a:prstGeom>
        </p:spPr>
      </p:pic>
      <p:pic>
        <p:nvPicPr>
          <p:cNvPr id="8" name="図 7">
            <a:extLst>
              <a:ext uri="{FF2B5EF4-FFF2-40B4-BE49-F238E27FC236}">
                <a16:creationId xmlns:a16="http://schemas.microsoft.com/office/drawing/2014/main" id="{97E316FF-2718-437E-80CE-E5DDF6E849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4963" y="32008"/>
            <a:ext cx="7519748" cy="6388832"/>
          </a:xfrm>
          <a:prstGeom prst="rect">
            <a:avLst/>
          </a:prstGeom>
        </p:spPr>
      </p:pic>
      <p:pic>
        <p:nvPicPr>
          <p:cNvPr id="11" name="図 10">
            <a:extLst>
              <a:ext uri="{FF2B5EF4-FFF2-40B4-BE49-F238E27FC236}">
                <a16:creationId xmlns:a16="http://schemas.microsoft.com/office/drawing/2014/main" id="{E0A572D3-63D9-4E5B-BB5A-A7036B86E1B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375" y="329262"/>
            <a:ext cx="8810891" cy="6630195"/>
          </a:xfrm>
          <a:prstGeom prst="rect">
            <a:avLst/>
          </a:prstGeom>
          <a:solidFill>
            <a:schemeClr val="bg1"/>
          </a:solidFill>
        </p:spPr>
      </p:pic>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151388" y="6185436"/>
            <a:ext cx="8428471" cy="480202"/>
          </a:xfrm>
        </p:spPr>
        <p:txBody>
          <a:bodyPr/>
          <a:lstStyle/>
          <a:p>
            <a:pPr marL="0" indent="0">
              <a:spcBef>
                <a:spcPts val="4200"/>
              </a:spcBef>
              <a:buNone/>
            </a:pPr>
            <a:r>
              <a:rPr lang="ja-JP" altLang="en-US" dirty="0">
                <a:solidFill>
                  <a:srgbClr val="5F5FBF"/>
                </a:solidFill>
                <a:ea typeface="ＭＳ ゴシック" panose="020B0609070205080204" pitchFamily="49" charset="-128"/>
              </a:rPr>
              <a:t>図 </a:t>
            </a:r>
            <a:r>
              <a:rPr lang="en-US" altLang="ja-JP" dirty="0">
                <a:solidFill>
                  <a:srgbClr val="5F5FBF"/>
                </a:solidFill>
                <a:ea typeface="ＭＳ ゴシック" panose="020B0609070205080204" pitchFamily="49" charset="-128"/>
              </a:rPr>
              <a:t>10.  </a:t>
            </a:r>
            <a:r>
              <a:rPr lang="ja-JP" altLang="en-US" dirty="0">
                <a:solidFill>
                  <a:srgbClr val="5F5FBF"/>
                </a:solidFill>
                <a:ea typeface="ＭＳ ゴシック" panose="020B0609070205080204" pitchFamily="49" charset="-128"/>
              </a:rPr>
              <a:t>小幡城での土塁の取崩しと土橋の造成</a:t>
            </a: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855721" y="6223062"/>
            <a:ext cx="2133600" cy="476250"/>
          </a:xfrm>
        </p:spPr>
        <p:txBody>
          <a:bodyPr/>
          <a:lstStyle/>
          <a:p>
            <a:fld id="{F4DCD11C-E200-42C0-A722-14ECC5E524B2}" type="slidenum">
              <a:rPr lang="en-US" altLang="ja-JP" sz="2400" smtClean="0">
                <a:solidFill>
                  <a:srgbClr val="9C9CDE"/>
                </a:solidFill>
              </a:rPr>
              <a:pPr/>
              <a:t>29</a:t>
            </a:fld>
            <a:endParaRPr lang="en-US" altLang="ja-JP" sz="2400" dirty="0">
              <a:solidFill>
                <a:srgbClr val="9C9CDE"/>
              </a:solidFill>
            </a:endParaRPr>
          </a:p>
        </p:txBody>
      </p:sp>
      <p:sp>
        <p:nvSpPr>
          <p:cNvPr id="13" name="正方形/長方形 12">
            <a:extLst>
              <a:ext uri="{FF2B5EF4-FFF2-40B4-BE49-F238E27FC236}">
                <a16:creationId xmlns:a16="http://schemas.microsoft.com/office/drawing/2014/main" id="{00DFE364-7A50-4D58-B6B5-DBAAAD4F9F1A}"/>
              </a:ext>
            </a:extLst>
          </p:cNvPr>
          <p:cNvSpPr/>
          <p:nvPr/>
        </p:nvSpPr>
        <p:spPr bwMode="auto">
          <a:xfrm>
            <a:off x="433130" y="908720"/>
            <a:ext cx="8710870" cy="4213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C1FF41CD-CAFF-455F-94BE-E89FA050B7F8}"/>
              </a:ext>
            </a:extLst>
          </p:cNvPr>
          <p:cNvSpPr/>
          <p:nvPr/>
        </p:nvSpPr>
        <p:spPr bwMode="auto">
          <a:xfrm>
            <a:off x="-11679" y="22081"/>
            <a:ext cx="9001000" cy="36027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0" name="タイトル 1">
            <a:extLst>
              <a:ext uri="{FF2B5EF4-FFF2-40B4-BE49-F238E27FC236}">
                <a16:creationId xmlns:a16="http://schemas.microsoft.com/office/drawing/2014/main" id="{D0D0007E-1A16-491E-A579-5E7847EF5582}"/>
              </a:ext>
            </a:extLst>
          </p:cNvPr>
          <p:cNvSpPr>
            <a:spLocks noGrp="1"/>
          </p:cNvSpPr>
          <p:nvPr>
            <p:ph type="title"/>
          </p:nvPr>
        </p:nvSpPr>
        <p:spPr>
          <a:xfrm>
            <a:off x="452961" y="0"/>
            <a:ext cx="7469560" cy="764704"/>
          </a:xfrm>
        </p:spPr>
        <p:txBody>
          <a:bodyPr/>
          <a:lstStyle/>
          <a:p>
            <a:pPr algn="l"/>
            <a:r>
              <a:rPr lang="en-US" altLang="ja-JP" b="1" dirty="0">
                <a:solidFill>
                  <a:srgbClr val="006699"/>
                </a:solidFill>
              </a:rPr>
              <a:t>5.1  </a:t>
            </a:r>
            <a:r>
              <a:rPr lang="ja-JP" altLang="en-US" b="1" dirty="0">
                <a:solidFill>
                  <a:srgbClr val="006699"/>
                </a:solidFill>
              </a:rPr>
              <a:t>小幡城  </a:t>
            </a:r>
            <a:r>
              <a:rPr lang="en-US" altLang="ja-JP" sz="3600" b="1" dirty="0">
                <a:solidFill>
                  <a:srgbClr val="009999"/>
                </a:solidFill>
              </a:rPr>
              <a:t>(1/6)</a:t>
            </a:r>
            <a:endParaRPr kumimoji="1" lang="ja-JP" altLang="en-US" sz="3600" dirty="0">
              <a:solidFill>
                <a:srgbClr val="C46DFF"/>
              </a:solidFill>
            </a:endParaRPr>
          </a:p>
        </p:txBody>
      </p:sp>
    </p:spTree>
    <p:extLst>
      <p:ext uri="{BB962C8B-B14F-4D97-AF65-F5344CB8AC3E}">
        <p14:creationId xmlns:p14="http://schemas.microsoft.com/office/powerpoint/2010/main" val="3024797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B9E9817-F676-48A2-BB5E-260EFC6DA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219" y="31219"/>
            <a:ext cx="7519749" cy="6388832"/>
          </a:xfrm>
          <a:prstGeom prst="rect">
            <a:avLst/>
          </a:prstGeom>
        </p:spPr>
      </p:pic>
      <p:sp>
        <p:nvSpPr>
          <p:cNvPr id="14" name="正方形/長方形 13">
            <a:extLst>
              <a:ext uri="{FF2B5EF4-FFF2-40B4-BE49-F238E27FC236}">
                <a16:creationId xmlns:a16="http://schemas.microsoft.com/office/drawing/2014/main" id="{275C4583-9A05-4F45-93E0-709CED2CE74F}"/>
              </a:ext>
            </a:extLst>
          </p:cNvPr>
          <p:cNvSpPr/>
          <p:nvPr/>
        </p:nvSpPr>
        <p:spPr bwMode="auto">
          <a:xfrm>
            <a:off x="3203848" y="4149080"/>
            <a:ext cx="1584176" cy="1872208"/>
          </a:xfrm>
          <a:prstGeom prst="rect">
            <a:avLst/>
          </a:prstGeom>
          <a:noFill/>
          <a:ln w="38100">
            <a:solidFill>
              <a:srgbClr val="0000FF"/>
            </a:solid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11" name="図 10">
            <a:extLst>
              <a:ext uri="{FF2B5EF4-FFF2-40B4-BE49-F238E27FC236}">
                <a16:creationId xmlns:a16="http://schemas.microsoft.com/office/drawing/2014/main" id="{E0A572D3-63D9-4E5B-BB5A-A7036B86E1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32161"/>
            <a:ext cx="8810891" cy="6630195"/>
          </a:xfrm>
          <a:prstGeom prst="rect">
            <a:avLst/>
          </a:prstGeom>
          <a:solidFill>
            <a:schemeClr val="bg1"/>
          </a:solidFill>
        </p:spPr>
      </p:pic>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151388" y="6185436"/>
            <a:ext cx="8428471" cy="480202"/>
          </a:xfrm>
        </p:spPr>
        <p:txBody>
          <a:bodyPr/>
          <a:lstStyle/>
          <a:p>
            <a:pPr marL="0" indent="0">
              <a:spcBef>
                <a:spcPts val="4200"/>
              </a:spcBef>
              <a:buNone/>
            </a:pPr>
            <a:r>
              <a:rPr lang="ja-JP" altLang="en-US" dirty="0">
                <a:solidFill>
                  <a:srgbClr val="5F5FBF"/>
                </a:solidFill>
                <a:ea typeface="ＭＳ ゴシック" panose="020B0609070205080204" pitchFamily="49" charset="-128"/>
              </a:rPr>
              <a:t>図 </a:t>
            </a:r>
            <a:r>
              <a:rPr lang="en-US" altLang="ja-JP" dirty="0">
                <a:solidFill>
                  <a:srgbClr val="5F5FBF"/>
                </a:solidFill>
                <a:ea typeface="ＭＳ ゴシック" panose="020B0609070205080204" pitchFamily="49" charset="-128"/>
              </a:rPr>
              <a:t>10.  </a:t>
            </a:r>
            <a:r>
              <a:rPr lang="ja-JP" altLang="en-US" dirty="0">
                <a:solidFill>
                  <a:srgbClr val="5F5FBF"/>
                </a:solidFill>
                <a:ea typeface="ＭＳ ゴシック" panose="020B0609070205080204" pitchFamily="49" charset="-128"/>
              </a:rPr>
              <a:t>小幡城での土塁の取崩しと土橋の造成</a:t>
            </a: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855721" y="6223062"/>
            <a:ext cx="2133600" cy="476250"/>
          </a:xfrm>
        </p:spPr>
        <p:txBody>
          <a:bodyPr/>
          <a:lstStyle/>
          <a:p>
            <a:fld id="{F4DCD11C-E200-42C0-A722-14ECC5E524B2}" type="slidenum">
              <a:rPr lang="en-US" altLang="ja-JP" sz="2400" smtClean="0">
                <a:solidFill>
                  <a:srgbClr val="9C9CDE"/>
                </a:solidFill>
              </a:rPr>
              <a:pPr/>
              <a:t>3</a:t>
            </a:fld>
            <a:endParaRPr lang="en-US" altLang="ja-JP" sz="2400" dirty="0">
              <a:solidFill>
                <a:srgbClr val="9C9CDE"/>
              </a:solidFill>
            </a:endParaRPr>
          </a:p>
        </p:txBody>
      </p:sp>
      <p:sp>
        <p:nvSpPr>
          <p:cNvPr id="9" name="Rectangle 2">
            <a:extLst>
              <a:ext uri="{FF2B5EF4-FFF2-40B4-BE49-F238E27FC236}">
                <a16:creationId xmlns:a16="http://schemas.microsoft.com/office/drawing/2014/main" id="{76376FB7-0DDA-4A74-9CF5-670CFF70C999}"/>
              </a:ext>
            </a:extLst>
          </p:cNvPr>
          <p:cNvSpPr txBox="1">
            <a:spLocks noChangeArrowheads="1"/>
          </p:cNvSpPr>
          <p:nvPr/>
        </p:nvSpPr>
        <p:spPr bwMode="auto">
          <a:xfrm>
            <a:off x="1979712" y="-23051"/>
            <a:ext cx="3024336" cy="100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b="1" dirty="0">
                <a:solidFill>
                  <a:srgbClr val="9900FF"/>
                </a:solidFill>
              </a:rPr>
              <a:t>概要 </a:t>
            </a:r>
            <a:r>
              <a:rPr lang="en-US" altLang="ja-JP" sz="3600" b="1" dirty="0">
                <a:solidFill>
                  <a:srgbClr val="C46DFF"/>
                </a:solidFill>
              </a:rPr>
              <a:t>(1/2)</a:t>
            </a:r>
            <a:endParaRPr lang="ja-JP" altLang="en-US" sz="3600" b="1" dirty="0">
              <a:solidFill>
                <a:srgbClr val="9900FF"/>
              </a:solidFill>
            </a:endParaRPr>
          </a:p>
        </p:txBody>
      </p:sp>
    </p:spTree>
    <p:extLst>
      <p:ext uri="{BB962C8B-B14F-4D97-AF65-F5344CB8AC3E}">
        <p14:creationId xmlns:p14="http://schemas.microsoft.com/office/powerpoint/2010/main" val="2818832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animEffect transition="in" filter="fade">
                                      <p:cBhvr>
                                        <p:cTn id="14" dur="500"/>
                                        <p:tgtEl>
                                          <p:spTgt spid="11"/>
                                        </p:tgtEl>
                                      </p:cBhvr>
                                    </p:animEffect>
                                  </p:childTnLst>
                                </p:cTn>
                              </p:par>
                              <p:par>
                                <p:cTn id="15" presetID="1" presetClass="exit" presetSubtype="0" fill="hold" nodeType="withEffect">
                                  <p:stCondLst>
                                    <p:cond delay="0"/>
                                  </p:stCondLst>
                                  <p:childTnLst>
                                    <p:set>
                                      <p:cBhvr>
                                        <p:cTn id="16"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A660A853-417E-4831-86E7-6CFF8CE54E6A}"/>
              </a:ext>
            </a:extLst>
          </p:cNvPr>
          <p:cNvSpPr/>
          <p:nvPr/>
        </p:nvSpPr>
        <p:spPr bwMode="auto">
          <a:xfrm>
            <a:off x="24949" y="451278"/>
            <a:ext cx="9144000" cy="216483"/>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789912" y="5861068"/>
            <a:ext cx="2133600" cy="476250"/>
          </a:xfrm>
        </p:spPr>
        <p:txBody>
          <a:bodyPr/>
          <a:lstStyle/>
          <a:p>
            <a:fld id="{F4DCD11C-E200-42C0-A722-14ECC5E524B2}" type="slidenum">
              <a:rPr lang="en-US" altLang="ja-JP" sz="2400" smtClean="0">
                <a:solidFill>
                  <a:srgbClr val="9C9CDE"/>
                </a:solidFill>
              </a:rPr>
              <a:pPr/>
              <a:t>30</a:t>
            </a:fld>
            <a:endParaRPr lang="en-US" altLang="ja-JP" sz="2400" dirty="0">
              <a:solidFill>
                <a:srgbClr val="9C9CDE"/>
              </a:solidFill>
            </a:endParaRPr>
          </a:p>
        </p:txBody>
      </p:sp>
      <p:sp>
        <p:nvSpPr>
          <p:cNvPr id="9" name="正方形/長方形 8">
            <a:extLst>
              <a:ext uri="{FF2B5EF4-FFF2-40B4-BE49-F238E27FC236}">
                <a16:creationId xmlns:a16="http://schemas.microsoft.com/office/drawing/2014/main" id="{0715C43F-06CD-4B84-882B-846F02B9B3A2}"/>
              </a:ext>
            </a:extLst>
          </p:cNvPr>
          <p:cNvSpPr/>
          <p:nvPr/>
        </p:nvSpPr>
        <p:spPr bwMode="auto">
          <a:xfrm>
            <a:off x="84928" y="319778"/>
            <a:ext cx="9001000" cy="360271"/>
          </a:xfrm>
          <a:prstGeom prst="rect">
            <a:avLst/>
          </a:prstGeom>
          <a:solidFill>
            <a:schemeClr val="bg1"/>
          </a:solidFill>
          <a:ln>
            <a:noFill/>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pic>
        <p:nvPicPr>
          <p:cNvPr id="13" name="図 12">
            <a:extLst>
              <a:ext uri="{FF2B5EF4-FFF2-40B4-BE49-F238E27FC236}">
                <a16:creationId xmlns:a16="http://schemas.microsoft.com/office/drawing/2014/main" id="{713C55EA-1E0C-45F6-9B3E-1C31AA5758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677581"/>
            <a:ext cx="5832648" cy="5571623"/>
          </a:xfrm>
          <a:prstGeom prst="rect">
            <a:avLst/>
          </a:prstGeom>
        </p:spPr>
      </p:pic>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a:xfrm>
            <a:off x="457200" y="0"/>
            <a:ext cx="8229600" cy="732970"/>
          </a:xfrm>
        </p:spPr>
        <p:txBody>
          <a:bodyPr/>
          <a:lstStyle/>
          <a:p>
            <a:pPr algn="l"/>
            <a:r>
              <a:rPr lang="en-US" altLang="ja-JP" b="1" dirty="0">
                <a:solidFill>
                  <a:srgbClr val="006699"/>
                </a:solidFill>
              </a:rPr>
              <a:t>5.1  </a:t>
            </a:r>
            <a:r>
              <a:rPr lang="ja-JP" altLang="en-US" b="1" dirty="0">
                <a:solidFill>
                  <a:srgbClr val="006699"/>
                </a:solidFill>
              </a:rPr>
              <a:t>小幡城  </a:t>
            </a:r>
            <a:r>
              <a:rPr lang="en-US" altLang="ja-JP" sz="3600" b="1" dirty="0">
                <a:solidFill>
                  <a:srgbClr val="009999"/>
                </a:solidFill>
              </a:rPr>
              <a:t>(2/6)</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251520" y="6147817"/>
            <a:ext cx="8229600" cy="604664"/>
          </a:xfrm>
        </p:spPr>
        <p:txBody>
          <a:bodyPr/>
          <a:lstStyle/>
          <a:p>
            <a:pPr marL="0" indent="0">
              <a:spcBef>
                <a:spcPts val="4200"/>
              </a:spcBef>
              <a:buNone/>
            </a:pPr>
            <a:r>
              <a:rPr lang="ja-JP" altLang="en-US" dirty="0">
                <a:solidFill>
                  <a:srgbClr val="5F5FBF"/>
                </a:solidFill>
                <a:ea typeface="ＭＳ ゴシック" panose="020B0609070205080204" pitchFamily="49" charset="-128"/>
              </a:rPr>
              <a:t>図 </a:t>
            </a:r>
            <a:r>
              <a:rPr lang="en-US" altLang="ja-JP" dirty="0">
                <a:solidFill>
                  <a:srgbClr val="5F5FBF"/>
                </a:solidFill>
                <a:ea typeface="ＭＳ ゴシック" panose="020B0609070205080204" pitchFamily="49" charset="-128"/>
              </a:rPr>
              <a:t>11.  </a:t>
            </a:r>
            <a:r>
              <a:rPr lang="ja-JP" altLang="en-US" dirty="0">
                <a:solidFill>
                  <a:srgbClr val="5F5FBF"/>
                </a:solidFill>
                <a:ea typeface="ＭＳ ゴシック" panose="020B0609070205080204" pitchFamily="49" charset="-128"/>
              </a:rPr>
              <a:t>小幡城の土塁欠損部と土橋の測量図</a:t>
            </a:r>
          </a:p>
        </p:txBody>
      </p:sp>
    </p:spTree>
    <p:extLst>
      <p:ext uri="{BB962C8B-B14F-4D97-AF65-F5344CB8AC3E}">
        <p14:creationId xmlns:p14="http://schemas.microsoft.com/office/powerpoint/2010/main" val="157112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0611980-063A-449E-B274-150EA4C4F6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8456" y="11265"/>
            <a:ext cx="6640630" cy="6858000"/>
          </a:xfrm>
          <a:prstGeom prst="rect">
            <a:avLst/>
          </a:prstGeom>
        </p:spPr>
      </p:pic>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a:xfrm>
            <a:off x="457200" y="44624"/>
            <a:ext cx="4474840" cy="864096"/>
          </a:xfrm>
        </p:spPr>
        <p:txBody>
          <a:bodyPr/>
          <a:lstStyle/>
          <a:p>
            <a:pPr algn="l"/>
            <a:r>
              <a:rPr lang="en-US" altLang="ja-JP" b="1" dirty="0">
                <a:solidFill>
                  <a:srgbClr val="006699"/>
                </a:solidFill>
              </a:rPr>
              <a:t>5.1  </a:t>
            </a:r>
            <a:r>
              <a:rPr lang="ja-JP" altLang="en-US" b="1" dirty="0">
                <a:solidFill>
                  <a:srgbClr val="006699"/>
                </a:solidFill>
              </a:rPr>
              <a:t>小幡城  </a:t>
            </a:r>
            <a:r>
              <a:rPr lang="en-US" altLang="ja-JP" sz="3600" b="1" dirty="0">
                <a:solidFill>
                  <a:srgbClr val="009999"/>
                </a:solidFill>
              </a:rPr>
              <a:t>(3/6)</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393882" y="4952925"/>
            <a:ext cx="3064666" cy="1612776"/>
          </a:xfrm>
        </p:spPr>
        <p:txBody>
          <a:bodyPr/>
          <a:lstStyle/>
          <a:p>
            <a:pPr marL="0" indent="0">
              <a:spcBef>
                <a:spcPts val="4200"/>
              </a:spcBef>
              <a:buNone/>
            </a:pPr>
            <a:r>
              <a:rPr lang="ja-JP" altLang="en-US" dirty="0">
                <a:solidFill>
                  <a:srgbClr val="5F5FBF"/>
                </a:solidFill>
                <a:ea typeface="ＭＳ ゴシック" panose="020B0609070205080204" pitchFamily="49" charset="-128"/>
              </a:rPr>
              <a:t>図 </a:t>
            </a:r>
            <a:r>
              <a:rPr lang="en-US" altLang="ja-JP" dirty="0">
                <a:solidFill>
                  <a:srgbClr val="5F5FBF"/>
                </a:solidFill>
                <a:ea typeface="ＭＳ ゴシック" panose="020B0609070205080204" pitchFamily="49" charset="-128"/>
              </a:rPr>
              <a:t>12.  </a:t>
            </a:r>
            <a:r>
              <a:rPr lang="ja-JP" altLang="en-US" dirty="0">
                <a:solidFill>
                  <a:srgbClr val="5F5FBF"/>
                </a:solidFill>
                <a:ea typeface="ＭＳ ゴシック" panose="020B0609070205080204" pitchFamily="49" charset="-128"/>
              </a:rPr>
              <a:t>小幡城</a:t>
            </a:r>
            <a:r>
              <a:rPr lang="ja-JP" altLang="en-US" dirty="0">
                <a:solidFill>
                  <a:srgbClr val="5F5FBF"/>
                </a:solidFill>
                <a:latin typeface="ＭＳ Ｐゴシック" panose="020B0600070205080204" pitchFamily="50" charset="-128"/>
                <a:ea typeface="ＭＳ Ｐゴシック" panose="020B0600070205080204" pitchFamily="50" charset="-128"/>
              </a:rPr>
              <a:t>（本丸）</a:t>
            </a:r>
            <a:r>
              <a:rPr lang="ja-JP" altLang="en-US" dirty="0">
                <a:solidFill>
                  <a:srgbClr val="5F5FBF"/>
                </a:solidFill>
                <a:ea typeface="ＭＳ ゴシック" panose="020B0609070205080204" pitchFamily="49" charset="-128"/>
              </a:rPr>
              <a:t>土塁欠損部の体積計算</a:t>
            </a: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31</a:t>
            </a:fld>
            <a:endParaRPr lang="en-US" altLang="ja-JP" sz="2400" dirty="0">
              <a:solidFill>
                <a:srgbClr val="9C9CDE"/>
              </a:solidFill>
            </a:endParaRPr>
          </a:p>
        </p:txBody>
      </p:sp>
      <p:sp>
        <p:nvSpPr>
          <p:cNvPr id="8" name="テキスト ボックス 7">
            <a:extLst>
              <a:ext uri="{FF2B5EF4-FFF2-40B4-BE49-F238E27FC236}">
                <a16:creationId xmlns:a16="http://schemas.microsoft.com/office/drawing/2014/main" id="{D3CC5DDF-6481-4017-8FB1-BD0A663E0644}"/>
              </a:ext>
            </a:extLst>
          </p:cNvPr>
          <p:cNvSpPr txBox="1"/>
          <p:nvPr/>
        </p:nvSpPr>
        <p:spPr>
          <a:xfrm>
            <a:off x="7704366" y="5745925"/>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S</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10" name="テキスト ボックス 9">
            <a:extLst>
              <a:ext uri="{FF2B5EF4-FFF2-40B4-BE49-F238E27FC236}">
                <a16:creationId xmlns:a16="http://schemas.microsoft.com/office/drawing/2014/main" id="{47B44963-5781-4445-BE43-88A49F0EABB5}"/>
              </a:ext>
            </a:extLst>
          </p:cNvPr>
          <p:cNvSpPr txBox="1"/>
          <p:nvPr/>
        </p:nvSpPr>
        <p:spPr>
          <a:xfrm rot="5400000">
            <a:off x="2657474" y="3209434"/>
            <a:ext cx="2063812"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付録 ［公式 </a:t>
            </a:r>
            <a:r>
              <a:rPr lang="en-US" altLang="ja-JP" sz="2400" b="1" dirty="0">
                <a:solidFill>
                  <a:srgbClr val="006699"/>
                </a:solidFill>
                <a:latin typeface="Arial"/>
                <a:ea typeface="ＭＳ Ｐゴシック"/>
              </a:rPr>
              <a:t>4</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225DB95D-6E7D-44C5-AFDF-A46F44DB4046}"/>
              </a:ext>
            </a:extLst>
          </p:cNvPr>
          <p:cNvSpPr txBox="1"/>
          <p:nvPr/>
        </p:nvSpPr>
        <p:spPr>
          <a:xfrm>
            <a:off x="7179094" y="260648"/>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3</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7F5049BD-2AD0-4BCD-83F8-7A34CED45617}"/>
              </a:ext>
            </a:extLst>
          </p:cNvPr>
          <p:cNvSpPr txBox="1"/>
          <p:nvPr/>
        </p:nvSpPr>
        <p:spPr>
          <a:xfrm>
            <a:off x="5685454" y="6245225"/>
            <a:ext cx="1664149" cy="584775"/>
          </a:xfrm>
          <a:prstGeom prst="rect">
            <a:avLst/>
          </a:prstGeom>
          <a:solidFill>
            <a:schemeClr val="bg1"/>
          </a:solidFill>
        </p:spPr>
        <p:txBody>
          <a:bodyPr wrap="square" rtlCol="0">
            <a:spAutoFit/>
          </a:bodyPr>
          <a:lstStyle/>
          <a:p>
            <a:r>
              <a:rPr kumimoji="1" lang="en-US" altLang="ja-JP" sz="3200" b="1" dirty="0">
                <a:solidFill>
                  <a:srgbClr val="002060"/>
                </a:solidFill>
              </a:rPr>
              <a:t>212.</a:t>
            </a:r>
            <a:r>
              <a:rPr kumimoji="1" lang="en-US" altLang="ja-JP" sz="2400" dirty="0">
                <a:solidFill>
                  <a:srgbClr val="002060"/>
                </a:solidFill>
              </a:rPr>
              <a:t> [m</a:t>
            </a:r>
            <a:r>
              <a:rPr lang="en-US" altLang="ja-JP" sz="2400" baseline="30000" dirty="0">
                <a:solidFill>
                  <a:srgbClr val="002060"/>
                </a:solidFill>
              </a:rPr>
              <a:t>3 </a:t>
            </a:r>
            <a:r>
              <a:rPr kumimoji="1" lang="en-US" altLang="ja-JP" sz="2400" dirty="0">
                <a:solidFill>
                  <a:srgbClr val="002060"/>
                </a:solidFill>
              </a:rPr>
              <a:t>]</a:t>
            </a:r>
            <a:endParaRPr kumimoji="1" lang="ja-JP" altLang="en-US" sz="2400" dirty="0">
              <a:solidFill>
                <a:srgbClr val="002060"/>
              </a:solidFill>
            </a:endParaRPr>
          </a:p>
        </p:txBody>
      </p:sp>
    </p:spTree>
    <p:extLst>
      <p:ext uri="{BB962C8B-B14F-4D97-AF65-F5344CB8AC3E}">
        <p14:creationId xmlns:p14="http://schemas.microsoft.com/office/powerpoint/2010/main" val="1030602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B969DD76-FE81-4BBE-BD8F-05A016137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32" y="30037"/>
            <a:ext cx="9116735" cy="6784983"/>
          </a:xfrm>
          <a:prstGeom prst="rect">
            <a:avLst/>
          </a:prstGeom>
        </p:spPr>
      </p:pic>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a:xfrm>
            <a:off x="467544" y="-12493"/>
            <a:ext cx="4330824" cy="980728"/>
          </a:xfrm>
        </p:spPr>
        <p:txBody>
          <a:bodyPr/>
          <a:lstStyle/>
          <a:p>
            <a:pPr algn="l"/>
            <a:r>
              <a:rPr lang="en-US" altLang="ja-JP" b="1" dirty="0">
                <a:solidFill>
                  <a:srgbClr val="006699"/>
                </a:solidFill>
              </a:rPr>
              <a:t>5.1  </a:t>
            </a:r>
            <a:r>
              <a:rPr lang="ja-JP" altLang="en-US" b="1" dirty="0">
                <a:solidFill>
                  <a:srgbClr val="006699"/>
                </a:solidFill>
              </a:rPr>
              <a:t>小幡城  </a:t>
            </a:r>
            <a:r>
              <a:rPr lang="en-US" altLang="ja-JP" sz="3600" b="1" dirty="0">
                <a:solidFill>
                  <a:srgbClr val="009999"/>
                </a:solidFill>
              </a:rPr>
              <a:t>(4/6)</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179512" y="5368390"/>
            <a:ext cx="3569567" cy="1489160"/>
          </a:xfrm>
        </p:spPr>
        <p:txBody>
          <a:bodyPr/>
          <a:lstStyle/>
          <a:p>
            <a:pPr marL="0" indent="0">
              <a:spcBef>
                <a:spcPts val="4200"/>
              </a:spcBef>
              <a:buNone/>
            </a:pPr>
            <a:r>
              <a:rPr lang="ja-JP" altLang="en-US" sz="2800" dirty="0">
                <a:solidFill>
                  <a:srgbClr val="5F5FBF"/>
                </a:solidFill>
                <a:ea typeface="ＭＳ ゴシック" panose="020B0609070205080204" pitchFamily="49" charset="-128"/>
              </a:rPr>
              <a:t>図 </a:t>
            </a:r>
            <a:r>
              <a:rPr lang="en-US" altLang="ja-JP" sz="2800" dirty="0">
                <a:solidFill>
                  <a:srgbClr val="5F5FBF"/>
                </a:solidFill>
                <a:ea typeface="ＭＳ ゴシック" panose="020B0609070205080204" pitchFamily="49" charset="-128"/>
              </a:rPr>
              <a:t>13.                            </a:t>
            </a:r>
            <a:r>
              <a:rPr lang="ja-JP" altLang="en-US" sz="2800" dirty="0">
                <a:solidFill>
                  <a:srgbClr val="5F5FBF"/>
                </a:solidFill>
                <a:ea typeface="ＭＳ ゴシック" panose="020B0609070205080204" pitchFamily="49" charset="-128"/>
              </a:rPr>
              <a:t>小幡城</a:t>
            </a:r>
            <a:r>
              <a:rPr lang="ja-JP" altLang="en-US" sz="2800" dirty="0">
                <a:solidFill>
                  <a:srgbClr val="5F5FBF"/>
                </a:solidFill>
                <a:latin typeface="ＭＳ Ｐゴシック" panose="020B0600070205080204" pitchFamily="50" charset="-128"/>
                <a:ea typeface="ＭＳ Ｐゴシック" panose="020B0600070205080204" pitchFamily="50" charset="-128"/>
              </a:rPr>
              <a:t>（四の郭）</a:t>
            </a:r>
            <a:r>
              <a:rPr lang="ja-JP" altLang="en-US" sz="2800" dirty="0">
                <a:solidFill>
                  <a:srgbClr val="5F5FBF"/>
                </a:solidFill>
                <a:ea typeface="ＭＳ ゴシック" panose="020B0609070205080204" pitchFamily="49" charset="-128"/>
              </a:rPr>
              <a:t>土塁欠損部の体積計算</a:t>
            </a: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32</a:t>
            </a:fld>
            <a:endParaRPr lang="en-US" altLang="ja-JP" sz="2400" dirty="0">
              <a:solidFill>
                <a:srgbClr val="9C9CDE"/>
              </a:solidFill>
            </a:endParaRPr>
          </a:p>
        </p:txBody>
      </p:sp>
      <p:sp>
        <p:nvSpPr>
          <p:cNvPr id="10" name="テキスト ボックス 9">
            <a:extLst>
              <a:ext uri="{FF2B5EF4-FFF2-40B4-BE49-F238E27FC236}">
                <a16:creationId xmlns:a16="http://schemas.microsoft.com/office/drawing/2014/main" id="{17A85EB7-948A-46BF-BEB1-0C11B9B74A4C}"/>
              </a:ext>
            </a:extLst>
          </p:cNvPr>
          <p:cNvSpPr txBox="1"/>
          <p:nvPr/>
        </p:nvSpPr>
        <p:spPr>
          <a:xfrm rot="17690096">
            <a:off x="5339878" y="2397228"/>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S</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11" name="テキスト ボックス 10">
            <a:extLst>
              <a:ext uri="{FF2B5EF4-FFF2-40B4-BE49-F238E27FC236}">
                <a16:creationId xmlns:a16="http://schemas.microsoft.com/office/drawing/2014/main" id="{3DE73C6B-AD12-4514-9348-5128E3D5D01A}"/>
              </a:ext>
            </a:extLst>
          </p:cNvPr>
          <p:cNvSpPr txBox="1"/>
          <p:nvPr/>
        </p:nvSpPr>
        <p:spPr>
          <a:xfrm rot="17462620">
            <a:off x="6454225" y="4930101"/>
            <a:ext cx="3254585" cy="584775"/>
          </a:xfrm>
          <a:prstGeom prst="rect">
            <a:avLst/>
          </a:prstGeom>
          <a:solidFill>
            <a:schemeClr val="bg1"/>
          </a:solidFill>
        </p:spPr>
        <p:txBody>
          <a:bodyPr wrap="square" rtlCol="0">
            <a:spAutoFit/>
          </a:bodyPr>
          <a:lstStyle/>
          <a:p>
            <a:r>
              <a:rPr kumimoji="1" lang="en-US" altLang="ja-JP" sz="2400" dirty="0">
                <a:solidFill>
                  <a:srgbClr val="002060"/>
                </a:solidFill>
              </a:rPr>
              <a:t>212 + 49 = </a:t>
            </a:r>
            <a:r>
              <a:rPr kumimoji="1" lang="en-US" altLang="ja-JP" sz="3200" b="1" dirty="0">
                <a:solidFill>
                  <a:srgbClr val="002060"/>
                </a:solidFill>
              </a:rPr>
              <a:t>261.</a:t>
            </a:r>
            <a:r>
              <a:rPr kumimoji="1" lang="en-US" altLang="ja-JP" sz="2400" dirty="0">
                <a:solidFill>
                  <a:srgbClr val="002060"/>
                </a:solidFill>
              </a:rPr>
              <a:t> [m</a:t>
            </a:r>
            <a:r>
              <a:rPr lang="en-US" altLang="ja-JP" sz="2400" baseline="30000" dirty="0">
                <a:solidFill>
                  <a:srgbClr val="002060"/>
                </a:solidFill>
              </a:rPr>
              <a:t>3 </a:t>
            </a:r>
            <a:r>
              <a:rPr kumimoji="1" lang="en-US" altLang="ja-JP" sz="2400" dirty="0">
                <a:solidFill>
                  <a:srgbClr val="002060"/>
                </a:solidFill>
              </a:rPr>
              <a:t>]</a:t>
            </a:r>
            <a:endParaRPr kumimoji="1" lang="ja-JP" altLang="en-US" sz="2400" dirty="0">
              <a:solidFill>
                <a:srgbClr val="002060"/>
              </a:solidFill>
            </a:endParaRPr>
          </a:p>
        </p:txBody>
      </p:sp>
      <p:pic>
        <p:nvPicPr>
          <p:cNvPr id="1025" name="Picture 1" descr="profile_mask_2x">
            <a:extLst>
              <a:ext uri="{FF2B5EF4-FFF2-40B4-BE49-F238E27FC236}">
                <a16:creationId xmlns:a16="http://schemas.microsoft.com/office/drawing/2014/main" id="{2CE2954C-3756-4438-90C3-5FEA2AA6A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8088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a:extLst>
              <a:ext uri="{FF2B5EF4-FFF2-40B4-BE49-F238E27FC236}">
                <a16:creationId xmlns:a16="http://schemas.microsoft.com/office/drawing/2014/main" id="{79848321-83AD-4DA9-B0A9-93099E26F2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810" y="980392"/>
            <a:ext cx="8886380" cy="4897216"/>
          </a:xfrm>
          <a:prstGeom prst="rect">
            <a:avLst/>
          </a:prstGeom>
        </p:spPr>
      </p:pic>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a:xfrm>
            <a:off x="457200" y="0"/>
            <a:ext cx="4618856" cy="980392"/>
          </a:xfrm>
        </p:spPr>
        <p:txBody>
          <a:bodyPr/>
          <a:lstStyle/>
          <a:p>
            <a:pPr algn="l"/>
            <a:r>
              <a:rPr lang="en-US" altLang="ja-JP" b="1" dirty="0">
                <a:solidFill>
                  <a:srgbClr val="006699"/>
                </a:solidFill>
              </a:rPr>
              <a:t>5.1  </a:t>
            </a:r>
            <a:r>
              <a:rPr lang="ja-JP" altLang="en-US" b="1" dirty="0">
                <a:solidFill>
                  <a:srgbClr val="006699"/>
                </a:solidFill>
              </a:rPr>
              <a:t>小幡城  </a:t>
            </a:r>
            <a:r>
              <a:rPr lang="en-US" altLang="ja-JP" sz="3600" b="1" dirty="0">
                <a:solidFill>
                  <a:srgbClr val="009999"/>
                </a:solidFill>
              </a:rPr>
              <a:t>(5/6)</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251520" y="6120668"/>
            <a:ext cx="8301608" cy="607439"/>
          </a:xfrm>
        </p:spPr>
        <p:txBody>
          <a:bodyPr/>
          <a:lstStyle/>
          <a:p>
            <a:pPr marL="0" indent="0">
              <a:spcBef>
                <a:spcPts val="4200"/>
              </a:spcBef>
              <a:buNone/>
            </a:pPr>
            <a:r>
              <a:rPr lang="ja-JP" altLang="en-US" dirty="0">
                <a:solidFill>
                  <a:srgbClr val="5F5FBF"/>
                </a:solidFill>
                <a:ea typeface="ＭＳ ゴシック" panose="020B0609070205080204" pitchFamily="49" charset="-128"/>
              </a:rPr>
              <a:t>図 </a:t>
            </a:r>
            <a:r>
              <a:rPr lang="en-US" altLang="ja-JP" dirty="0">
                <a:solidFill>
                  <a:srgbClr val="5F5FBF"/>
                </a:solidFill>
                <a:ea typeface="ＭＳ ゴシック" panose="020B0609070205080204" pitchFamily="49" charset="-128"/>
              </a:rPr>
              <a:t>14.  </a:t>
            </a:r>
            <a:r>
              <a:rPr lang="ja-JP" altLang="en-US" dirty="0">
                <a:solidFill>
                  <a:srgbClr val="5F5FBF"/>
                </a:solidFill>
                <a:ea typeface="ＭＳ ゴシック" panose="020B0609070205080204" pitchFamily="49" charset="-128"/>
              </a:rPr>
              <a:t>小幡城</a:t>
            </a:r>
            <a:r>
              <a:rPr lang="ja-JP" altLang="en-US" dirty="0">
                <a:solidFill>
                  <a:srgbClr val="5F5FBF"/>
                </a:solidFill>
                <a:latin typeface="ＭＳ Ｐゴシック" panose="020B0600070205080204" pitchFamily="50" charset="-128"/>
                <a:ea typeface="ＭＳ Ｐゴシック" panose="020B0600070205080204" pitchFamily="50" charset="-128"/>
              </a:rPr>
              <a:t>（本丸南堀</a:t>
            </a:r>
            <a:r>
              <a:rPr lang="ja-JP" altLang="en-US" dirty="0">
                <a:solidFill>
                  <a:srgbClr val="5F5FBF"/>
                </a:solidFill>
                <a:ea typeface="ＭＳ ゴシック" panose="020B0609070205080204" pitchFamily="49" charset="-128"/>
              </a:rPr>
              <a:t>）の土橋の体積計算</a:t>
            </a: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752937" y="5877609"/>
            <a:ext cx="2133600" cy="480163"/>
          </a:xfrm>
        </p:spPr>
        <p:txBody>
          <a:bodyPr/>
          <a:lstStyle/>
          <a:p>
            <a:fld id="{F4DCD11C-E200-42C0-A722-14ECC5E524B2}" type="slidenum">
              <a:rPr lang="en-US" altLang="ja-JP" sz="2400" smtClean="0">
                <a:solidFill>
                  <a:srgbClr val="9C9CDE"/>
                </a:solidFill>
              </a:rPr>
              <a:pPr/>
              <a:t>33</a:t>
            </a:fld>
            <a:endParaRPr lang="en-US" altLang="ja-JP" sz="2400" dirty="0">
              <a:solidFill>
                <a:srgbClr val="9C9CDE"/>
              </a:solidFill>
            </a:endParaRPr>
          </a:p>
        </p:txBody>
      </p:sp>
      <p:sp>
        <p:nvSpPr>
          <p:cNvPr id="15" name="テキスト ボックス 14">
            <a:extLst>
              <a:ext uri="{FF2B5EF4-FFF2-40B4-BE49-F238E27FC236}">
                <a16:creationId xmlns:a16="http://schemas.microsoft.com/office/drawing/2014/main" id="{D94A7C3F-962C-4E5C-A334-4B793F979C7C}"/>
              </a:ext>
            </a:extLst>
          </p:cNvPr>
          <p:cNvSpPr txBox="1"/>
          <p:nvPr/>
        </p:nvSpPr>
        <p:spPr>
          <a:xfrm>
            <a:off x="5724128" y="2564904"/>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4</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A0F5B88F-D178-4452-A355-697844810550}"/>
              </a:ext>
            </a:extLst>
          </p:cNvPr>
          <p:cNvSpPr txBox="1"/>
          <p:nvPr/>
        </p:nvSpPr>
        <p:spPr>
          <a:xfrm>
            <a:off x="5724128" y="5283143"/>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1</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21" name="テキスト ボックス 20">
            <a:extLst>
              <a:ext uri="{FF2B5EF4-FFF2-40B4-BE49-F238E27FC236}">
                <a16:creationId xmlns:a16="http://schemas.microsoft.com/office/drawing/2014/main" id="{82B4E070-E580-49AB-8B1D-0E7BF061515E}"/>
              </a:ext>
            </a:extLst>
          </p:cNvPr>
          <p:cNvSpPr txBox="1"/>
          <p:nvPr/>
        </p:nvSpPr>
        <p:spPr>
          <a:xfrm>
            <a:off x="755576" y="3428999"/>
            <a:ext cx="1152128"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［角柱］</a:t>
            </a:r>
            <a:endParaRPr lang="en-US" altLang="ja-JP" sz="2400" dirty="0">
              <a:solidFill>
                <a:srgbClr val="006699"/>
              </a:solidFill>
              <a:latin typeface="Arial"/>
              <a:ea typeface="ＭＳ ゴシック" panose="020B0609070205080204" pitchFamily="49" charset="-128"/>
            </a:endParaRPr>
          </a:p>
        </p:txBody>
      </p:sp>
      <p:sp>
        <p:nvSpPr>
          <p:cNvPr id="26" name="テキスト ボックス 25">
            <a:extLst>
              <a:ext uri="{FF2B5EF4-FFF2-40B4-BE49-F238E27FC236}">
                <a16:creationId xmlns:a16="http://schemas.microsoft.com/office/drawing/2014/main" id="{8CD34827-55A7-4600-B193-B573BBDCEC22}"/>
              </a:ext>
            </a:extLst>
          </p:cNvPr>
          <p:cNvSpPr txBox="1"/>
          <p:nvPr/>
        </p:nvSpPr>
        <p:spPr>
          <a:xfrm>
            <a:off x="539552" y="4929200"/>
            <a:ext cx="1728192" cy="584775"/>
          </a:xfrm>
          <a:prstGeom prst="rect">
            <a:avLst/>
          </a:prstGeom>
          <a:solidFill>
            <a:schemeClr val="bg1"/>
          </a:solidFill>
        </p:spPr>
        <p:txBody>
          <a:bodyPr wrap="square" rtlCol="0">
            <a:spAutoFit/>
          </a:bodyPr>
          <a:lstStyle/>
          <a:p>
            <a:r>
              <a:rPr kumimoji="1" lang="en-US" altLang="ja-JP" sz="3200" b="1" dirty="0">
                <a:solidFill>
                  <a:srgbClr val="002060"/>
                </a:solidFill>
              </a:rPr>
              <a:t>274.</a:t>
            </a:r>
            <a:r>
              <a:rPr kumimoji="1" lang="en-US" altLang="ja-JP" sz="2400" dirty="0">
                <a:solidFill>
                  <a:srgbClr val="002060"/>
                </a:solidFill>
              </a:rPr>
              <a:t> [m</a:t>
            </a:r>
            <a:r>
              <a:rPr lang="en-US" altLang="ja-JP" sz="2400" baseline="30000" dirty="0">
                <a:solidFill>
                  <a:srgbClr val="002060"/>
                </a:solidFill>
              </a:rPr>
              <a:t>3 </a:t>
            </a:r>
            <a:r>
              <a:rPr kumimoji="1" lang="en-US" altLang="ja-JP" sz="2400" dirty="0">
                <a:solidFill>
                  <a:srgbClr val="002060"/>
                </a:solidFill>
              </a:rPr>
              <a:t>]</a:t>
            </a:r>
            <a:endParaRPr kumimoji="1" lang="ja-JP" altLang="en-US" sz="2400" dirty="0">
              <a:solidFill>
                <a:srgbClr val="002060"/>
              </a:solidFill>
            </a:endParaRPr>
          </a:p>
        </p:txBody>
      </p:sp>
    </p:spTree>
    <p:extLst>
      <p:ext uri="{BB962C8B-B14F-4D97-AF65-F5344CB8AC3E}">
        <p14:creationId xmlns:p14="http://schemas.microsoft.com/office/powerpoint/2010/main" val="5467520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a:xfrm>
            <a:off x="457200" y="0"/>
            <a:ext cx="4474840" cy="1916832"/>
          </a:xfrm>
        </p:spPr>
        <p:txBody>
          <a:bodyPr/>
          <a:lstStyle/>
          <a:p>
            <a:pPr algn="l"/>
            <a:r>
              <a:rPr lang="en-US" altLang="ja-JP" b="1" dirty="0">
                <a:solidFill>
                  <a:srgbClr val="006699"/>
                </a:solidFill>
              </a:rPr>
              <a:t>5.1  </a:t>
            </a:r>
            <a:r>
              <a:rPr lang="ja-JP" altLang="en-US" b="1" dirty="0">
                <a:solidFill>
                  <a:srgbClr val="006699"/>
                </a:solidFill>
              </a:rPr>
              <a:t>小幡城  </a:t>
            </a:r>
            <a:r>
              <a:rPr lang="en-US" altLang="ja-JP" sz="3600" b="1" dirty="0">
                <a:solidFill>
                  <a:srgbClr val="009999"/>
                </a:solidFill>
              </a:rPr>
              <a:t>(6/6)</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457200" y="1600200"/>
            <a:ext cx="8075240" cy="5257800"/>
          </a:xfrm>
        </p:spPr>
        <p:txBody>
          <a:bodyPr/>
          <a:lstStyle/>
          <a:p>
            <a:pPr marL="0" indent="0" algn="ctr">
              <a:buNone/>
            </a:pPr>
            <a:r>
              <a:rPr lang="ja-JP" altLang="en-US" dirty="0">
                <a:solidFill>
                  <a:srgbClr val="5F5FBF"/>
                </a:solidFill>
                <a:ea typeface="ＭＳ ゴシック" panose="020B0609070205080204" pitchFamily="49" charset="-128"/>
              </a:rPr>
              <a:t>表 </a:t>
            </a:r>
            <a:r>
              <a:rPr lang="en-US" altLang="ja-JP" dirty="0">
                <a:solidFill>
                  <a:srgbClr val="5F5FBF"/>
                </a:solidFill>
                <a:ea typeface="ＭＳ ゴシック" panose="020B0609070205080204" pitchFamily="49" charset="-128"/>
              </a:rPr>
              <a:t>2.  </a:t>
            </a:r>
            <a:r>
              <a:rPr lang="ja-JP" altLang="en-US" dirty="0">
                <a:solidFill>
                  <a:srgbClr val="333399"/>
                </a:solidFill>
                <a:ea typeface="ＭＳ ゴシック" panose="020B0609070205080204" pitchFamily="49" charset="-128"/>
              </a:rPr>
              <a:t>測量と計算の結果</a:t>
            </a:r>
            <a:r>
              <a:rPr lang="ja-JP" altLang="en-US" sz="2800" dirty="0">
                <a:solidFill>
                  <a:srgbClr val="5F5FBF"/>
                </a:solidFill>
                <a:ea typeface="ＭＳ ゴシック" panose="020B0609070205080204" pitchFamily="49" charset="-128"/>
              </a:rPr>
              <a:t>（一部 再掲）</a:t>
            </a:r>
          </a:p>
          <a:p>
            <a:pPr marL="0" indent="0" fontAlgn="t">
              <a:buNone/>
            </a:pPr>
            <a:endParaRPr lang="en-US" altLang="ja-JP" dirty="0">
              <a:solidFill>
                <a:schemeClr val="accent2"/>
              </a:solidFill>
              <a:ea typeface="ＭＳ ゴシック" panose="020B0609070205080204" pitchFamily="49" charset="-128"/>
            </a:endParaRPr>
          </a:p>
          <a:p>
            <a:pPr marL="0" indent="0">
              <a:buNone/>
            </a:pPr>
            <a:endParaRPr lang="en-US" altLang="ja-JP" dirty="0">
              <a:solidFill>
                <a:schemeClr val="accent2"/>
              </a:solidFill>
              <a:ea typeface="ＭＳ ゴシック" panose="020B0609070205080204" pitchFamily="49" charset="-128"/>
            </a:endParaRPr>
          </a:p>
          <a:p>
            <a:pPr marL="0" indent="0">
              <a:buNone/>
            </a:pPr>
            <a:endParaRPr lang="en-US" altLang="ja-JP" dirty="0">
              <a:solidFill>
                <a:schemeClr val="accent2"/>
              </a:solidFill>
              <a:ea typeface="ＭＳ ゴシック" panose="020B0609070205080204" pitchFamily="49" charset="-128"/>
            </a:endParaRPr>
          </a:p>
          <a:p>
            <a:pPr marL="0" indent="0">
              <a:buNone/>
            </a:pPr>
            <a:endParaRPr lang="en-US" altLang="ja-JP"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34</a:t>
            </a:fld>
            <a:endParaRPr lang="en-US" altLang="ja-JP" sz="2400" dirty="0">
              <a:solidFill>
                <a:srgbClr val="9C9CDE"/>
              </a:solidFill>
            </a:endParaRPr>
          </a:p>
        </p:txBody>
      </p:sp>
      <p:graphicFrame>
        <p:nvGraphicFramePr>
          <p:cNvPr id="6" name="表 5">
            <a:extLst>
              <a:ext uri="{FF2B5EF4-FFF2-40B4-BE49-F238E27FC236}">
                <a16:creationId xmlns:a16="http://schemas.microsoft.com/office/drawing/2014/main" id="{67302BC6-93DD-487E-A5E1-6BE4E1165612}"/>
              </a:ext>
            </a:extLst>
          </p:cNvPr>
          <p:cNvGraphicFramePr>
            <a:graphicFrameLocks noGrp="1"/>
          </p:cNvGraphicFramePr>
          <p:nvPr>
            <p:extLst>
              <p:ext uri="{D42A27DB-BD31-4B8C-83A1-F6EECF244321}">
                <p14:modId xmlns:p14="http://schemas.microsoft.com/office/powerpoint/2010/main" val="2678903460"/>
              </p:ext>
            </p:extLst>
          </p:nvPr>
        </p:nvGraphicFramePr>
        <p:xfrm>
          <a:off x="539552" y="2313072"/>
          <a:ext cx="7715200" cy="2103120"/>
        </p:xfrm>
        <a:graphic>
          <a:graphicData uri="http://schemas.openxmlformats.org/drawingml/2006/table">
            <a:tbl>
              <a:tblPr firstRow="1" bandRow="1">
                <a:tableStyleId>{5C22544A-7EE6-4342-B048-85BDC9FD1C3A}</a:tableStyleId>
              </a:tblPr>
              <a:tblGrid>
                <a:gridCol w="655374">
                  <a:extLst>
                    <a:ext uri="{9D8B030D-6E8A-4147-A177-3AD203B41FA5}">
                      <a16:colId xmlns:a16="http://schemas.microsoft.com/office/drawing/2014/main" val="3916292619"/>
                    </a:ext>
                  </a:extLst>
                </a:gridCol>
                <a:gridCol w="1155170">
                  <a:extLst>
                    <a:ext uri="{9D8B030D-6E8A-4147-A177-3AD203B41FA5}">
                      <a16:colId xmlns:a16="http://schemas.microsoft.com/office/drawing/2014/main" val="4277023590"/>
                    </a:ext>
                  </a:extLst>
                </a:gridCol>
                <a:gridCol w="1639212">
                  <a:extLst>
                    <a:ext uri="{9D8B030D-6E8A-4147-A177-3AD203B41FA5}">
                      <a16:colId xmlns:a16="http://schemas.microsoft.com/office/drawing/2014/main" val="4208883752"/>
                    </a:ext>
                  </a:extLst>
                </a:gridCol>
                <a:gridCol w="1601148">
                  <a:extLst>
                    <a:ext uri="{9D8B030D-6E8A-4147-A177-3AD203B41FA5}">
                      <a16:colId xmlns:a16="http://schemas.microsoft.com/office/drawing/2014/main" val="3667203385"/>
                    </a:ext>
                  </a:extLst>
                </a:gridCol>
                <a:gridCol w="1357808">
                  <a:extLst>
                    <a:ext uri="{9D8B030D-6E8A-4147-A177-3AD203B41FA5}">
                      <a16:colId xmlns:a16="http://schemas.microsoft.com/office/drawing/2014/main" val="1413662704"/>
                    </a:ext>
                  </a:extLst>
                </a:gridCol>
                <a:gridCol w="1306488">
                  <a:extLst>
                    <a:ext uri="{9D8B030D-6E8A-4147-A177-3AD203B41FA5}">
                      <a16:colId xmlns:a16="http://schemas.microsoft.com/office/drawing/2014/main" val="1055365167"/>
                    </a:ext>
                  </a:extLst>
                </a:gridCol>
              </a:tblGrid>
              <a:tr h="370840">
                <a:tc>
                  <a:txBody>
                    <a:bodyPr/>
                    <a:lstStyle/>
                    <a:p>
                      <a:r>
                        <a:rPr kumimoji="1" lang="en-US" altLang="ja-JP" sz="2400" dirty="0">
                          <a:ln>
                            <a:noFill/>
                          </a:ln>
                        </a:rPr>
                        <a:t>No.</a:t>
                      </a:r>
                      <a:endParaRPr kumimoji="1" lang="ja-JP" altLang="en-US" sz="2400" dirty="0">
                        <a:ln>
                          <a:noFill/>
                        </a:ln>
                      </a:endParaRPr>
                    </a:p>
                  </a:txBody>
                  <a:tcPr>
                    <a:solidFill>
                      <a:srgbClr val="006699"/>
                    </a:solidFill>
                  </a:tcPr>
                </a:tc>
                <a:tc>
                  <a:txBody>
                    <a:bodyPr/>
                    <a:lstStyle/>
                    <a:p>
                      <a:pPr algn="ctr"/>
                      <a:r>
                        <a:rPr kumimoji="1" lang="ja-JP" altLang="en-US" sz="2800" dirty="0">
                          <a:ln>
                            <a:noFill/>
                          </a:ln>
                        </a:rPr>
                        <a:t>城名</a:t>
                      </a:r>
                    </a:p>
                  </a:txBody>
                  <a:tcPr>
                    <a:solidFill>
                      <a:srgbClr val="006699"/>
                    </a:solidFill>
                  </a:tcPr>
                </a:tc>
                <a:tc>
                  <a:txBody>
                    <a:bodyPr/>
                    <a:lstStyle/>
                    <a:p>
                      <a:pPr algn="ctr"/>
                      <a:r>
                        <a:rPr kumimoji="1" lang="ja-JP" altLang="en-US" sz="2800" dirty="0">
                          <a:ln>
                            <a:noFill/>
                          </a:ln>
                        </a:rPr>
                        <a:t>取崩し</a:t>
                      </a:r>
                    </a:p>
                  </a:txBody>
                  <a:tcPr>
                    <a:solidFill>
                      <a:srgbClr val="006699"/>
                    </a:solidFill>
                  </a:tcPr>
                </a:tc>
                <a:tc>
                  <a:txBody>
                    <a:bodyPr/>
                    <a:lstStyle/>
                    <a:p>
                      <a:pPr algn="ctr"/>
                      <a:r>
                        <a:rPr kumimoji="1" lang="ja-JP" altLang="en-US" sz="2800" dirty="0">
                          <a:ln>
                            <a:noFill/>
                          </a:ln>
                        </a:rPr>
                        <a:t>造成</a:t>
                      </a:r>
                    </a:p>
                  </a:txBody>
                  <a:tcPr>
                    <a:solidFill>
                      <a:srgbClr val="006699"/>
                    </a:solidFill>
                  </a:tcPr>
                </a:tc>
                <a:tc>
                  <a:txBody>
                    <a:bodyPr/>
                    <a:lstStyle/>
                    <a:p>
                      <a:pPr algn="ctr"/>
                      <a:r>
                        <a:rPr kumimoji="1" lang="ja-JP" altLang="en-US" sz="2800" dirty="0">
                          <a:ln>
                            <a:noFill/>
                          </a:ln>
                        </a:rPr>
                        <a:t>体積比</a:t>
                      </a:r>
                    </a:p>
                  </a:txBody>
                  <a:tcPr>
                    <a:solidFill>
                      <a:srgbClr val="006699"/>
                    </a:solidFill>
                  </a:tcPr>
                </a:tc>
                <a:tc>
                  <a:txBody>
                    <a:bodyPr/>
                    <a:lstStyle/>
                    <a:p>
                      <a:pPr algn="ctr"/>
                      <a:r>
                        <a:rPr kumimoji="1" lang="ja-JP" altLang="en-US" sz="2800" dirty="0">
                          <a:ln>
                            <a:noFill/>
                          </a:ln>
                        </a:rPr>
                        <a:t>結果</a:t>
                      </a:r>
                    </a:p>
                  </a:txBody>
                  <a:tcPr>
                    <a:solidFill>
                      <a:srgbClr val="006699"/>
                    </a:solidFill>
                  </a:tcPr>
                </a:tc>
                <a:extLst>
                  <a:ext uri="{0D108BD9-81ED-4DB2-BD59-A6C34878D82A}">
                    <a16:rowId xmlns:a16="http://schemas.microsoft.com/office/drawing/2014/main" val="2635211806"/>
                  </a:ext>
                </a:extLst>
              </a:tr>
              <a:tr h="370840">
                <a:tc>
                  <a:txBody>
                    <a:bodyPr/>
                    <a:lstStyle/>
                    <a:p>
                      <a:pPr algn="ctr"/>
                      <a:endParaRPr kumimoji="1" lang="en-US" altLang="ja-JP" sz="1200" dirty="0">
                        <a:ln>
                          <a:noFill/>
                        </a:ln>
                        <a:solidFill>
                          <a:srgbClr val="6600CC"/>
                        </a:solidFill>
                      </a:endParaRPr>
                    </a:p>
                    <a:p>
                      <a:pPr algn="ctr"/>
                      <a:r>
                        <a:rPr kumimoji="1" lang="en-US" altLang="ja-JP" sz="3200" dirty="0">
                          <a:ln>
                            <a:noFill/>
                          </a:ln>
                          <a:solidFill>
                            <a:srgbClr val="6600CC"/>
                          </a:solidFill>
                        </a:rPr>
                        <a:t>1</a:t>
                      </a:r>
                      <a:endParaRPr kumimoji="1" lang="ja-JP" altLang="en-US" sz="3200" dirty="0">
                        <a:ln>
                          <a:noFill/>
                        </a:ln>
                        <a:solidFill>
                          <a:srgbClr val="6600CC"/>
                        </a:solidFill>
                      </a:endParaRPr>
                    </a:p>
                  </a:txBody>
                  <a:tcPr/>
                </a:tc>
                <a:tc>
                  <a:txBody>
                    <a:bodyPr/>
                    <a:lstStyle/>
                    <a:p>
                      <a:endParaRPr kumimoji="1" lang="en-US" altLang="ja-JP" sz="1200" dirty="0">
                        <a:ln>
                          <a:noFill/>
                        </a:ln>
                        <a:solidFill>
                          <a:srgbClr val="333399"/>
                        </a:solidFill>
                      </a:endParaRPr>
                    </a:p>
                    <a:p>
                      <a:r>
                        <a:rPr kumimoji="1" lang="ja-JP" altLang="en-US" sz="3200" dirty="0">
                          <a:ln>
                            <a:noFill/>
                          </a:ln>
                          <a:solidFill>
                            <a:srgbClr val="9A3A3A"/>
                          </a:solidFill>
                        </a:rPr>
                        <a:t>小幡</a:t>
                      </a:r>
                    </a:p>
                  </a:txBody>
                  <a:tcPr/>
                </a:tc>
                <a:tc>
                  <a:txBody>
                    <a:bodyPr/>
                    <a:lstStyle/>
                    <a:p>
                      <a:r>
                        <a:rPr kumimoji="1" lang="ja-JP" altLang="en-US" sz="2800" dirty="0">
                          <a:ln>
                            <a:noFill/>
                          </a:ln>
                          <a:solidFill>
                            <a:srgbClr val="333399"/>
                          </a:solidFill>
                        </a:rPr>
                        <a:t>土塁</a:t>
                      </a:r>
                      <a:r>
                        <a:rPr kumimoji="1" lang="en-US" altLang="ja-JP" sz="2800" dirty="0">
                          <a:ln>
                            <a:noFill/>
                          </a:ln>
                          <a:solidFill>
                            <a:srgbClr val="6262E4"/>
                          </a:solidFill>
                        </a:rPr>
                        <a:t>×2</a:t>
                      </a:r>
                    </a:p>
                    <a:p>
                      <a:r>
                        <a:rPr kumimoji="1" lang="en-US" altLang="ja-JP" sz="2800" dirty="0">
                          <a:ln>
                            <a:noFill/>
                          </a:ln>
                          <a:solidFill>
                            <a:schemeClr val="accent5"/>
                          </a:solidFill>
                        </a:rPr>
                        <a:t>.</a:t>
                      </a:r>
                      <a:r>
                        <a:rPr kumimoji="1" lang="en-US" altLang="ja-JP" sz="2800" dirty="0">
                          <a:ln>
                            <a:noFill/>
                          </a:ln>
                          <a:solidFill>
                            <a:srgbClr val="333399"/>
                          </a:solidFill>
                        </a:rPr>
                        <a:t>  261 </a:t>
                      </a:r>
                      <a:r>
                        <a:rPr kumimoji="1" lang="en-US" altLang="ja-JP" sz="2800" dirty="0">
                          <a:ln>
                            <a:noFill/>
                          </a:ln>
                          <a:solidFill>
                            <a:srgbClr val="6262E4"/>
                          </a:solidFill>
                        </a:rPr>
                        <a:t>m</a:t>
                      </a:r>
                      <a:r>
                        <a:rPr kumimoji="1" lang="en-US" altLang="ja-JP" sz="2800" baseline="30000" dirty="0">
                          <a:ln>
                            <a:noFill/>
                          </a:ln>
                          <a:solidFill>
                            <a:srgbClr val="6262E4"/>
                          </a:solidFill>
                        </a:rPr>
                        <a:t>3</a:t>
                      </a:r>
                      <a:endParaRPr kumimoji="1" lang="ja-JP" altLang="en-US" sz="2800" baseline="30000" dirty="0">
                        <a:ln>
                          <a:noFill/>
                        </a:ln>
                        <a:solidFill>
                          <a:srgbClr val="6262E4"/>
                        </a:solidFill>
                      </a:endParaRPr>
                    </a:p>
                  </a:txBody>
                  <a:tcPr/>
                </a:tc>
                <a:tc>
                  <a:txBody>
                    <a:bodyPr/>
                    <a:lstStyle/>
                    <a:p>
                      <a:r>
                        <a:rPr kumimoji="1" lang="ja-JP" altLang="en-US" sz="2800" dirty="0">
                          <a:ln>
                            <a:noFill/>
                          </a:ln>
                          <a:solidFill>
                            <a:srgbClr val="333399"/>
                          </a:solidFill>
                        </a:rPr>
                        <a:t>土橋   　</a:t>
                      </a:r>
                      <a:endParaRPr kumimoji="1" lang="en-US" altLang="ja-JP" sz="2800" dirty="0">
                        <a:ln>
                          <a:noFill/>
                        </a:ln>
                        <a:solidFill>
                          <a:srgbClr val="333399"/>
                        </a:solidFill>
                      </a:endParaRPr>
                    </a:p>
                    <a:p>
                      <a:r>
                        <a:rPr kumimoji="1" lang="en-US" altLang="ja-JP" sz="2800" dirty="0">
                          <a:ln>
                            <a:noFill/>
                          </a:ln>
                          <a:solidFill>
                            <a:schemeClr val="accent5"/>
                          </a:solidFill>
                        </a:rPr>
                        <a:t>.</a:t>
                      </a:r>
                      <a:r>
                        <a:rPr kumimoji="1" lang="en-US" altLang="ja-JP" sz="2800" dirty="0">
                          <a:ln>
                            <a:noFill/>
                          </a:ln>
                          <a:solidFill>
                            <a:srgbClr val="333399"/>
                          </a:solidFill>
                        </a:rPr>
                        <a:t>  274 </a:t>
                      </a:r>
                      <a:r>
                        <a:rPr kumimoji="1" lang="en-US" altLang="ja-JP" sz="2800" dirty="0">
                          <a:ln>
                            <a:noFill/>
                          </a:ln>
                          <a:solidFill>
                            <a:srgbClr val="6262E4"/>
                          </a:solidFill>
                        </a:rPr>
                        <a:t>m</a:t>
                      </a:r>
                      <a:r>
                        <a:rPr kumimoji="1" lang="en-US" altLang="ja-JP" sz="2800" baseline="30000" dirty="0">
                          <a:ln>
                            <a:noFill/>
                          </a:ln>
                          <a:solidFill>
                            <a:srgbClr val="6262E4"/>
                          </a:solidFill>
                        </a:rPr>
                        <a:t>3</a:t>
                      </a:r>
                      <a:endParaRPr kumimoji="1" lang="ja-JP" altLang="en-US" sz="2800" baseline="30000" dirty="0">
                        <a:ln>
                          <a:noFill/>
                        </a:ln>
                        <a:solidFill>
                          <a:srgbClr val="6262E4"/>
                        </a:solidFill>
                      </a:endParaRPr>
                    </a:p>
                  </a:txBody>
                  <a:tcPr/>
                </a:tc>
                <a:tc>
                  <a:txBody>
                    <a:bodyPr/>
                    <a:lstStyle/>
                    <a:p>
                      <a:pPr algn="r"/>
                      <a:endParaRPr kumimoji="1" lang="en-US" altLang="ja-JP" sz="1000" dirty="0">
                        <a:ln>
                          <a:noFill/>
                        </a:ln>
                        <a:solidFill>
                          <a:srgbClr val="333399"/>
                        </a:solidFill>
                      </a:endParaRPr>
                    </a:p>
                    <a:p>
                      <a:pPr algn="r"/>
                      <a:r>
                        <a:rPr kumimoji="1" lang="en-US" altLang="ja-JP" sz="3600" dirty="0">
                          <a:ln>
                            <a:noFill/>
                          </a:ln>
                          <a:solidFill>
                            <a:srgbClr val="333399"/>
                          </a:solidFill>
                        </a:rPr>
                        <a:t>1.05</a:t>
                      </a:r>
                      <a:endParaRPr kumimoji="1" lang="ja-JP" altLang="en-US" sz="3600" dirty="0">
                        <a:ln>
                          <a:noFill/>
                        </a:ln>
                        <a:solidFill>
                          <a:srgbClr val="333399"/>
                        </a:solidFill>
                      </a:endParaRPr>
                    </a:p>
                  </a:txBody>
                  <a:tcPr/>
                </a:tc>
                <a:tc>
                  <a:txBody>
                    <a:bodyPr/>
                    <a:lstStyle/>
                    <a:p>
                      <a:endParaRPr kumimoji="1" lang="en-US" altLang="ja-JP" sz="1400" dirty="0">
                        <a:ln>
                          <a:noFill/>
                        </a:ln>
                        <a:solidFill>
                          <a:srgbClr val="333399"/>
                        </a:solidFill>
                      </a:endParaRPr>
                    </a:p>
                    <a:p>
                      <a:pPr algn="ctr"/>
                      <a:r>
                        <a:rPr kumimoji="1" lang="ja-JP" altLang="en-US" sz="2800" b="1" dirty="0">
                          <a:ln>
                            <a:noFill/>
                          </a:ln>
                          <a:solidFill>
                            <a:srgbClr val="333399"/>
                          </a:solidFill>
                        </a:rPr>
                        <a:t>〇</a:t>
                      </a:r>
                    </a:p>
                  </a:txBody>
                  <a:tcPr/>
                </a:tc>
                <a:extLst>
                  <a:ext uri="{0D108BD9-81ED-4DB2-BD59-A6C34878D82A}">
                    <a16:rowId xmlns:a16="http://schemas.microsoft.com/office/drawing/2014/main" val="1561524796"/>
                  </a:ext>
                </a:extLst>
              </a:tr>
              <a:tr h="370840">
                <a:tc>
                  <a:txBody>
                    <a:bodyPr/>
                    <a:lstStyle/>
                    <a:p>
                      <a:pPr algn="ctr"/>
                      <a:endParaRPr kumimoji="1" lang="ja-JP" altLang="en-US" sz="3200" dirty="0">
                        <a:ln>
                          <a:noFill/>
                        </a:ln>
                        <a:solidFill>
                          <a:srgbClr val="9933FF"/>
                        </a:solidFill>
                      </a:endParaRPr>
                    </a:p>
                  </a:txBody>
                  <a:tcPr/>
                </a:tc>
                <a:tc>
                  <a:txBody>
                    <a:bodyPr/>
                    <a:lstStyle/>
                    <a:p>
                      <a:endParaRPr kumimoji="1" lang="ja-JP" altLang="en-US" sz="3200" dirty="0">
                        <a:ln>
                          <a:noFill/>
                        </a:ln>
                        <a:solidFill>
                          <a:srgbClr val="C00000"/>
                        </a:solidFill>
                      </a:endParaRPr>
                    </a:p>
                  </a:txBody>
                  <a:tcPr/>
                </a:tc>
                <a:tc>
                  <a:txBody>
                    <a:bodyPr/>
                    <a:lstStyle/>
                    <a:p>
                      <a:endParaRPr kumimoji="1" lang="ja-JP" altLang="en-US" sz="2800" baseline="30000" dirty="0">
                        <a:ln>
                          <a:noFill/>
                        </a:ln>
                        <a:solidFill>
                          <a:srgbClr val="6262E4"/>
                        </a:solidFill>
                      </a:endParaRPr>
                    </a:p>
                  </a:txBody>
                  <a:tcPr/>
                </a:tc>
                <a:tc>
                  <a:txBody>
                    <a:bodyPr/>
                    <a:lstStyle/>
                    <a:p>
                      <a:endParaRPr kumimoji="1" lang="ja-JP" altLang="en-US" sz="2800" baseline="30000" dirty="0">
                        <a:ln>
                          <a:noFill/>
                        </a:ln>
                        <a:solidFill>
                          <a:srgbClr val="6262E4"/>
                        </a:solidFill>
                      </a:endParaRPr>
                    </a:p>
                  </a:txBody>
                  <a:tcPr/>
                </a:tc>
                <a:tc>
                  <a:txBody>
                    <a:bodyPr/>
                    <a:lstStyle/>
                    <a:p>
                      <a:pPr algn="r"/>
                      <a:endParaRPr kumimoji="1" lang="ja-JP" altLang="en-US" sz="3600" dirty="0">
                        <a:ln>
                          <a:noFill/>
                        </a:ln>
                        <a:solidFill>
                          <a:srgbClr val="333399"/>
                        </a:solidFill>
                      </a:endParaRPr>
                    </a:p>
                  </a:txBody>
                  <a:tcPr/>
                </a:tc>
                <a:tc>
                  <a:txBody>
                    <a:bodyPr/>
                    <a:lstStyle/>
                    <a:p>
                      <a:endParaRPr kumimoji="1" lang="ja-JP" altLang="en-US" sz="2800" b="1" dirty="0">
                        <a:ln>
                          <a:noFill/>
                        </a:ln>
                        <a:solidFill>
                          <a:srgbClr val="333399"/>
                        </a:solidFill>
                      </a:endParaRPr>
                    </a:p>
                  </a:txBody>
                  <a:tcPr/>
                </a:tc>
                <a:extLst>
                  <a:ext uri="{0D108BD9-81ED-4DB2-BD59-A6C34878D82A}">
                    <a16:rowId xmlns:a16="http://schemas.microsoft.com/office/drawing/2014/main" val="383449249"/>
                  </a:ext>
                </a:extLst>
              </a:tr>
            </a:tbl>
          </a:graphicData>
        </a:graphic>
      </p:graphicFrame>
    </p:spTree>
    <p:extLst>
      <p:ext uri="{BB962C8B-B14F-4D97-AF65-F5344CB8AC3E}">
        <p14:creationId xmlns:p14="http://schemas.microsoft.com/office/powerpoint/2010/main" val="190164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72F283E-1D4D-4B91-9770-1639A3D376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85204"/>
            <a:ext cx="9251504" cy="6947676"/>
          </a:xfrm>
          <a:prstGeom prst="rect">
            <a:avLst/>
          </a:prstGeom>
        </p:spPr>
      </p:pic>
      <p:pic>
        <p:nvPicPr>
          <p:cNvPr id="14" name="図 13">
            <a:extLst>
              <a:ext uri="{FF2B5EF4-FFF2-40B4-BE49-F238E27FC236}">
                <a16:creationId xmlns:a16="http://schemas.microsoft.com/office/drawing/2014/main" id="{688C81F3-F036-482F-9E7D-6979066F6E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188" y="0"/>
            <a:ext cx="9283804" cy="6721474"/>
          </a:xfrm>
          <a:prstGeom prst="rect">
            <a:avLst/>
          </a:prstGeom>
        </p:spPr>
      </p:pic>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a:xfrm>
            <a:off x="3995936" y="-36979"/>
            <a:ext cx="4330824" cy="657667"/>
          </a:xfrm>
          <a:solidFill>
            <a:schemeClr val="bg1">
              <a:alpha val="76000"/>
            </a:schemeClr>
          </a:solidFill>
        </p:spPr>
        <p:txBody>
          <a:bodyPr/>
          <a:lstStyle/>
          <a:p>
            <a:pPr algn="l"/>
            <a:r>
              <a:rPr lang="en-US" altLang="ja-JP" b="1" dirty="0">
                <a:solidFill>
                  <a:srgbClr val="006699"/>
                </a:solidFill>
              </a:rPr>
              <a:t>5.2  </a:t>
            </a:r>
            <a:r>
              <a:rPr lang="ja-JP" altLang="en-US" b="1" dirty="0">
                <a:solidFill>
                  <a:srgbClr val="006699"/>
                </a:solidFill>
              </a:rPr>
              <a:t>小机城</a:t>
            </a:r>
            <a:r>
              <a:rPr lang="ja-JP" altLang="en-US" sz="3600" b="1" dirty="0">
                <a:solidFill>
                  <a:srgbClr val="006699"/>
                </a:solidFill>
              </a:rPr>
              <a:t>  </a:t>
            </a:r>
            <a:r>
              <a:rPr lang="en-US" altLang="ja-JP" sz="3600" b="1" dirty="0">
                <a:solidFill>
                  <a:srgbClr val="009999"/>
                </a:solidFill>
              </a:rPr>
              <a:t>(1/5)</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167541" y="6272471"/>
            <a:ext cx="8916006" cy="594895"/>
          </a:xfrm>
          <a:solidFill>
            <a:schemeClr val="bg1">
              <a:alpha val="81000"/>
            </a:schemeClr>
          </a:solidFill>
        </p:spPr>
        <p:txBody>
          <a:bodyPr/>
          <a:lstStyle/>
          <a:p>
            <a:pPr marL="0" indent="0">
              <a:spcBef>
                <a:spcPts val="4200"/>
              </a:spcBef>
              <a:buNone/>
            </a:pPr>
            <a:r>
              <a:rPr lang="ja-JP" altLang="en-US" sz="2800" dirty="0">
                <a:solidFill>
                  <a:srgbClr val="5F5FBF"/>
                </a:solidFill>
                <a:ea typeface="ＭＳ ゴシック" panose="020B0609070205080204" pitchFamily="49" charset="-128"/>
              </a:rPr>
              <a:t>　図 </a:t>
            </a:r>
            <a:r>
              <a:rPr lang="en-US" altLang="ja-JP" sz="2800" dirty="0">
                <a:solidFill>
                  <a:srgbClr val="5F5FBF"/>
                </a:solidFill>
                <a:ea typeface="ＭＳ ゴシック" panose="020B0609070205080204" pitchFamily="49" charset="-128"/>
              </a:rPr>
              <a:t>15.  </a:t>
            </a:r>
            <a:r>
              <a:rPr lang="ja-JP" altLang="en-US" sz="2800" dirty="0">
                <a:solidFill>
                  <a:srgbClr val="5F5FBF"/>
                </a:solidFill>
                <a:ea typeface="ＭＳ ゴシック" panose="020B0609070205080204" pitchFamily="49" charset="-128"/>
              </a:rPr>
              <a:t>小机城での</a:t>
            </a:r>
            <a:r>
              <a:rPr lang="ja-JP" altLang="en-US" sz="16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馬出のへこみ部分</a:t>
            </a:r>
            <a:r>
              <a:rPr lang="ja-JP" altLang="en-US" sz="16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と</a:t>
            </a:r>
            <a:r>
              <a:rPr lang="ja-JP" altLang="en-US" sz="16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土橋 </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西村 </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10]</a:t>
            </a:r>
            <a:endParaRPr lang="ja-JP" altLang="en-US" sz="2400"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812633" y="5986169"/>
            <a:ext cx="2133600" cy="476250"/>
          </a:xfrm>
        </p:spPr>
        <p:txBody>
          <a:bodyPr/>
          <a:lstStyle/>
          <a:p>
            <a:fld id="{F4DCD11C-E200-42C0-A722-14ECC5E524B2}" type="slidenum">
              <a:rPr lang="en-US" altLang="ja-JP" sz="2400" smtClean="0">
                <a:solidFill>
                  <a:srgbClr val="9C9CDE"/>
                </a:solidFill>
              </a:rPr>
              <a:pPr/>
              <a:t>35</a:t>
            </a:fld>
            <a:endParaRPr lang="en-US" altLang="ja-JP" sz="2400" dirty="0">
              <a:solidFill>
                <a:srgbClr val="9C9CDE"/>
              </a:solidFill>
            </a:endParaRPr>
          </a:p>
        </p:txBody>
      </p:sp>
    </p:spTree>
    <p:extLst>
      <p:ext uri="{BB962C8B-B14F-4D97-AF65-F5344CB8AC3E}">
        <p14:creationId xmlns:p14="http://schemas.microsoft.com/office/powerpoint/2010/main" val="415712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82C38610-E883-4EBF-8802-A46FA2DF9C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0927"/>
            <a:ext cx="9144000" cy="6456146"/>
          </a:xfrm>
          <a:prstGeom prst="rect">
            <a:avLst/>
          </a:prstGeom>
        </p:spPr>
      </p:pic>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a:xfrm>
            <a:off x="457200" y="0"/>
            <a:ext cx="4258816" cy="836712"/>
          </a:xfrm>
          <a:solidFill>
            <a:schemeClr val="bg1"/>
          </a:solidFill>
        </p:spPr>
        <p:txBody>
          <a:bodyPr/>
          <a:lstStyle/>
          <a:p>
            <a:pPr algn="l"/>
            <a:r>
              <a:rPr lang="en-US" altLang="ja-JP" b="1" dirty="0">
                <a:solidFill>
                  <a:srgbClr val="006699"/>
                </a:solidFill>
              </a:rPr>
              <a:t>5.2  </a:t>
            </a:r>
            <a:r>
              <a:rPr lang="ja-JP" altLang="en-US" b="1" dirty="0">
                <a:solidFill>
                  <a:srgbClr val="006699"/>
                </a:solidFill>
              </a:rPr>
              <a:t>小机城</a:t>
            </a:r>
            <a:r>
              <a:rPr lang="ja-JP" altLang="en-US" sz="3600" b="1" dirty="0">
                <a:solidFill>
                  <a:srgbClr val="006699"/>
                </a:solidFill>
              </a:rPr>
              <a:t>  </a:t>
            </a:r>
            <a:r>
              <a:rPr lang="en-US" altLang="ja-JP" sz="3600" b="1" dirty="0">
                <a:solidFill>
                  <a:srgbClr val="009999"/>
                </a:solidFill>
              </a:rPr>
              <a:t>(2/5)</a:t>
            </a:r>
            <a:endParaRPr kumimoji="1" lang="ja-JP" altLang="en-US" sz="3600" dirty="0">
              <a:solidFill>
                <a:srgbClr val="C46DFF"/>
              </a:solidFill>
            </a:endParaRP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7884368" y="6074165"/>
            <a:ext cx="1092280" cy="476250"/>
          </a:xfrm>
          <a:noFill/>
        </p:spPr>
        <p:txBody>
          <a:bodyPr/>
          <a:lstStyle/>
          <a:p>
            <a:fld id="{F4DCD11C-E200-42C0-A722-14ECC5E524B2}" type="slidenum">
              <a:rPr lang="en-US" altLang="ja-JP" sz="2400" smtClean="0">
                <a:solidFill>
                  <a:srgbClr val="9C9CDE"/>
                </a:solidFill>
              </a:rPr>
              <a:pPr/>
              <a:t>36</a:t>
            </a:fld>
            <a:endParaRPr lang="en-US" altLang="ja-JP" sz="2400" dirty="0">
              <a:solidFill>
                <a:srgbClr val="9C9CDE"/>
              </a:solidFill>
            </a:endParaRPr>
          </a:p>
        </p:txBody>
      </p:sp>
      <p:sp>
        <p:nvSpPr>
          <p:cNvPr id="9" name="コンテンツ プレースホルダー 2">
            <a:extLst>
              <a:ext uri="{FF2B5EF4-FFF2-40B4-BE49-F238E27FC236}">
                <a16:creationId xmlns:a16="http://schemas.microsoft.com/office/drawing/2014/main" id="{1194165A-C6A7-4C9A-848F-DB8673235127}"/>
              </a:ext>
            </a:extLst>
          </p:cNvPr>
          <p:cNvSpPr txBox="1">
            <a:spLocks/>
          </p:cNvSpPr>
          <p:nvPr/>
        </p:nvSpPr>
        <p:spPr bwMode="auto">
          <a:xfrm>
            <a:off x="899592" y="769648"/>
            <a:ext cx="2665445"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4200"/>
              </a:spcBef>
              <a:buFontTx/>
              <a:buNone/>
            </a:pPr>
            <a:r>
              <a:rPr lang="ja-JP" altLang="en-US" sz="2400" dirty="0">
                <a:solidFill>
                  <a:srgbClr val="4F4FC5"/>
                </a:solidFill>
                <a:ea typeface="ＭＳ ゴシック" panose="020B0609070205080204" pitchFamily="49" charset="-128"/>
              </a:rPr>
              <a:t>馬出のへこみ部分</a:t>
            </a:r>
          </a:p>
        </p:txBody>
      </p:sp>
      <p:sp>
        <p:nvSpPr>
          <p:cNvPr id="10" name="コンテンツ プレースホルダー 2">
            <a:extLst>
              <a:ext uri="{FF2B5EF4-FFF2-40B4-BE49-F238E27FC236}">
                <a16:creationId xmlns:a16="http://schemas.microsoft.com/office/drawing/2014/main" id="{959A4B9F-8119-4B21-87DD-653627EEDE15}"/>
              </a:ext>
            </a:extLst>
          </p:cNvPr>
          <p:cNvSpPr txBox="1">
            <a:spLocks/>
          </p:cNvSpPr>
          <p:nvPr/>
        </p:nvSpPr>
        <p:spPr bwMode="auto">
          <a:xfrm>
            <a:off x="8333553" y="1988840"/>
            <a:ext cx="823834"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spcBef>
                <a:spcPts val="4200"/>
              </a:spcBef>
              <a:buFontTx/>
              <a:buNone/>
            </a:pPr>
            <a:r>
              <a:rPr lang="ja-JP" altLang="en-US" sz="2400" dirty="0">
                <a:solidFill>
                  <a:srgbClr val="4F4FC5"/>
                </a:solidFill>
                <a:ea typeface="ＭＳ ゴシック" panose="020B0609070205080204" pitchFamily="49" charset="-128"/>
              </a:rPr>
              <a:t>土橋</a:t>
            </a: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172153" y="6245226"/>
            <a:ext cx="8360287" cy="476250"/>
          </a:xfrm>
          <a:solidFill>
            <a:schemeClr val="bg1"/>
          </a:solidFill>
        </p:spPr>
        <p:txBody>
          <a:bodyPr/>
          <a:lstStyle/>
          <a:p>
            <a:pPr marL="0" indent="0">
              <a:spcBef>
                <a:spcPts val="4200"/>
              </a:spcBef>
              <a:buNone/>
            </a:pPr>
            <a:r>
              <a:rPr lang="ja-JP" altLang="en-US" sz="2800" dirty="0">
                <a:solidFill>
                  <a:srgbClr val="5F5FBF"/>
                </a:solidFill>
                <a:ea typeface="ＭＳ ゴシック" panose="020B0609070205080204" pitchFamily="49" charset="-128"/>
              </a:rPr>
              <a:t>図 </a:t>
            </a:r>
            <a:r>
              <a:rPr lang="en-US" altLang="ja-JP" sz="2800" dirty="0">
                <a:solidFill>
                  <a:srgbClr val="5F5FBF"/>
                </a:solidFill>
                <a:ea typeface="ＭＳ ゴシック" panose="020B0609070205080204" pitchFamily="49" charset="-128"/>
              </a:rPr>
              <a:t>16.  </a:t>
            </a:r>
            <a:r>
              <a:rPr lang="ja-JP" altLang="en-US" sz="2800" dirty="0">
                <a:solidFill>
                  <a:srgbClr val="5F5FBF"/>
                </a:solidFill>
                <a:ea typeface="ＭＳ ゴシック" panose="020B0609070205080204" pitchFamily="49" charset="-128"/>
              </a:rPr>
              <a:t>小机城の</a:t>
            </a:r>
            <a:r>
              <a:rPr lang="ja-JP" altLang="en-US" sz="16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馬出のへこみ部分</a:t>
            </a:r>
            <a:r>
              <a:rPr lang="ja-JP" altLang="en-US" sz="16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と</a:t>
            </a:r>
            <a:r>
              <a:rPr lang="ja-JP" altLang="en-US" sz="16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土橋</a:t>
            </a:r>
            <a:r>
              <a:rPr lang="ja-JP" altLang="en-US" sz="16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の測量図</a:t>
            </a:r>
            <a:endParaRPr lang="ja-JP" altLang="en-US" sz="2200" dirty="0">
              <a:solidFill>
                <a:schemeClr val="accent2"/>
              </a:solidFill>
              <a:ea typeface="ＭＳ ゴシック" panose="020B0609070205080204" pitchFamily="49" charset="-128"/>
            </a:endParaRPr>
          </a:p>
        </p:txBody>
      </p:sp>
    </p:spTree>
    <p:extLst>
      <p:ext uri="{BB962C8B-B14F-4D97-AF65-F5344CB8AC3E}">
        <p14:creationId xmlns:p14="http://schemas.microsoft.com/office/powerpoint/2010/main" val="1932422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図 13">
            <a:extLst>
              <a:ext uri="{FF2B5EF4-FFF2-40B4-BE49-F238E27FC236}">
                <a16:creationId xmlns:a16="http://schemas.microsoft.com/office/drawing/2014/main" id="{CADAD9A1-5FBB-4445-98F0-6A1DCDAC58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71" y="655749"/>
            <a:ext cx="8707909" cy="5589474"/>
          </a:xfrm>
          <a:prstGeom prst="rect">
            <a:avLst/>
          </a:prstGeom>
        </p:spPr>
      </p:pic>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a:xfrm>
            <a:off x="407434" y="0"/>
            <a:ext cx="4258816" cy="836712"/>
          </a:xfrm>
          <a:solidFill>
            <a:schemeClr val="bg1">
              <a:alpha val="76000"/>
            </a:schemeClr>
          </a:solidFill>
        </p:spPr>
        <p:txBody>
          <a:bodyPr/>
          <a:lstStyle/>
          <a:p>
            <a:pPr algn="l"/>
            <a:r>
              <a:rPr lang="en-US" altLang="ja-JP" b="1" dirty="0">
                <a:solidFill>
                  <a:srgbClr val="006699"/>
                </a:solidFill>
              </a:rPr>
              <a:t>5.2  </a:t>
            </a:r>
            <a:r>
              <a:rPr lang="ja-JP" altLang="en-US" b="1" dirty="0">
                <a:solidFill>
                  <a:srgbClr val="006699"/>
                </a:solidFill>
              </a:rPr>
              <a:t>小机城</a:t>
            </a:r>
            <a:r>
              <a:rPr lang="ja-JP" altLang="en-US" sz="3600" b="1" dirty="0">
                <a:solidFill>
                  <a:srgbClr val="006699"/>
                </a:solidFill>
              </a:rPr>
              <a:t>  </a:t>
            </a:r>
            <a:r>
              <a:rPr lang="en-US" altLang="ja-JP" sz="3600" b="1" dirty="0">
                <a:solidFill>
                  <a:srgbClr val="009999"/>
                </a:solidFill>
              </a:rPr>
              <a:t>(3/5)</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179513" y="6245224"/>
            <a:ext cx="7632847" cy="476250"/>
          </a:xfrm>
          <a:solidFill>
            <a:schemeClr val="bg1">
              <a:alpha val="81000"/>
            </a:schemeClr>
          </a:solidFill>
        </p:spPr>
        <p:txBody>
          <a:bodyPr/>
          <a:lstStyle/>
          <a:p>
            <a:pPr marL="0" indent="0">
              <a:spcBef>
                <a:spcPts val="4200"/>
              </a:spcBef>
              <a:buNone/>
            </a:pPr>
            <a:r>
              <a:rPr lang="ja-JP" altLang="en-US" sz="2800" dirty="0">
                <a:solidFill>
                  <a:srgbClr val="5F5FBF"/>
                </a:solidFill>
                <a:ea typeface="ＭＳ ゴシック" panose="020B0609070205080204" pitchFamily="49" charset="-128"/>
              </a:rPr>
              <a:t>図 </a:t>
            </a:r>
            <a:r>
              <a:rPr lang="en-US" altLang="ja-JP" sz="2800" dirty="0">
                <a:solidFill>
                  <a:srgbClr val="5F5FBF"/>
                </a:solidFill>
                <a:ea typeface="ＭＳ ゴシック" panose="020B0609070205080204" pitchFamily="49" charset="-128"/>
              </a:rPr>
              <a:t>17.  </a:t>
            </a:r>
            <a:r>
              <a:rPr lang="ja-JP" altLang="en-US" sz="2800" dirty="0">
                <a:solidFill>
                  <a:srgbClr val="5F5FBF"/>
                </a:solidFill>
                <a:ea typeface="ＭＳ ゴシック" panose="020B0609070205080204" pitchFamily="49" charset="-128"/>
              </a:rPr>
              <a:t>小机城の</a:t>
            </a:r>
            <a:r>
              <a:rPr lang="ja-JP" altLang="en-US" sz="16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馬出へこみ部分</a:t>
            </a:r>
            <a:r>
              <a:rPr lang="ja-JP" altLang="en-US" sz="16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の体積計算</a:t>
            </a:r>
            <a:endParaRPr lang="ja-JP" altLang="en-US" sz="2200"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37</a:t>
            </a:fld>
            <a:endParaRPr lang="en-US" altLang="ja-JP" sz="2400" dirty="0">
              <a:solidFill>
                <a:srgbClr val="9C9CDE"/>
              </a:solidFill>
            </a:endParaRPr>
          </a:p>
        </p:txBody>
      </p:sp>
      <p:sp>
        <p:nvSpPr>
          <p:cNvPr id="15" name="テキスト ボックス 14">
            <a:extLst>
              <a:ext uri="{FF2B5EF4-FFF2-40B4-BE49-F238E27FC236}">
                <a16:creationId xmlns:a16="http://schemas.microsoft.com/office/drawing/2014/main" id="{85E432F8-14FD-494F-BE11-9AE57F818063}"/>
              </a:ext>
            </a:extLst>
          </p:cNvPr>
          <p:cNvSpPr txBox="1"/>
          <p:nvPr/>
        </p:nvSpPr>
        <p:spPr>
          <a:xfrm>
            <a:off x="5004048" y="5552726"/>
            <a:ext cx="1413849" cy="461665"/>
          </a:xfrm>
          <a:prstGeom prst="rect">
            <a:avLst/>
          </a:prstGeom>
          <a:noFill/>
        </p:spPr>
        <p:txBody>
          <a:bodyPr wrap="square" rtlCol="0">
            <a:spAutoFit/>
          </a:bodyPr>
          <a:lstStyle/>
          <a:p>
            <a:pPr lvl="0">
              <a:spcBef>
                <a:spcPts val="0"/>
              </a:spcBef>
            </a:pPr>
            <a:r>
              <a:rPr lang="en-US" altLang="ja-JP" sz="2400" b="1" dirty="0">
                <a:solidFill>
                  <a:srgbClr val="006699"/>
                </a:solidFill>
                <a:latin typeface="Arial"/>
                <a:ea typeface="ＭＳ Ｐゴシック"/>
              </a:rPr>
              <a:t>[</a:t>
            </a: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S]</a:t>
            </a:r>
            <a:endParaRPr lang="en-US" altLang="ja-JP" sz="2400" dirty="0">
              <a:solidFill>
                <a:srgbClr val="006699"/>
              </a:solidFill>
              <a:latin typeface="Arial"/>
              <a:ea typeface="ＭＳ ゴシック" panose="020B0609070205080204" pitchFamily="49" charset="-128"/>
            </a:endParaRPr>
          </a:p>
        </p:txBody>
      </p:sp>
      <p:sp>
        <p:nvSpPr>
          <p:cNvPr id="16" name="テキスト ボックス 15">
            <a:extLst>
              <a:ext uri="{FF2B5EF4-FFF2-40B4-BE49-F238E27FC236}">
                <a16:creationId xmlns:a16="http://schemas.microsoft.com/office/drawing/2014/main" id="{64D65DE7-4470-428C-9BD4-9D28209ABEEA}"/>
              </a:ext>
            </a:extLst>
          </p:cNvPr>
          <p:cNvSpPr txBox="1"/>
          <p:nvPr/>
        </p:nvSpPr>
        <p:spPr>
          <a:xfrm rot="20939235">
            <a:off x="5548727" y="4146973"/>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T</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17" name="テキスト ボックス 16">
            <a:extLst>
              <a:ext uri="{FF2B5EF4-FFF2-40B4-BE49-F238E27FC236}">
                <a16:creationId xmlns:a16="http://schemas.microsoft.com/office/drawing/2014/main" id="{933E5CC0-A5BA-4649-91A3-0BA27878DD77}"/>
              </a:ext>
            </a:extLst>
          </p:cNvPr>
          <p:cNvSpPr txBox="1"/>
          <p:nvPr/>
        </p:nvSpPr>
        <p:spPr>
          <a:xfrm rot="20608538">
            <a:off x="2878367" y="1933697"/>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4</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18" name="テキスト ボックス 17">
            <a:extLst>
              <a:ext uri="{FF2B5EF4-FFF2-40B4-BE49-F238E27FC236}">
                <a16:creationId xmlns:a16="http://schemas.microsoft.com/office/drawing/2014/main" id="{AEA17318-E658-443D-8ED7-C6A114D41128}"/>
              </a:ext>
            </a:extLst>
          </p:cNvPr>
          <p:cNvSpPr txBox="1"/>
          <p:nvPr/>
        </p:nvSpPr>
        <p:spPr>
          <a:xfrm rot="4627152">
            <a:off x="3959326" y="3408314"/>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4</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20" name="テキスト ボックス 19">
            <a:extLst>
              <a:ext uri="{FF2B5EF4-FFF2-40B4-BE49-F238E27FC236}">
                <a16:creationId xmlns:a16="http://schemas.microsoft.com/office/drawing/2014/main" id="{F7AAB90C-C4B3-4DBD-9B5B-238C654B3487}"/>
              </a:ext>
            </a:extLst>
          </p:cNvPr>
          <p:cNvSpPr txBox="1"/>
          <p:nvPr/>
        </p:nvSpPr>
        <p:spPr>
          <a:xfrm>
            <a:off x="7318511" y="4330294"/>
            <a:ext cx="1640918" cy="461665"/>
          </a:xfrm>
          <a:prstGeom prst="rect">
            <a:avLst/>
          </a:prstGeom>
          <a:solidFill>
            <a:schemeClr val="bg1"/>
          </a:solidFill>
        </p:spPr>
        <p:txBody>
          <a:bodyPr wrap="square" rtlCol="0">
            <a:spAutoFit/>
          </a:bodyPr>
          <a:lstStyle/>
          <a:p>
            <a:endParaRPr kumimoji="1" lang="ja-JP" altLang="en-US" sz="2400" dirty="0">
              <a:solidFill>
                <a:srgbClr val="002060"/>
              </a:solidFill>
            </a:endParaRPr>
          </a:p>
        </p:txBody>
      </p:sp>
      <p:sp>
        <p:nvSpPr>
          <p:cNvPr id="19" name="テキスト ボックス 18">
            <a:extLst>
              <a:ext uri="{FF2B5EF4-FFF2-40B4-BE49-F238E27FC236}">
                <a16:creationId xmlns:a16="http://schemas.microsoft.com/office/drawing/2014/main" id="{3FCBA8AD-05FD-4989-AEB8-5982B42A11A1}"/>
              </a:ext>
            </a:extLst>
          </p:cNvPr>
          <p:cNvSpPr txBox="1"/>
          <p:nvPr/>
        </p:nvSpPr>
        <p:spPr>
          <a:xfrm>
            <a:off x="5356123" y="4615164"/>
            <a:ext cx="3590104" cy="584775"/>
          </a:xfrm>
          <a:prstGeom prst="rect">
            <a:avLst/>
          </a:prstGeom>
          <a:solidFill>
            <a:schemeClr val="bg1"/>
          </a:solidFill>
        </p:spPr>
        <p:txBody>
          <a:bodyPr wrap="square" rtlCol="0">
            <a:spAutoFit/>
          </a:bodyPr>
          <a:lstStyle/>
          <a:p>
            <a:r>
              <a:rPr lang="en-US" altLang="ja-JP" sz="2400" dirty="0">
                <a:solidFill>
                  <a:srgbClr val="002060"/>
                </a:solidFill>
              </a:rPr>
              <a:t>50.7</a:t>
            </a:r>
            <a:r>
              <a:rPr kumimoji="1" lang="en-US" altLang="ja-JP" sz="2400" dirty="0">
                <a:solidFill>
                  <a:srgbClr val="002060"/>
                </a:solidFill>
              </a:rPr>
              <a:t> + 10.1 = </a:t>
            </a:r>
            <a:r>
              <a:rPr kumimoji="1" lang="en-US" altLang="ja-JP" sz="3200" b="1" dirty="0">
                <a:solidFill>
                  <a:srgbClr val="002060"/>
                </a:solidFill>
              </a:rPr>
              <a:t>60.8</a:t>
            </a:r>
            <a:r>
              <a:rPr kumimoji="1" lang="en-US" altLang="ja-JP" sz="2400" dirty="0">
                <a:solidFill>
                  <a:srgbClr val="002060"/>
                </a:solidFill>
              </a:rPr>
              <a:t> [m</a:t>
            </a:r>
            <a:r>
              <a:rPr lang="en-US" altLang="ja-JP" sz="2400" baseline="30000" dirty="0">
                <a:solidFill>
                  <a:srgbClr val="002060"/>
                </a:solidFill>
              </a:rPr>
              <a:t>3 </a:t>
            </a:r>
            <a:r>
              <a:rPr kumimoji="1" lang="en-US" altLang="ja-JP" sz="2400" dirty="0">
                <a:solidFill>
                  <a:srgbClr val="002060"/>
                </a:solidFill>
              </a:rPr>
              <a:t>]</a:t>
            </a:r>
            <a:endParaRPr kumimoji="1" lang="ja-JP" altLang="en-US" sz="2400" dirty="0">
              <a:solidFill>
                <a:srgbClr val="002060"/>
              </a:solidFill>
            </a:endParaRPr>
          </a:p>
        </p:txBody>
      </p:sp>
    </p:spTree>
    <p:extLst>
      <p:ext uri="{BB962C8B-B14F-4D97-AF65-F5344CB8AC3E}">
        <p14:creationId xmlns:p14="http://schemas.microsoft.com/office/powerpoint/2010/main" val="296348361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696D9A45-F9C7-4F31-A67D-1BC8EDD9CA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75" y="476672"/>
            <a:ext cx="7323579" cy="6381328"/>
          </a:xfrm>
          <a:prstGeom prst="rect">
            <a:avLst/>
          </a:prstGeom>
        </p:spPr>
      </p:pic>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a:xfrm>
            <a:off x="427637" y="2595"/>
            <a:ext cx="4258816" cy="836712"/>
          </a:xfrm>
          <a:solidFill>
            <a:schemeClr val="bg1">
              <a:alpha val="76000"/>
            </a:schemeClr>
          </a:solidFill>
        </p:spPr>
        <p:txBody>
          <a:bodyPr/>
          <a:lstStyle/>
          <a:p>
            <a:pPr algn="l"/>
            <a:r>
              <a:rPr lang="en-US" altLang="ja-JP" b="1" dirty="0">
                <a:solidFill>
                  <a:srgbClr val="006699"/>
                </a:solidFill>
              </a:rPr>
              <a:t>5.2  </a:t>
            </a:r>
            <a:r>
              <a:rPr lang="ja-JP" altLang="en-US" b="1" dirty="0">
                <a:solidFill>
                  <a:srgbClr val="006699"/>
                </a:solidFill>
              </a:rPr>
              <a:t>小机城</a:t>
            </a:r>
            <a:r>
              <a:rPr lang="ja-JP" altLang="en-US" sz="3600" b="1" dirty="0">
                <a:solidFill>
                  <a:srgbClr val="006699"/>
                </a:solidFill>
              </a:rPr>
              <a:t>  </a:t>
            </a:r>
            <a:r>
              <a:rPr lang="en-US" altLang="ja-JP" sz="3600" b="1" dirty="0">
                <a:solidFill>
                  <a:srgbClr val="009999"/>
                </a:solidFill>
              </a:rPr>
              <a:t>(4/5)</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317718" y="5764188"/>
            <a:ext cx="3110663" cy="957287"/>
          </a:xfrm>
          <a:solidFill>
            <a:schemeClr val="bg1">
              <a:alpha val="81000"/>
            </a:schemeClr>
          </a:solidFill>
        </p:spPr>
        <p:txBody>
          <a:bodyPr/>
          <a:lstStyle/>
          <a:p>
            <a:pPr marL="0" indent="0">
              <a:spcBef>
                <a:spcPts val="4200"/>
              </a:spcBef>
              <a:buNone/>
            </a:pPr>
            <a:r>
              <a:rPr lang="ja-JP" altLang="en-US" sz="2800" dirty="0">
                <a:solidFill>
                  <a:srgbClr val="5F5FBF"/>
                </a:solidFill>
                <a:ea typeface="ＭＳ ゴシック" panose="020B0609070205080204" pitchFamily="49" charset="-128"/>
              </a:rPr>
              <a:t>図 </a:t>
            </a:r>
            <a:r>
              <a:rPr lang="en-US" altLang="ja-JP" sz="2800" dirty="0">
                <a:solidFill>
                  <a:srgbClr val="5F5FBF"/>
                </a:solidFill>
                <a:ea typeface="ＭＳ ゴシック" panose="020B0609070205080204" pitchFamily="49" charset="-128"/>
              </a:rPr>
              <a:t>18.  </a:t>
            </a:r>
            <a:r>
              <a:rPr lang="ja-JP" altLang="en-US" sz="2800" dirty="0">
                <a:solidFill>
                  <a:srgbClr val="5F5FBF"/>
                </a:solidFill>
                <a:ea typeface="ＭＳ ゴシック" panose="020B0609070205080204" pitchFamily="49" charset="-128"/>
              </a:rPr>
              <a:t>小机城の</a:t>
            </a:r>
            <a:r>
              <a:rPr lang="en-US" altLang="ja-JP" sz="2800" dirty="0">
                <a:solidFill>
                  <a:srgbClr val="5F5FBF"/>
                </a:solidFill>
                <a:ea typeface="ＭＳ ゴシック" panose="020B0609070205080204" pitchFamily="49" charset="-128"/>
              </a:rPr>
              <a:t>	 </a:t>
            </a:r>
            <a:r>
              <a:rPr lang="ja-JP" altLang="en-US" sz="2800" dirty="0">
                <a:solidFill>
                  <a:srgbClr val="5F5FBF"/>
                </a:solidFill>
                <a:ea typeface="ＭＳ ゴシック" panose="020B0609070205080204" pitchFamily="49" charset="-128"/>
              </a:rPr>
              <a:t>土橋の体積計算</a:t>
            </a:r>
            <a:endParaRPr lang="ja-JP" altLang="en-US" sz="2200"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38</a:t>
            </a:fld>
            <a:endParaRPr lang="en-US" altLang="ja-JP" sz="2400" dirty="0">
              <a:solidFill>
                <a:srgbClr val="9C9CDE"/>
              </a:solidFill>
            </a:endParaRPr>
          </a:p>
        </p:txBody>
      </p:sp>
      <p:sp>
        <p:nvSpPr>
          <p:cNvPr id="8" name="テキスト ボックス 7">
            <a:extLst>
              <a:ext uri="{FF2B5EF4-FFF2-40B4-BE49-F238E27FC236}">
                <a16:creationId xmlns:a16="http://schemas.microsoft.com/office/drawing/2014/main" id="{3DE8AE8F-9A2A-4704-A7E5-86E583746535}"/>
              </a:ext>
            </a:extLst>
          </p:cNvPr>
          <p:cNvSpPr txBox="1"/>
          <p:nvPr/>
        </p:nvSpPr>
        <p:spPr>
          <a:xfrm rot="18328241">
            <a:off x="1251909" y="2488490"/>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［三角錐］</a:t>
            </a:r>
            <a:endParaRPr lang="en-US" altLang="ja-JP" sz="2400" dirty="0">
              <a:solidFill>
                <a:srgbClr val="006699"/>
              </a:solidFill>
              <a:latin typeface="Arial"/>
              <a:ea typeface="ＭＳ ゴシック" panose="020B0609070205080204" pitchFamily="49" charset="-128"/>
            </a:endParaRPr>
          </a:p>
        </p:txBody>
      </p:sp>
      <p:sp>
        <p:nvSpPr>
          <p:cNvPr id="9" name="テキスト ボックス 8">
            <a:extLst>
              <a:ext uri="{FF2B5EF4-FFF2-40B4-BE49-F238E27FC236}">
                <a16:creationId xmlns:a16="http://schemas.microsoft.com/office/drawing/2014/main" id="{E62CF223-A42B-4F65-B5AF-B4CA54CED388}"/>
              </a:ext>
            </a:extLst>
          </p:cNvPr>
          <p:cNvSpPr txBox="1"/>
          <p:nvPr/>
        </p:nvSpPr>
        <p:spPr>
          <a:xfrm rot="20362493">
            <a:off x="3075676" y="831008"/>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［公式 </a:t>
            </a:r>
            <a:r>
              <a:rPr lang="en-US" altLang="ja-JP" sz="2400" b="1" dirty="0">
                <a:solidFill>
                  <a:srgbClr val="006699"/>
                </a:solidFill>
                <a:latin typeface="Arial"/>
                <a:ea typeface="ＭＳ Ｐゴシック"/>
              </a:rPr>
              <a:t>1</a:t>
            </a:r>
            <a:r>
              <a:rPr lang="ja-JP" altLang="en-US" sz="2400" b="1" dirty="0">
                <a:solidFill>
                  <a:srgbClr val="006699"/>
                </a:solidFill>
                <a:latin typeface="Arial"/>
                <a:ea typeface="ＭＳ Ｐゴシック"/>
              </a:rPr>
              <a:t>］</a:t>
            </a:r>
            <a:endParaRPr lang="en-US" altLang="ja-JP" sz="2400" dirty="0">
              <a:solidFill>
                <a:srgbClr val="006699"/>
              </a:solidFill>
              <a:latin typeface="Arial"/>
              <a:ea typeface="ＭＳ ゴシック" panose="020B0609070205080204" pitchFamily="49" charset="-128"/>
            </a:endParaRPr>
          </a:p>
        </p:txBody>
      </p:sp>
      <p:sp>
        <p:nvSpPr>
          <p:cNvPr id="13" name="テキスト ボックス 12">
            <a:extLst>
              <a:ext uri="{FF2B5EF4-FFF2-40B4-BE49-F238E27FC236}">
                <a16:creationId xmlns:a16="http://schemas.microsoft.com/office/drawing/2014/main" id="{174669C9-AF2C-4CAF-A81A-76706D1A5CBF}"/>
              </a:ext>
            </a:extLst>
          </p:cNvPr>
          <p:cNvSpPr txBox="1"/>
          <p:nvPr/>
        </p:nvSpPr>
        <p:spPr>
          <a:xfrm rot="20409462">
            <a:off x="230963" y="4597614"/>
            <a:ext cx="1413849" cy="461665"/>
          </a:xfrm>
          <a:prstGeom prst="rect">
            <a:avLst/>
          </a:prstGeom>
          <a:noFill/>
        </p:spPr>
        <p:txBody>
          <a:bodyPr wrap="square" rtlCol="0">
            <a:spAutoFit/>
          </a:bodyPr>
          <a:lstStyle/>
          <a:p>
            <a:pPr lvl="0">
              <a:spcBef>
                <a:spcPts val="0"/>
              </a:spcBef>
            </a:pPr>
            <a:r>
              <a:rPr lang="ja-JP" altLang="en-US" sz="2400" b="1" dirty="0">
                <a:solidFill>
                  <a:srgbClr val="006699"/>
                </a:solidFill>
                <a:latin typeface="Arial"/>
                <a:ea typeface="ＭＳ Ｐゴシック"/>
              </a:rPr>
              <a:t>［三角柱］</a:t>
            </a:r>
            <a:endParaRPr lang="en-US" altLang="ja-JP" sz="2400" dirty="0">
              <a:solidFill>
                <a:srgbClr val="006699"/>
              </a:solidFill>
              <a:latin typeface="Arial"/>
              <a:ea typeface="ＭＳ ゴシック" panose="020B0609070205080204" pitchFamily="49" charset="-128"/>
            </a:endParaRPr>
          </a:p>
        </p:txBody>
      </p:sp>
      <p:sp>
        <p:nvSpPr>
          <p:cNvPr id="14" name="テキスト ボックス 13">
            <a:extLst>
              <a:ext uri="{FF2B5EF4-FFF2-40B4-BE49-F238E27FC236}">
                <a16:creationId xmlns:a16="http://schemas.microsoft.com/office/drawing/2014/main" id="{A1B1B0DF-A854-4871-BE31-0DA16A3F237B}"/>
              </a:ext>
            </a:extLst>
          </p:cNvPr>
          <p:cNvSpPr txBox="1"/>
          <p:nvPr/>
        </p:nvSpPr>
        <p:spPr>
          <a:xfrm rot="4236577">
            <a:off x="3144865" y="3564050"/>
            <a:ext cx="1413849" cy="400110"/>
          </a:xfrm>
          <a:prstGeom prst="rect">
            <a:avLst/>
          </a:prstGeom>
          <a:noFill/>
        </p:spPr>
        <p:txBody>
          <a:bodyPr wrap="square" rtlCol="0">
            <a:spAutoFit/>
          </a:bodyPr>
          <a:lstStyle/>
          <a:p>
            <a:pPr lvl="0">
              <a:spcBef>
                <a:spcPts val="0"/>
              </a:spcBef>
            </a:pPr>
            <a:r>
              <a:rPr lang="ja-JP" altLang="en-US" sz="2000" b="1" dirty="0">
                <a:solidFill>
                  <a:srgbClr val="006699"/>
                </a:solidFill>
                <a:latin typeface="Arial"/>
                <a:ea typeface="ＭＳ Ｐゴシック"/>
              </a:rPr>
              <a:t>［直方体］</a:t>
            </a:r>
            <a:endParaRPr lang="en-US" altLang="ja-JP" sz="2000" dirty="0">
              <a:solidFill>
                <a:srgbClr val="006699"/>
              </a:solidFill>
              <a:latin typeface="Arial"/>
              <a:ea typeface="ＭＳ ゴシック" panose="020B0609070205080204" pitchFamily="49" charset="-128"/>
            </a:endParaRPr>
          </a:p>
        </p:txBody>
      </p:sp>
      <p:sp>
        <p:nvSpPr>
          <p:cNvPr id="22" name="テキスト ボックス 21">
            <a:extLst>
              <a:ext uri="{FF2B5EF4-FFF2-40B4-BE49-F238E27FC236}">
                <a16:creationId xmlns:a16="http://schemas.microsoft.com/office/drawing/2014/main" id="{D22D143D-0173-47FB-8B01-8E9E20806A48}"/>
              </a:ext>
            </a:extLst>
          </p:cNvPr>
          <p:cNvSpPr txBox="1"/>
          <p:nvPr/>
        </p:nvSpPr>
        <p:spPr>
          <a:xfrm>
            <a:off x="6947536" y="5118448"/>
            <a:ext cx="1781794" cy="584775"/>
          </a:xfrm>
          <a:prstGeom prst="rect">
            <a:avLst/>
          </a:prstGeom>
          <a:solidFill>
            <a:schemeClr val="bg1"/>
          </a:solidFill>
        </p:spPr>
        <p:txBody>
          <a:bodyPr wrap="square" rtlCol="0">
            <a:spAutoFit/>
          </a:bodyPr>
          <a:lstStyle/>
          <a:p>
            <a:r>
              <a:rPr lang="en-US" altLang="ja-JP" sz="3200" b="1" dirty="0">
                <a:solidFill>
                  <a:srgbClr val="002060"/>
                </a:solidFill>
              </a:rPr>
              <a:t>87.6</a:t>
            </a:r>
            <a:r>
              <a:rPr kumimoji="1" lang="en-US" altLang="ja-JP" sz="2400" dirty="0">
                <a:solidFill>
                  <a:srgbClr val="002060"/>
                </a:solidFill>
              </a:rPr>
              <a:t> [m</a:t>
            </a:r>
            <a:r>
              <a:rPr lang="en-US" altLang="ja-JP" sz="2400" baseline="30000" dirty="0">
                <a:solidFill>
                  <a:srgbClr val="002060"/>
                </a:solidFill>
              </a:rPr>
              <a:t>3 </a:t>
            </a:r>
            <a:r>
              <a:rPr kumimoji="1" lang="en-US" altLang="ja-JP" sz="2400" dirty="0">
                <a:solidFill>
                  <a:srgbClr val="002060"/>
                </a:solidFill>
              </a:rPr>
              <a:t>]</a:t>
            </a:r>
            <a:endParaRPr kumimoji="1" lang="ja-JP" altLang="en-US" sz="2400" dirty="0">
              <a:solidFill>
                <a:srgbClr val="002060"/>
              </a:solidFill>
            </a:endParaRPr>
          </a:p>
        </p:txBody>
      </p:sp>
    </p:spTree>
    <p:extLst>
      <p:ext uri="{BB962C8B-B14F-4D97-AF65-F5344CB8AC3E}">
        <p14:creationId xmlns:p14="http://schemas.microsoft.com/office/powerpoint/2010/main" val="1937508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81E52-1609-451A-95C3-EFFA89D4E767}"/>
              </a:ext>
            </a:extLst>
          </p:cNvPr>
          <p:cNvSpPr>
            <a:spLocks noGrp="1"/>
          </p:cNvSpPr>
          <p:nvPr>
            <p:ph type="title"/>
          </p:nvPr>
        </p:nvSpPr>
        <p:spPr/>
        <p:txBody>
          <a:bodyPr/>
          <a:lstStyle/>
          <a:p>
            <a:pPr algn="l"/>
            <a:r>
              <a:rPr lang="en-US" altLang="ja-JP" b="1" dirty="0">
                <a:solidFill>
                  <a:srgbClr val="006699"/>
                </a:solidFill>
              </a:rPr>
              <a:t>5.2  </a:t>
            </a:r>
            <a:r>
              <a:rPr lang="ja-JP" altLang="en-US" b="1" dirty="0">
                <a:solidFill>
                  <a:srgbClr val="006699"/>
                </a:solidFill>
              </a:rPr>
              <a:t>小机城</a:t>
            </a:r>
            <a:r>
              <a:rPr lang="ja-JP" altLang="en-US" sz="3600" b="1" dirty="0">
                <a:solidFill>
                  <a:srgbClr val="006699"/>
                </a:solidFill>
              </a:rPr>
              <a:t>  </a:t>
            </a:r>
            <a:r>
              <a:rPr lang="en-US" altLang="ja-JP" sz="3600" b="1" dirty="0">
                <a:solidFill>
                  <a:srgbClr val="009999"/>
                </a:solidFill>
              </a:rPr>
              <a:t>(5/5)</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609FEE7C-ED1F-4EA4-A401-C04DA5A8E12C}"/>
              </a:ext>
            </a:extLst>
          </p:cNvPr>
          <p:cNvSpPr>
            <a:spLocks noGrp="1"/>
          </p:cNvSpPr>
          <p:nvPr>
            <p:ph idx="1"/>
          </p:nvPr>
        </p:nvSpPr>
        <p:spPr>
          <a:xfrm>
            <a:off x="457200" y="1600200"/>
            <a:ext cx="8229600" cy="4853136"/>
          </a:xfrm>
        </p:spPr>
        <p:txBody>
          <a:bodyPr/>
          <a:lstStyle/>
          <a:p>
            <a:pPr marL="900000" lvl="0" indent="-540000" algn="ctr">
              <a:spcBef>
                <a:spcPts val="2400"/>
              </a:spcBef>
              <a:buNone/>
            </a:pPr>
            <a:r>
              <a:rPr lang="ja-JP" altLang="en-US" dirty="0">
                <a:solidFill>
                  <a:srgbClr val="5F5FBF"/>
                </a:solidFill>
                <a:ea typeface="ＭＳ ゴシック" panose="020B0609070205080204" pitchFamily="49" charset="-128"/>
              </a:rPr>
              <a:t>表 </a:t>
            </a:r>
            <a:r>
              <a:rPr lang="en-US" altLang="ja-JP" dirty="0">
                <a:solidFill>
                  <a:srgbClr val="5F5FBF"/>
                </a:solidFill>
                <a:ea typeface="ＭＳ ゴシック" panose="020B0609070205080204" pitchFamily="49" charset="-128"/>
              </a:rPr>
              <a:t>2.  </a:t>
            </a:r>
            <a:r>
              <a:rPr lang="ja-JP" altLang="en-US" dirty="0">
                <a:solidFill>
                  <a:srgbClr val="333399"/>
                </a:solidFill>
                <a:ea typeface="ＭＳ ゴシック" panose="020B0609070205080204" pitchFamily="49" charset="-128"/>
              </a:rPr>
              <a:t>測量と計算の結果</a:t>
            </a:r>
            <a:r>
              <a:rPr lang="ja-JP" altLang="en-US" sz="2800" dirty="0">
                <a:solidFill>
                  <a:srgbClr val="5F5FBF"/>
                </a:solidFill>
                <a:ea typeface="ＭＳ ゴシック" panose="020B0609070205080204" pitchFamily="49" charset="-128"/>
              </a:rPr>
              <a:t>（再掲）</a:t>
            </a:r>
          </a:p>
          <a:p>
            <a:pPr marL="0" indent="0">
              <a:spcBef>
                <a:spcPts val="600"/>
              </a:spcBef>
              <a:buNone/>
            </a:pPr>
            <a:endParaRPr lang="en-US" altLang="ja-JP" sz="2800" dirty="0">
              <a:solidFill>
                <a:schemeClr val="accent2"/>
              </a:solidFill>
              <a:ea typeface="ＭＳ ゴシック" panose="020B0609070205080204" pitchFamily="49" charset="-128"/>
            </a:endParaRPr>
          </a:p>
          <a:p>
            <a:pPr marL="0" indent="0">
              <a:spcBef>
                <a:spcPts val="600"/>
              </a:spcBef>
              <a:buNone/>
            </a:pPr>
            <a:endParaRPr lang="en-US" altLang="ja-JP" sz="2800" dirty="0">
              <a:solidFill>
                <a:schemeClr val="accent2"/>
              </a:solidFill>
              <a:ea typeface="ＭＳ ゴシック" panose="020B0609070205080204" pitchFamily="49" charset="-128"/>
            </a:endParaRPr>
          </a:p>
          <a:p>
            <a:pPr marL="0" indent="0">
              <a:spcBef>
                <a:spcPts val="600"/>
              </a:spcBef>
              <a:buNone/>
            </a:pPr>
            <a:endParaRPr lang="en-US" altLang="ja-JP" sz="2800" dirty="0">
              <a:solidFill>
                <a:schemeClr val="accent2"/>
              </a:solidFill>
              <a:ea typeface="ＭＳ ゴシック" panose="020B0609070205080204" pitchFamily="49" charset="-128"/>
            </a:endParaRPr>
          </a:p>
          <a:p>
            <a:pPr marL="0" indent="0">
              <a:spcBef>
                <a:spcPts val="600"/>
              </a:spcBef>
              <a:buNone/>
            </a:pPr>
            <a:endParaRPr lang="en-US" altLang="ja-JP" sz="2800" dirty="0">
              <a:solidFill>
                <a:schemeClr val="accent2"/>
              </a:solidFill>
              <a:ea typeface="ＭＳ ゴシック" panose="020B0609070205080204" pitchFamily="49" charset="-128"/>
            </a:endParaRPr>
          </a:p>
          <a:p>
            <a:pPr marL="540000" indent="-540000">
              <a:spcBef>
                <a:spcPts val="4200"/>
              </a:spcBef>
              <a:buNone/>
            </a:pPr>
            <a:r>
              <a:rPr lang="en-US" altLang="ja-JP" dirty="0">
                <a:solidFill>
                  <a:srgbClr val="C00000"/>
                </a:solidFill>
                <a:ea typeface="ＭＳ ゴシック" panose="020B0609070205080204" pitchFamily="49" charset="-128"/>
              </a:rPr>
              <a:t>×</a:t>
            </a:r>
            <a:r>
              <a:rPr lang="en-US" altLang="ja-JP" sz="2800" dirty="0">
                <a:solidFill>
                  <a:schemeClr val="accent2"/>
                </a:solidFill>
                <a:ea typeface="ＭＳ ゴシック" panose="020B0609070205080204" pitchFamily="49" charset="-128"/>
              </a:rPr>
              <a:t> </a:t>
            </a:r>
            <a:r>
              <a:rPr lang="ja-JP" altLang="en-US" sz="2800" dirty="0">
                <a:solidFill>
                  <a:schemeClr val="accent2"/>
                </a:solidFill>
                <a:ea typeface="ＭＳ ゴシック" panose="020B0609070205080204" pitchFamily="49" charset="-128"/>
              </a:rPr>
              <a:t>ただし，</a:t>
            </a:r>
            <a:r>
              <a:rPr lang="ja-JP" altLang="en-US" sz="2800" dirty="0">
                <a:solidFill>
                  <a:srgbClr val="6600CC"/>
                </a:solidFill>
                <a:ea typeface="ＭＳ ゴシック" panose="020B0609070205080204" pitchFamily="49" charset="-128"/>
              </a:rPr>
              <a:t>仮説 </a:t>
            </a:r>
            <a:r>
              <a:rPr lang="en-US" altLang="ja-JP" sz="2800" dirty="0">
                <a:solidFill>
                  <a:srgbClr val="6600CC"/>
                </a:solidFill>
                <a:ea typeface="ＭＳ ゴシック" panose="020B0609070205080204" pitchFamily="49" charset="-128"/>
              </a:rPr>
              <a:t>2</a:t>
            </a:r>
            <a:r>
              <a:rPr lang="ja-JP" altLang="en-US" sz="2800" dirty="0">
                <a:solidFill>
                  <a:schemeClr val="accent2"/>
                </a:solidFill>
                <a:ea typeface="ＭＳ ゴシック" panose="020B0609070205080204" pitchFamily="49" charset="-128"/>
              </a:rPr>
              <a:t> は，土橋の両側の堀底の深さの差によって否定された</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西村 </a:t>
            </a:r>
            <a:r>
              <a:rPr lang="en-US" altLang="ja-JP" sz="24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10]</a:t>
            </a:r>
            <a:r>
              <a:rPr lang="ja-JP" altLang="en-US" dirty="0" err="1">
                <a:solidFill>
                  <a:schemeClr val="accent2"/>
                </a:solidFill>
                <a:ea typeface="ＭＳ ゴシック" panose="020B0609070205080204" pitchFamily="49" charset="-128"/>
              </a:rPr>
              <a:t>．</a:t>
            </a:r>
            <a:endParaRPr lang="ja-JP" altLang="en-US"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71E1FE7B-20E3-4B8E-84FD-83C72418AE6A}"/>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39</a:t>
            </a:fld>
            <a:endParaRPr lang="en-US" altLang="ja-JP" sz="2400" dirty="0">
              <a:solidFill>
                <a:srgbClr val="9C9CDE"/>
              </a:solidFill>
            </a:endParaRPr>
          </a:p>
        </p:txBody>
      </p:sp>
      <p:graphicFrame>
        <p:nvGraphicFramePr>
          <p:cNvPr id="7" name="表 6">
            <a:extLst>
              <a:ext uri="{FF2B5EF4-FFF2-40B4-BE49-F238E27FC236}">
                <a16:creationId xmlns:a16="http://schemas.microsoft.com/office/drawing/2014/main" id="{D453A06C-1E7C-4050-9383-346FBF9F800C}"/>
              </a:ext>
            </a:extLst>
          </p:cNvPr>
          <p:cNvGraphicFramePr>
            <a:graphicFrameLocks noGrp="1"/>
          </p:cNvGraphicFramePr>
          <p:nvPr>
            <p:extLst>
              <p:ext uri="{D42A27DB-BD31-4B8C-83A1-F6EECF244321}">
                <p14:modId xmlns:p14="http://schemas.microsoft.com/office/powerpoint/2010/main" val="636091445"/>
              </p:ext>
            </p:extLst>
          </p:nvPr>
        </p:nvGraphicFramePr>
        <p:xfrm>
          <a:off x="714400" y="2225040"/>
          <a:ext cx="7715200" cy="1463040"/>
        </p:xfrm>
        <a:graphic>
          <a:graphicData uri="http://schemas.openxmlformats.org/drawingml/2006/table">
            <a:tbl>
              <a:tblPr firstRow="1" bandRow="1">
                <a:tableStyleId>{5C22544A-7EE6-4342-B048-85BDC9FD1C3A}</a:tableStyleId>
              </a:tblPr>
              <a:tblGrid>
                <a:gridCol w="655374">
                  <a:extLst>
                    <a:ext uri="{9D8B030D-6E8A-4147-A177-3AD203B41FA5}">
                      <a16:colId xmlns:a16="http://schemas.microsoft.com/office/drawing/2014/main" val="3916292619"/>
                    </a:ext>
                  </a:extLst>
                </a:gridCol>
                <a:gridCol w="1155170">
                  <a:extLst>
                    <a:ext uri="{9D8B030D-6E8A-4147-A177-3AD203B41FA5}">
                      <a16:colId xmlns:a16="http://schemas.microsoft.com/office/drawing/2014/main" val="4277023590"/>
                    </a:ext>
                  </a:extLst>
                </a:gridCol>
                <a:gridCol w="1639212">
                  <a:extLst>
                    <a:ext uri="{9D8B030D-6E8A-4147-A177-3AD203B41FA5}">
                      <a16:colId xmlns:a16="http://schemas.microsoft.com/office/drawing/2014/main" val="4208883752"/>
                    </a:ext>
                  </a:extLst>
                </a:gridCol>
                <a:gridCol w="1601148">
                  <a:extLst>
                    <a:ext uri="{9D8B030D-6E8A-4147-A177-3AD203B41FA5}">
                      <a16:colId xmlns:a16="http://schemas.microsoft.com/office/drawing/2014/main" val="3667203385"/>
                    </a:ext>
                  </a:extLst>
                </a:gridCol>
                <a:gridCol w="1357808">
                  <a:extLst>
                    <a:ext uri="{9D8B030D-6E8A-4147-A177-3AD203B41FA5}">
                      <a16:colId xmlns:a16="http://schemas.microsoft.com/office/drawing/2014/main" val="1413662704"/>
                    </a:ext>
                  </a:extLst>
                </a:gridCol>
                <a:gridCol w="1306488">
                  <a:extLst>
                    <a:ext uri="{9D8B030D-6E8A-4147-A177-3AD203B41FA5}">
                      <a16:colId xmlns:a16="http://schemas.microsoft.com/office/drawing/2014/main" val="1055365167"/>
                    </a:ext>
                  </a:extLst>
                </a:gridCol>
              </a:tblGrid>
              <a:tr h="370840">
                <a:tc>
                  <a:txBody>
                    <a:bodyPr/>
                    <a:lstStyle/>
                    <a:p>
                      <a:r>
                        <a:rPr kumimoji="1" lang="en-US" altLang="ja-JP" sz="2400" dirty="0">
                          <a:ln>
                            <a:noFill/>
                          </a:ln>
                        </a:rPr>
                        <a:t>No.</a:t>
                      </a:r>
                      <a:endParaRPr kumimoji="1" lang="ja-JP" altLang="en-US" sz="2400" dirty="0">
                        <a:ln>
                          <a:noFill/>
                        </a:ln>
                      </a:endParaRPr>
                    </a:p>
                  </a:txBody>
                  <a:tcPr>
                    <a:solidFill>
                      <a:srgbClr val="006699"/>
                    </a:solidFill>
                  </a:tcPr>
                </a:tc>
                <a:tc>
                  <a:txBody>
                    <a:bodyPr/>
                    <a:lstStyle/>
                    <a:p>
                      <a:pPr algn="ctr"/>
                      <a:r>
                        <a:rPr kumimoji="1" lang="ja-JP" altLang="en-US" sz="2800" dirty="0">
                          <a:ln>
                            <a:noFill/>
                          </a:ln>
                        </a:rPr>
                        <a:t>城名</a:t>
                      </a:r>
                    </a:p>
                  </a:txBody>
                  <a:tcPr>
                    <a:solidFill>
                      <a:srgbClr val="006699"/>
                    </a:solidFill>
                  </a:tcPr>
                </a:tc>
                <a:tc>
                  <a:txBody>
                    <a:bodyPr/>
                    <a:lstStyle/>
                    <a:p>
                      <a:pPr algn="ctr"/>
                      <a:r>
                        <a:rPr kumimoji="1" lang="ja-JP" altLang="en-US" sz="2800" dirty="0">
                          <a:ln>
                            <a:noFill/>
                          </a:ln>
                        </a:rPr>
                        <a:t>取崩し</a:t>
                      </a:r>
                    </a:p>
                  </a:txBody>
                  <a:tcPr>
                    <a:solidFill>
                      <a:srgbClr val="006699"/>
                    </a:solidFill>
                  </a:tcPr>
                </a:tc>
                <a:tc>
                  <a:txBody>
                    <a:bodyPr/>
                    <a:lstStyle/>
                    <a:p>
                      <a:pPr algn="ctr"/>
                      <a:r>
                        <a:rPr kumimoji="1" lang="ja-JP" altLang="en-US" sz="2800" dirty="0">
                          <a:ln>
                            <a:noFill/>
                          </a:ln>
                        </a:rPr>
                        <a:t>造成</a:t>
                      </a:r>
                    </a:p>
                  </a:txBody>
                  <a:tcPr>
                    <a:solidFill>
                      <a:srgbClr val="006699"/>
                    </a:solidFill>
                  </a:tcPr>
                </a:tc>
                <a:tc>
                  <a:txBody>
                    <a:bodyPr/>
                    <a:lstStyle/>
                    <a:p>
                      <a:pPr algn="ctr"/>
                      <a:r>
                        <a:rPr kumimoji="1" lang="ja-JP" altLang="en-US" sz="2800" dirty="0">
                          <a:ln>
                            <a:noFill/>
                          </a:ln>
                        </a:rPr>
                        <a:t>体積比</a:t>
                      </a:r>
                    </a:p>
                  </a:txBody>
                  <a:tcPr>
                    <a:solidFill>
                      <a:srgbClr val="006699"/>
                    </a:solidFill>
                  </a:tcPr>
                </a:tc>
                <a:tc>
                  <a:txBody>
                    <a:bodyPr/>
                    <a:lstStyle/>
                    <a:p>
                      <a:pPr algn="ctr"/>
                      <a:r>
                        <a:rPr kumimoji="1" lang="ja-JP" altLang="en-US" sz="2800" dirty="0">
                          <a:ln>
                            <a:noFill/>
                          </a:ln>
                        </a:rPr>
                        <a:t>結果</a:t>
                      </a:r>
                    </a:p>
                  </a:txBody>
                  <a:tcPr>
                    <a:solidFill>
                      <a:srgbClr val="006699"/>
                    </a:solidFill>
                  </a:tcPr>
                </a:tc>
                <a:extLst>
                  <a:ext uri="{0D108BD9-81ED-4DB2-BD59-A6C34878D82A}">
                    <a16:rowId xmlns:a16="http://schemas.microsoft.com/office/drawing/2014/main" val="2635211806"/>
                  </a:ext>
                </a:extLst>
              </a:tr>
              <a:tr h="370840">
                <a:tc>
                  <a:txBody>
                    <a:bodyPr/>
                    <a:lstStyle/>
                    <a:p>
                      <a:pPr algn="ctr"/>
                      <a:endParaRPr kumimoji="1" lang="en-US" altLang="ja-JP" sz="1200" dirty="0">
                        <a:ln>
                          <a:noFill/>
                        </a:ln>
                        <a:solidFill>
                          <a:srgbClr val="9933FF"/>
                        </a:solidFill>
                      </a:endParaRPr>
                    </a:p>
                    <a:p>
                      <a:pPr algn="ctr"/>
                      <a:r>
                        <a:rPr kumimoji="1" lang="en-US" altLang="ja-JP" sz="3200" dirty="0">
                          <a:ln>
                            <a:noFill/>
                          </a:ln>
                          <a:solidFill>
                            <a:srgbClr val="9933FF"/>
                          </a:solidFill>
                        </a:rPr>
                        <a:t>2</a:t>
                      </a:r>
                      <a:endParaRPr kumimoji="1" lang="ja-JP" altLang="en-US" sz="3200" dirty="0">
                        <a:ln>
                          <a:noFill/>
                        </a:ln>
                        <a:solidFill>
                          <a:srgbClr val="9933FF"/>
                        </a:solidFill>
                      </a:endParaRPr>
                    </a:p>
                  </a:txBody>
                  <a:tcPr/>
                </a:tc>
                <a:tc>
                  <a:txBody>
                    <a:bodyPr/>
                    <a:lstStyle/>
                    <a:p>
                      <a:endParaRPr kumimoji="1" lang="en-US" altLang="ja-JP" sz="1200" dirty="0">
                        <a:ln>
                          <a:noFill/>
                        </a:ln>
                        <a:solidFill>
                          <a:srgbClr val="333399"/>
                        </a:solidFill>
                      </a:endParaRPr>
                    </a:p>
                    <a:p>
                      <a:r>
                        <a:rPr kumimoji="1" lang="ja-JP" altLang="en-US" sz="3200" dirty="0">
                          <a:ln>
                            <a:noFill/>
                          </a:ln>
                          <a:solidFill>
                            <a:srgbClr val="C00000"/>
                          </a:solidFill>
                        </a:rPr>
                        <a:t>小机</a:t>
                      </a:r>
                    </a:p>
                  </a:txBody>
                  <a:tcPr/>
                </a:tc>
                <a:tc>
                  <a:txBody>
                    <a:bodyPr/>
                    <a:lstStyle/>
                    <a:p>
                      <a:r>
                        <a:rPr kumimoji="1" lang="ja-JP" altLang="en-US" sz="2800">
                          <a:ln>
                            <a:noFill/>
                          </a:ln>
                          <a:solidFill>
                            <a:srgbClr val="333399"/>
                          </a:solidFill>
                        </a:rPr>
                        <a:t>馬出上面　</a:t>
                      </a:r>
                      <a:endParaRPr kumimoji="1" lang="en-US" altLang="ja-JP" sz="2800">
                        <a:ln>
                          <a:noFill/>
                        </a:ln>
                        <a:solidFill>
                          <a:srgbClr val="333399"/>
                        </a:solidFill>
                      </a:endParaRPr>
                    </a:p>
                    <a:p>
                      <a:r>
                        <a:rPr kumimoji="1" lang="en-US" altLang="ja-JP" sz="2800">
                          <a:ln>
                            <a:noFill/>
                          </a:ln>
                          <a:solidFill>
                            <a:schemeClr val="bg1">
                              <a:lumMod val="95000"/>
                            </a:schemeClr>
                          </a:solidFill>
                        </a:rPr>
                        <a:t>.</a:t>
                      </a:r>
                      <a:r>
                        <a:rPr kumimoji="1" lang="en-US" altLang="ja-JP" sz="2800">
                          <a:ln>
                            <a:noFill/>
                          </a:ln>
                          <a:solidFill>
                            <a:srgbClr val="333399"/>
                          </a:solidFill>
                        </a:rPr>
                        <a:t> 60.8 </a:t>
                      </a:r>
                      <a:r>
                        <a:rPr kumimoji="1" lang="en-US" altLang="ja-JP" sz="2800">
                          <a:ln>
                            <a:noFill/>
                          </a:ln>
                          <a:solidFill>
                            <a:srgbClr val="6262E4"/>
                          </a:solidFill>
                        </a:rPr>
                        <a:t>m</a:t>
                      </a:r>
                      <a:r>
                        <a:rPr kumimoji="1" lang="en-US" altLang="ja-JP" sz="2800" baseline="30000">
                          <a:ln>
                            <a:noFill/>
                          </a:ln>
                          <a:solidFill>
                            <a:srgbClr val="6262E4"/>
                          </a:solidFill>
                        </a:rPr>
                        <a:t>3</a:t>
                      </a:r>
                      <a:endParaRPr kumimoji="1" lang="ja-JP" altLang="en-US" sz="2800" baseline="30000" dirty="0">
                        <a:ln>
                          <a:noFill/>
                        </a:ln>
                        <a:solidFill>
                          <a:srgbClr val="6262E4"/>
                        </a:solidFill>
                      </a:endParaRPr>
                    </a:p>
                  </a:txBody>
                  <a:tcPr/>
                </a:tc>
                <a:tc>
                  <a:txBody>
                    <a:bodyPr/>
                    <a:lstStyle/>
                    <a:p>
                      <a:r>
                        <a:rPr kumimoji="1" lang="ja-JP" altLang="en-US" sz="2800" dirty="0">
                          <a:ln>
                            <a:noFill/>
                          </a:ln>
                          <a:solidFill>
                            <a:srgbClr val="333399"/>
                          </a:solidFill>
                        </a:rPr>
                        <a:t>土橋　　　　　　</a:t>
                      </a:r>
                      <a:endParaRPr kumimoji="1" lang="en-US" altLang="ja-JP" sz="2800" dirty="0">
                        <a:ln>
                          <a:noFill/>
                        </a:ln>
                        <a:solidFill>
                          <a:srgbClr val="333399"/>
                        </a:solidFill>
                      </a:endParaRPr>
                    </a:p>
                    <a:p>
                      <a:r>
                        <a:rPr kumimoji="1" lang="en-US" altLang="ja-JP" sz="2800" u="sng" dirty="0">
                          <a:ln>
                            <a:noFill/>
                          </a:ln>
                          <a:solidFill>
                            <a:schemeClr val="bg1">
                              <a:lumMod val="95000"/>
                            </a:schemeClr>
                          </a:solidFill>
                        </a:rPr>
                        <a:t>.</a:t>
                      </a:r>
                      <a:r>
                        <a:rPr kumimoji="1" lang="en-US" altLang="ja-JP" sz="2800" dirty="0">
                          <a:ln>
                            <a:noFill/>
                          </a:ln>
                          <a:solidFill>
                            <a:srgbClr val="333399"/>
                          </a:solidFill>
                        </a:rPr>
                        <a:t> 87.6 </a:t>
                      </a:r>
                      <a:r>
                        <a:rPr kumimoji="1" lang="en-US" altLang="ja-JP" sz="2800" dirty="0">
                          <a:ln>
                            <a:noFill/>
                          </a:ln>
                          <a:solidFill>
                            <a:srgbClr val="6262E4"/>
                          </a:solidFill>
                        </a:rPr>
                        <a:t>m</a:t>
                      </a:r>
                      <a:r>
                        <a:rPr kumimoji="1" lang="en-US" altLang="ja-JP" sz="2800" baseline="30000" dirty="0">
                          <a:ln>
                            <a:noFill/>
                          </a:ln>
                          <a:solidFill>
                            <a:srgbClr val="6262E4"/>
                          </a:solidFill>
                        </a:rPr>
                        <a:t>3</a:t>
                      </a:r>
                      <a:endParaRPr kumimoji="1" lang="ja-JP" altLang="en-US" sz="2800" baseline="30000" dirty="0">
                        <a:ln>
                          <a:noFill/>
                        </a:ln>
                        <a:solidFill>
                          <a:srgbClr val="6262E4"/>
                        </a:solidFill>
                      </a:endParaRPr>
                    </a:p>
                  </a:txBody>
                  <a:tcPr/>
                </a:tc>
                <a:tc>
                  <a:txBody>
                    <a:bodyPr/>
                    <a:lstStyle/>
                    <a:p>
                      <a:pPr algn="r"/>
                      <a:endParaRPr kumimoji="1" lang="en-US" altLang="ja-JP" sz="1000" dirty="0">
                        <a:ln>
                          <a:noFill/>
                        </a:ln>
                        <a:solidFill>
                          <a:srgbClr val="333399"/>
                        </a:solidFill>
                      </a:endParaRPr>
                    </a:p>
                    <a:p>
                      <a:pPr algn="r"/>
                      <a:r>
                        <a:rPr kumimoji="1" lang="en-US" altLang="ja-JP" sz="3600" dirty="0">
                          <a:ln>
                            <a:noFill/>
                          </a:ln>
                          <a:solidFill>
                            <a:srgbClr val="333399"/>
                          </a:solidFill>
                        </a:rPr>
                        <a:t>1.44</a:t>
                      </a:r>
                      <a:endParaRPr kumimoji="1" lang="ja-JP" altLang="en-US" sz="3600" dirty="0">
                        <a:ln>
                          <a:noFill/>
                        </a:ln>
                        <a:solidFill>
                          <a:srgbClr val="333399"/>
                        </a:solidFill>
                      </a:endParaRPr>
                    </a:p>
                  </a:txBody>
                  <a:tcPr/>
                </a:tc>
                <a:tc>
                  <a:txBody>
                    <a:bodyPr/>
                    <a:lstStyle/>
                    <a:p>
                      <a:endParaRPr kumimoji="1" lang="en-US" altLang="ja-JP" sz="1400" dirty="0">
                        <a:ln>
                          <a:noFill/>
                        </a:ln>
                        <a:solidFill>
                          <a:srgbClr val="333399"/>
                        </a:solidFill>
                      </a:endParaRPr>
                    </a:p>
                    <a:p>
                      <a:pPr algn="ctr"/>
                      <a:r>
                        <a:rPr kumimoji="1" lang="ja-JP" altLang="en-US" sz="2800" b="1" dirty="0">
                          <a:ln>
                            <a:noFill/>
                          </a:ln>
                          <a:solidFill>
                            <a:srgbClr val="333399"/>
                          </a:solidFill>
                        </a:rPr>
                        <a:t>△</a:t>
                      </a:r>
                    </a:p>
                  </a:txBody>
                  <a:tcPr/>
                </a:tc>
                <a:extLst>
                  <a:ext uri="{0D108BD9-81ED-4DB2-BD59-A6C34878D82A}">
                    <a16:rowId xmlns:a16="http://schemas.microsoft.com/office/drawing/2014/main" val="383449249"/>
                  </a:ext>
                </a:extLst>
              </a:tr>
            </a:tbl>
          </a:graphicData>
        </a:graphic>
      </p:graphicFrame>
    </p:spTree>
    <p:extLst>
      <p:ext uri="{BB962C8B-B14F-4D97-AF65-F5344CB8AC3E}">
        <p14:creationId xmlns:p14="http://schemas.microsoft.com/office/powerpoint/2010/main" val="1268482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概要 </a:t>
            </a:r>
            <a:r>
              <a:rPr lang="en-US" altLang="ja-JP" sz="3600" b="1" dirty="0">
                <a:solidFill>
                  <a:srgbClr val="C46DFF"/>
                </a:solidFill>
              </a:rPr>
              <a:t>(2/2)</a:t>
            </a:r>
            <a:endParaRPr lang="ja-JP" altLang="en-US" sz="3600" b="1" dirty="0">
              <a:solidFill>
                <a:srgbClr val="9900FF"/>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600200"/>
            <a:ext cx="8435280" cy="4983162"/>
          </a:xfrm>
        </p:spPr>
        <p:txBody>
          <a:bodyPr/>
          <a:lstStyle/>
          <a:p>
            <a:pPr marL="252000" indent="-252000">
              <a:lnSpc>
                <a:spcPts val="4400"/>
              </a:lnSpc>
              <a:spcAft>
                <a:spcPts val="0"/>
              </a:spcAft>
            </a:pPr>
            <a:r>
              <a:rPr lang="ja-JP" altLang="en-US" dirty="0">
                <a:solidFill>
                  <a:srgbClr val="6600CC"/>
                </a:solidFill>
                <a:ea typeface="ＭＳ ゴシック" panose="020B0609070205080204" pitchFamily="49" charset="-128"/>
              </a:rPr>
              <a:t>検証</a:t>
            </a:r>
            <a:r>
              <a:rPr lang="ja-JP" altLang="en-US" dirty="0">
                <a:solidFill>
                  <a:srgbClr val="6600CC"/>
                </a:solidFill>
                <a:latin typeface="ＭＳ Ｐゴシック" panose="020B0600070205080204" pitchFamily="50" charset="-128"/>
                <a:ea typeface="ＭＳ Ｐゴシック" panose="020B0600070205080204" pitchFamily="50" charset="-128"/>
              </a:rPr>
              <a:t>：　</a:t>
            </a:r>
            <a:r>
              <a:rPr lang="ja-JP" altLang="en-US" dirty="0">
                <a:solidFill>
                  <a:schemeClr val="accent2"/>
                </a:solidFill>
                <a:ea typeface="ＭＳ ゴシック" panose="020B0609070205080204" pitchFamily="49" charset="-128"/>
              </a:rPr>
              <a:t>測定によって移動した土量を計算し，</a:t>
            </a:r>
            <a:endParaRPr lang="en-US" altLang="ja-JP" dirty="0">
              <a:solidFill>
                <a:schemeClr val="accent2"/>
              </a:solidFill>
              <a:ea typeface="ＭＳ ゴシック" panose="020B0609070205080204" pitchFamily="49" charset="-128"/>
            </a:endParaRPr>
          </a:p>
          <a:p>
            <a:pPr marL="1512000" indent="0">
              <a:lnSpc>
                <a:spcPts val="4400"/>
              </a:lnSpc>
              <a:spcBef>
                <a:spcPts val="0"/>
              </a:spcBef>
              <a:spcAft>
                <a:spcPts val="600"/>
              </a:spcAft>
              <a:buNone/>
            </a:pPr>
            <a:r>
              <a:rPr lang="ja-JP" altLang="en-US" b="1" dirty="0">
                <a:solidFill>
                  <a:srgbClr val="0047D6"/>
                </a:solidFill>
                <a:ea typeface="ＭＳ ゴシック" panose="020B0609070205080204" pitchFamily="49" charset="-128"/>
              </a:rPr>
              <a:t>破壊</a:t>
            </a:r>
            <a:r>
              <a:rPr lang="ja-JP" altLang="en-US" sz="1800" b="1" dirty="0">
                <a:solidFill>
                  <a:srgbClr val="0047D6"/>
                </a:solidFill>
                <a:ea typeface="ＭＳ ゴシック" panose="020B0609070205080204" pitchFamily="49" charset="-128"/>
              </a:rPr>
              <a:t> </a:t>
            </a:r>
            <a:r>
              <a:rPr lang="en-US" altLang="ja-JP" sz="2400" b="1" dirty="0">
                <a:solidFill>
                  <a:srgbClr val="0047D6"/>
                </a:solidFill>
                <a:ea typeface="ＭＳ ゴシック" panose="020B0609070205080204" pitchFamily="49" charset="-128"/>
              </a:rPr>
              <a:t>2</a:t>
            </a:r>
            <a:r>
              <a:rPr lang="en-US" altLang="ja-JP" sz="3600" dirty="0">
                <a:solidFill>
                  <a:srgbClr val="0047D6"/>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があったかどうかを確かめた．</a:t>
            </a:r>
            <a:endParaRPr lang="en-US" altLang="ja-JP" dirty="0">
              <a:solidFill>
                <a:schemeClr val="accent2"/>
              </a:solidFill>
              <a:ea typeface="ＭＳ ゴシック" panose="020B0609070205080204" pitchFamily="49" charset="-128"/>
            </a:endParaRPr>
          </a:p>
          <a:p>
            <a:pPr marL="828000" indent="-252000"/>
            <a:r>
              <a:rPr lang="ja-JP" altLang="en-US" sz="2800" dirty="0">
                <a:solidFill>
                  <a:srgbClr val="0047D6"/>
                </a:solidFill>
                <a:ea typeface="ＭＳ ゴシック" panose="020B0609070205080204" pitchFamily="49" charset="-128"/>
              </a:rPr>
              <a:t>建設</a:t>
            </a:r>
            <a:r>
              <a:rPr lang="ja-JP" altLang="en-US" sz="1600" dirty="0">
                <a:solidFill>
                  <a:srgbClr val="0047D6"/>
                </a:solidFill>
                <a:ea typeface="ＭＳ ゴシック" panose="020B0609070205080204" pitchFamily="49" charset="-128"/>
              </a:rPr>
              <a:t> </a:t>
            </a:r>
            <a:r>
              <a:rPr lang="en-US" altLang="ja-JP" sz="2400" dirty="0">
                <a:solidFill>
                  <a:srgbClr val="0047D6"/>
                </a:solidFill>
                <a:ea typeface="ＭＳ ゴシック" panose="020B0609070205080204" pitchFamily="49" charset="-128"/>
              </a:rPr>
              <a:t>0</a:t>
            </a:r>
            <a:r>
              <a:rPr lang="ja-JP" altLang="en-US" sz="2800" dirty="0">
                <a:solidFill>
                  <a:srgbClr val="0047D6"/>
                </a:solidFill>
                <a:ea typeface="ＭＳ ゴシック" panose="020B0609070205080204" pitchFamily="49" charset="-128"/>
              </a:rPr>
              <a:t>：</a:t>
            </a:r>
            <a:r>
              <a:rPr lang="ja-JP" altLang="en-US" dirty="0">
                <a:solidFill>
                  <a:schemeClr val="accent2"/>
                </a:solidFill>
                <a:ea typeface="ＭＳ ゴシック" panose="020B0609070205080204" pitchFamily="49" charset="-128"/>
              </a:rPr>
              <a:t> </a:t>
            </a:r>
            <a:r>
              <a:rPr lang="ja-JP" altLang="en-US" dirty="0">
                <a:solidFill>
                  <a:srgbClr val="6262CC"/>
                </a:solidFill>
                <a:ea typeface="ＭＳ ゴシック" panose="020B0609070205080204" pitchFamily="49" charset="-128"/>
              </a:rPr>
              <a:t>堀の土</a:t>
            </a:r>
            <a:r>
              <a:rPr lang="ja-JP" altLang="en-US" dirty="0">
                <a:solidFill>
                  <a:schemeClr val="accent2"/>
                </a:solidFill>
                <a:ea typeface="ＭＳ ゴシック" panose="020B0609070205080204" pitchFamily="49" charset="-128"/>
              </a:rPr>
              <a:t> </a:t>
            </a:r>
            <a:r>
              <a:rPr lang="ja-JP" altLang="en-US" dirty="0">
                <a:solidFill>
                  <a:srgbClr val="0793E9"/>
                </a:solidFill>
                <a:latin typeface="Microsoft YaHei UI" panose="020B0503020204020204" pitchFamily="34" charset="-122"/>
                <a:ea typeface="Microsoft YaHei UI" panose="020B0503020204020204" pitchFamily="34" charset="-122"/>
              </a:rPr>
              <a:t>→</a:t>
            </a:r>
            <a:r>
              <a:rPr lang="ja-JP" altLang="en-US" dirty="0">
                <a:solidFill>
                  <a:schemeClr val="accent2"/>
                </a:solidFill>
                <a:ea typeface="ＭＳ ゴシック" panose="020B0609070205080204" pitchFamily="49" charset="-128"/>
              </a:rPr>
              <a:t> </a:t>
            </a:r>
            <a:r>
              <a:rPr lang="ja-JP" altLang="en-US" dirty="0">
                <a:solidFill>
                  <a:srgbClr val="6262CC"/>
                </a:solidFill>
                <a:ea typeface="ＭＳ ゴシック" panose="020B0609070205080204" pitchFamily="49" charset="-128"/>
              </a:rPr>
              <a:t>土塁</a:t>
            </a:r>
            <a:r>
              <a:rPr lang="ja-JP" altLang="en-US" sz="2800" dirty="0">
                <a:solidFill>
                  <a:srgbClr val="6262E4"/>
                </a:solidFill>
                <a:ea typeface="ＭＳ ゴシック" panose="020B0609070205080204" pitchFamily="49" charset="-128"/>
              </a:rPr>
              <a:t>（城の普請）</a:t>
            </a:r>
            <a:endParaRPr lang="en-US" altLang="ja-JP" sz="2800" dirty="0">
              <a:solidFill>
                <a:srgbClr val="6262E4"/>
              </a:solidFill>
              <a:ea typeface="ＭＳ ゴシック" panose="020B0609070205080204" pitchFamily="49" charset="-128"/>
            </a:endParaRPr>
          </a:p>
          <a:p>
            <a:pPr marL="828000" indent="-252000"/>
            <a:r>
              <a:rPr lang="ja-JP" altLang="en-US" sz="2800" dirty="0">
                <a:solidFill>
                  <a:srgbClr val="0047D6"/>
                </a:solidFill>
                <a:ea typeface="ＭＳ ゴシック" panose="020B0609070205080204" pitchFamily="49" charset="-128"/>
              </a:rPr>
              <a:t>破壊</a:t>
            </a:r>
            <a:r>
              <a:rPr lang="ja-JP" altLang="en-US" sz="1600" dirty="0">
                <a:solidFill>
                  <a:srgbClr val="0047D6"/>
                </a:solidFill>
                <a:ea typeface="ＭＳ ゴシック" panose="020B0609070205080204" pitchFamily="49" charset="-128"/>
              </a:rPr>
              <a:t> </a:t>
            </a:r>
            <a:r>
              <a:rPr lang="en-US" altLang="ja-JP" sz="2400" dirty="0">
                <a:solidFill>
                  <a:srgbClr val="0047D6"/>
                </a:solidFill>
                <a:ea typeface="ＭＳ ゴシック" panose="020B0609070205080204" pitchFamily="49" charset="-128"/>
              </a:rPr>
              <a:t>1</a:t>
            </a:r>
            <a:r>
              <a:rPr lang="ja-JP" altLang="en-US" sz="2800" dirty="0">
                <a:solidFill>
                  <a:srgbClr val="0047D6"/>
                </a:solidFill>
                <a:ea typeface="ＭＳ ゴシック" panose="020B0609070205080204" pitchFamily="49" charset="-128"/>
              </a:rPr>
              <a:t>：</a:t>
            </a:r>
            <a:r>
              <a:rPr lang="ja-JP" altLang="en-US" dirty="0">
                <a:solidFill>
                  <a:schemeClr val="accent2"/>
                </a:solidFill>
                <a:ea typeface="ＭＳ ゴシック" panose="020B0609070205080204" pitchFamily="49" charset="-128"/>
              </a:rPr>
              <a:t> </a:t>
            </a:r>
            <a:r>
              <a:rPr lang="ja-JP" altLang="en-US" dirty="0">
                <a:solidFill>
                  <a:srgbClr val="6262CC"/>
                </a:solidFill>
                <a:ea typeface="ＭＳ ゴシック" panose="020B0609070205080204" pitchFamily="49" charset="-128"/>
              </a:rPr>
              <a:t>土塁</a:t>
            </a:r>
            <a:r>
              <a:rPr lang="ja-JP" altLang="en-US" dirty="0">
                <a:solidFill>
                  <a:schemeClr val="accent2"/>
                </a:solidFill>
                <a:ea typeface="ＭＳ ゴシック" panose="020B0609070205080204" pitchFamily="49" charset="-128"/>
              </a:rPr>
              <a:t> </a:t>
            </a:r>
            <a:r>
              <a:rPr lang="ja-JP" altLang="en-US" dirty="0">
                <a:solidFill>
                  <a:srgbClr val="0793E9"/>
                </a:solidFill>
                <a:latin typeface="Microsoft YaHei UI" panose="020B0503020204020204" pitchFamily="34" charset="-122"/>
                <a:ea typeface="Microsoft YaHei UI" panose="020B0503020204020204" pitchFamily="34" charset="-122"/>
              </a:rPr>
              <a:t>→</a:t>
            </a:r>
            <a:r>
              <a:rPr lang="ja-JP" altLang="en-US" dirty="0">
                <a:solidFill>
                  <a:schemeClr val="accent2"/>
                </a:solidFill>
                <a:ea typeface="ＭＳ ゴシック" panose="020B0609070205080204" pitchFamily="49" charset="-128"/>
              </a:rPr>
              <a:t> </a:t>
            </a:r>
            <a:r>
              <a:rPr lang="ja-JP" altLang="en-US" dirty="0">
                <a:solidFill>
                  <a:srgbClr val="6262CC"/>
                </a:solidFill>
                <a:ea typeface="ＭＳ ゴシック" panose="020B0609070205080204" pitchFamily="49" charset="-128"/>
              </a:rPr>
              <a:t>堀</a:t>
            </a:r>
            <a:r>
              <a:rPr lang="ja-JP" altLang="en-US" dirty="0">
                <a:solidFill>
                  <a:schemeClr val="accent2"/>
                </a:solidFill>
                <a:ea typeface="ＭＳ ゴシック" panose="020B0609070205080204" pitchFamily="49" charset="-128"/>
              </a:rPr>
              <a:t>　　</a:t>
            </a:r>
            <a:r>
              <a:rPr lang="ja-JP" altLang="en-US" sz="2800" dirty="0">
                <a:solidFill>
                  <a:srgbClr val="6262E4"/>
                </a:solidFill>
                <a:ea typeface="ＭＳ ゴシック" panose="020B0609070205080204" pitchFamily="49" charset="-128"/>
              </a:rPr>
              <a:t>（埋め戻し）</a:t>
            </a:r>
            <a:endParaRPr lang="en-US" altLang="ja-JP" sz="2800" dirty="0">
              <a:solidFill>
                <a:srgbClr val="6262E4"/>
              </a:solidFill>
              <a:ea typeface="ＭＳ ゴシック" panose="020B0609070205080204" pitchFamily="49" charset="-128"/>
            </a:endParaRPr>
          </a:p>
          <a:p>
            <a:pPr marL="828000" indent="-252000"/>
            <a:r>
              <a:rPr lang="ja-JP" altLang="en-US" sz="2800" b="1" dirty="0">
                <a:solidFill>
                  <a:srgbClr val="0047D6"/>
                </a:solidFill>
                <a:ea typeface="ＭＳ ゴシック" panose="020B0609070205080204" pitchFamily="49" charset="-128"/>
              </a:rPr>
              <a:t>破壊</a:t>
            </a:r>
            <a:r>
              <a:rPr lang="ja-JP" altLang="en-US" sz="1600" b="1" dirty="0">
                <a:solidFill>
                  <a:srgbClr val="0047D6"/>
                </a:solidFill>
                <a:ea typeface="ＭＳ ゴシック" panose="020B0609070205080204" pitchFamily="49" charset="-128"/>
              </a:rPr>
              <a:t> </a:t>
            </a:r>
            <a:r>
              <a:rPr lang="en-US" altLang="ja-JP" sz="2400" b="1" dirty="0">
                <a:solidFill>
                  <a:srgbClr val="0047D6"/>
                </a:solidFill>
                <a:ea typeface="ＭＳ ゴシック" panose="020B0609070205080204" pitchFamily="49" charset="-128"/>
              </a:rPr>
              <a:t>2</a:t>
            </a:r>
            <a:r>
              <a:rPr lang="ja-JP" altLang="en-US" sz="2800" dirty="0">
                <a:solidFill>
                  <a:srgbClr val="0047D6"/>
                </a:solidFill>
                <a:ea typeface="ＭＳ ゴシック" panose="020B0609070205080204" pitchFamily="49" charset="-128"/>
              </a:rPr>
              <a:t>：</a:t>
            </a:r>
            <a:r>
              <a:rPr lang="en-US" altLang="ja-JP" dirty="0">
                <a:solidFill>
                  <a:schemeClr val="accent2"/>
                </a:solidFill>
                <a:ea typeface="ＭＳ ゴシック" panose="020B0609070205080204" pitchFamily="49" charset="-128"/>
              </a:rPr>
              <a:t> </a:t>
            </a:r>
            <a:r>
              <a:rPr lang="ja-JP" altLang="en-US" b="1" dirty="0">
                <a:solidFill>
                  <a:schemeClr val="accent2"/>
                </a:solidFill>
                <a:ea typeface="ＭＳ ゴシック" panose="020B0609070205080204" pitchFamily="49" charset="-128"/>
              </a:rPr>
              <a:t>土塁</a:t>
            </a:r>
            <a:r>
              <a:rPr lang="ja-JP" altLang="en-US" dirty="0">
                <a:solidFill>
                  <a:schemeClr val="accent2"/>
                </a:solidFill>
                <a:ea typeface="ＭＳ ゴシック" panose="020B0609070205080204" pitchFamily="49" charset="-128"/>
              </a:rPr>
              <a:t> </a:t>
            </a:r>
            <a:r>
              <a:rPr lang="ja-JP" altLang="en-US" dirty="0">
                <a:solidFill>
                  <a:srgbClr val="0793E9"/>
                </a:solidFill>
                <a:latin typeface="Microsoft YaHei UI" panose="020B0503020204020204" pitchFamily="34" charset="-122"/>
                <a:ea typeface="Microsoft YaHei UI" panose="020B0503020204020204" pitchFamily="34" charset="-122"/>
              </a:rPr>
              <a:t>→</a:t>
            </a:r>
            <a:r>
              <a:rPr lang="ja-JP" altLang="en-US" dirty="0">
                <a:solidFill>
                  <a:schemeClr val="accent2"/>
                </a:solidFill>
                <a:ea typeface="ＭＳ ゴシック" panose="020B0609070205080204" pitchFamily="49" charset="-128"/>
              </a:rPr>
              <a:t> </a:t>
            </a:r>
            <a:r>
              <a:rPr lang="ja-JP" altLang="en-US" b="1" dirty="0">
                <a:solidFill>
                  <a:schemeClr val="accent2"/>
                </a:solidFill>
                <a:ea typeface="ＭＳ ゴシック" panose="020B0609070205080204" pitchFamily="49" charset="-128"/>
              </a:rPr>
              <a:t>土橋</a:t>
            </a:r>
            <a:r>
              <a:rPr lang="ja-JP" altLang="en-US" dirty="0">
                <a:solidFill>
                  <a:schemeClr val="accent2"/>
                </a:solidFill>
                <a:ea typeface="ＭＳ ゴシック" panose="020B0609070205080204" pitchFamily="49" charset="-128"/>
              </a:rPr>
              <a:t>　</a:t>
            </a:r>
            <a:r>
              <a:rPr lang="ja-JP" altLang="en-US" sz="2800" dirty="0">
                <a:solidFill>
                  <a:srgbClr val="6262E4"/>
                </a:solidFill>
                <a:ea typeface="ＭＳ ゴシック" panose="020B0609070205080204" pitchFamily="49" charset="-128"/>
              </a:rPr>
              <a:t>（通路の造成）</a:t>
            </a:r>
          </a:p>
          <a:p>
            <a:pPr marL="252000" indent="-252000">
              <a:spcBef>
                <a:spcPts val="2400"/>
              </a:spcBef>
            </a:pPr>
            <a:r>
              <a:rPr lang="ja-JP" altLang="en-US" sz="2800" dirty="0">
                <a:solidFill>
                  <a:srgbClr val="6600CC"/>
                </a:solidFill>
                <a:ea typeface="ＭＳ ゴシック" panose="020B0609070205080204" pitchFamily="49" charset="-128"/>
              </a:rPr>
              <a:t>手法</a:t>
            </a:r>
            <a:r>
              <a:rPr lang="ja-JP" altLang="en-US" sz="2800" dirty="0">
                <a:solidFill>
                  <a:srgbClr val="6600CC"/>
                </a:solidFill>
                <a:latin typeface="ＭＳ Ｐゴシック" panose="020B0600070205080204" pitchFamily="50" charset="-128"/>
                <a:ea typeface="ＭＳ Ｐゴシック" panose="020B0600070205080204" pitchFamily="50" charset="-128"/>
              </a:rPr>
              <a:t>： </a:t>
            </a:r>
            <a:r>
              <a:rPr lang="ja-JP" altLang="en-US" dirty="0">
                <a:solidFill>
                  <a:srgbClr val="002060"/>
                </a:solidFill>
                <a:ea typeface="ＭＳ ゴシック" panose="020B0609070205080204" pitchFamily="49" charset="-128"/>
              </a:rPr>
              <a:t>数学的公式</a:t>
            </a:r>
            <a:r>
              <a:rPr lang="ja-JP" altLang="en-US" dirty="0">
                <a:solidFill>
                  <a:srgbClr val="002060"/>
                </a:solidFill>
                <a:latin typeface="ＭＳ Ｐゴシック" panose="020B0600070205080204" pitchFamily="50" charset="-128"/>
                <a:ea typeface="ＭＳ Ｐゴシック" panose="020B0600070205080204" pitchFamily="50" charset="-128"/>
              </a:rPr>
              <a:t>， </a:t>
            </a:r>
            <a:r>
              <a:rPr lang="ja-JP" altLang="en-US" dirty="0">
                <a:solidFill>
                  <a:srgbClr val="002060"/>
                </a:solidFill>
                <a:ea typeface="ＭＳ ゴシック" panose="020B0609070205080204" pitchFamily="49" charset="-128"/>
              </a:rPr>
              <a:t>数値積分</a:t>
            </a:r>
            <a:r>
              <a:rPr lang="ja-JP" altLang="en-US" sz="2600" dirty="0">
                <a:solidFill>
                  <a:srgbClr val="A015FF"/>
                </a:solidFill>
                <a:latin typeface="ＭＳ ゴシック" panose="020B0609070205080204" pitchFamily="49" charset="-128"/>
                <a:ea typeface="ＭＳ ゴシック" panose="020B0609070205080204" pitchFamily="49" charset="-128"/>
              </a:rPr>
              <a:t>（</a:t>
            </a:r>
            <a:r>
              <a:rPr lang="ja-JP" altLang="en-US" sz="2600" dirty="0">
                <a:solidFill>
                  <a:srgbClr val="A015FF"/>
                </a:solidFill>
                <a:ea typeface="ＭＳ ゴシック" panose="020B0609070205080204" pitchFamily="49" charset="-128"/>
              </a:rPr>
              <a:t>シンプソン公式</a:t>
            </a:r>
            <a:r>
              <a:rPr lang="ja-JP" altLang="en-US" sz="2600" dirty="0">
                <a:solidFill>
                  <a:srgbClr val="A015FF"/>
                </a:solidFill>
                <a:latin typeface="ＭＳ Ｐゴシック" panose="020B0600070205080204" pitchFamily="50" charset="-128"/>
                <a:ea typeface="ＭＳ Ｐゴシック" panose="020B0600070205080204" pitchFamily="50" charset="-128"/>
              </a:rPr>
              <a:t>）</a:t>
            </a:r>
            <a:endParaRPr lang="en-US" altLang="ja-JP" sz="2600" dirty="0">
              <a:solidFill>
                <a:srgbClr val="A015FF"/>
              </a:solidFill>
              <a:latin typeface="ＭＳ Ｐゴシック" panose="020B0600070205080204" pitchFamily="50" charset="-128"/>
              <a:ea typeface="ＭＳ Ｐゴシック" panose="020B0600070205080204" pitchFamily="50" charset="-128"/>
            </a:endParaRPr>
          </a:p>
          <a:p>
            <a:pPr marL="252000" indent="-252000">
              <a:spcBef>
                <a:spcPts val="4200"/>
              </a:spcBef>
            </a:pPr>
            <a:r>
              <a:rPr lang="ja-JP" altLang="en-US" sz="2800" dirty="0">
                <a:solidFill>
                  <a:srgbClr val="6600CC"/>
                </a:solidFill>
                <a:ea typeface="ＭＳ ゴシック" panose="020B0609070205080204" pitchFamily="49" charset="-128"/>
              </a:rPr>
              <a:t>付録</a:t>
            </a:r>
            <a:r>
              <a:rPr lang="ja-JP" altLang="en-US" dirty="0">
                <a:solidFill>
                  <a:srgbClr val="6262E4"/>
                </a:solidFill>
                <a:latin typeface="ＭＳ Ｐゴシック" panose="020B0600070205080204" pitchFamily="50" charset="-128"/>
                <a:ea typeface="ＭＳ Ｐゴシック" panose="020B0600070205080204" pitchFamily="50" charset="-128"/>
              </a:rPr>
              <a:t>：</a:t>
            </a:r>
            <a:r>
              <a:rPr lang="ja-JP" altLang="en-US" dirty="0">
                <a:solidFill>
                  <a:schemeClr val="accent2"/>
                </a:solidFill>
                <a:latin typeface="ＭＳ Ｐゴシック" panose="020B0600070205080204" pitchFamily="50" charset="-128"/>
                <a:ea typeface="ＭＳ Ｐゴシック" panose="020B0600070205080204" pitchFamily="50" charset="-128"/>
              </a:rPr>
              <a:t> </a:t>
            </a:r>
            <a:r>
              <a:rPr lang="ja-JP" altLang="en-US" dirty="0">
                <a:solidFill>
                  <a:schemeClr val="accent2"/>
                </a:solidFill>
                <a:ea typeface="ＭＳ ゴシック" panose="020B0609070205080204" pitchFamily="49" charset="-128"/>
              </a:rPr>
              <a:t>公式集</a:t>
            </a:r>
            <a:r>
              <a:rPr lang="ja-JP" altLang="en-US" sz="2800" dirty="0">
                <a:solidFill>
                  <a:srgbClr val="6262E4"/>
                </a:solidFill>
                <a:latin typeface="ＭＳ ゴシック" panose="020B0609070205080204" pitchFamily="49" charset="-128"/>
                <a:ea typeface="ＭＳ ゴシック" panose="020B0609070205080204" pitchFamily="49" charset="-128"/>
              </a:rPr>
              <a:t>（</a:t>
            </a:r>
            <a:r>
              <a:rPr lang="ja-JP" altLang="en-US" sz="2800" dirty="0">
                <a:solidFill>
                  <a:srgbClr val="6262E4"/>
                </a:solidFill>
                <a:ea typeface="ＭＳ ゴシック" panose="020B0609070205080204" pitchFamily="49" charset="-128"/>
              </a:rPr>
              <a:t>副産物</a:t>
            </a:r>
            <a:r>
              <a:rPr lang="ja-JP" altLang="en-US" sz="2800" dirty="0">
                <a:solidFill>
                  <a:srgbClr val="6262E4"/>
                </a:solidFill>
                <a:latin typeface="ＭＳ ゴシック" panose="020B0609070205080204" pitchFamily="49" charset="-128"/>
                <a:ea typeface="ＭＳ ゴシック" panose="020B0609070205080204" pitchFamily="49" charset="-128"/>
              </a:rPr>
              <a:t>）</a:t>
            </a:r>
            <a:endParaRPr lang="ja-JP" altLang="en-US" sz="2800" dirty="0">
              <a:solidFill>
                <a:srgbClr val="6630E0"/>
              </a:solidFill>
              <a:latin typeface="ＭＳ ゴシック" panose="020B0609070205080204" pitchFamily="49" charset="-128"/>
              <a:ea typeface="ＭＳ ゴシック" panose="020B0609070205080204" pitchFamily="49"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4</a:t>
            </a:fld>
            <a:endParaRPr lang="en-US" altLang="ja-JP" sz="2400" dirty="0">
              <a:solidFill>
                <a:srgbClr val="9C9CDE"/>
              </a:solidFill>
              <a:ea typeface="Yu Gothic Medium" panose="020B0400000000000000" pitchFamily="34" charset="-128"/>
            </a:endParaRPr>
          </a:p>
        </p:txBody>
      </p:sp>
      <p:sp>
        <p:nvSpPr>
          <p:cNvPr id="4" name="テキスト ボックス 3">
            <a:extLst>
              <a:ext uri="{FF2B5EF4-FFF2-40B4-BE49-F238E27FC236}">
                <a16:creationId xmlns:a16="http://schemas.microsoft.com/office/drawing/2014/main" id="{54D66351-33DD-4E6D-B7A7-A5604C65ED74}"/>
              </a:ext>
            </a:extLst>
          </p:cNvPr>
          <p:cNvSpPr txBox="1"/>
          <p:nvPr/>
        </p:nvSpPr>
        <p:spPr>
          <a:xfrm>
            <a:off x="2164200" y="5401539"/>
            <a:ext cx="504056" cy="584775"/>
          </a:xfrm>
          <a:prstGeom prst="rect">
            <a:avLst/>
          </a:prstGeom>
          <a:noFill/>
        </p:spPr>
        <p:txBody>
          <a:bodyPr wrap="square" rtlCol="0">
            <a:spAutoFit/>
          </a:bodyPr>
          <a:lstStyle/>
          <a:p>
            <a:r>
              <a:rPr lang="ja-JP" altLang="en-US" sz="3200" dirty="0">
                <a:solidFill>
                  <a:srgbClr val="6630E0"/>
                </a:solidFill>
                <a:latin typeface="Abadi" panose="020B0604020104020204" pitchFamily="34" charset="0"/>
              </a:rPr>
              <a:t>↓</a:t>
            </a:r>
            <a:endParaRPr kumimoji="1" lang="ja-JP" altLang="en-US" sz="3200" dirty="0">
              <a:solidFill>
                <a:srgbClr val="6630E0"/>
              </a:solidFill>
              <a:latin typeface="Abadi" panose="020B0604020104020204" pitchFamily="34" charset="0"/>
            </a:endParaRPr>
          </a:p>
        </p:txBody>
      </p:sp>
      <p:sp>
        <p:nvSpPr>
          <p:cNvPr id="6" name="矢印: 下 5">
            <a:extLst>
              <a:ext uri="{FF2B5EF4-FFF2-40B4-BE49-F238E27FC236}">
                <a16:creationId xmlns:a16="http://schemas.microsoft.com/office/drawing/2014/main" id="{8CA59D4C-8916-4BFE-90DC-F0259AD76228}"/>
              </a:ext>
            </a:extLst>
          </p:cNvPr>
          <p:cNvSpPr/>
          <p:nvPr/>
        </p:nvSpPr>
        <p:spPr bwMode="auto">
          <a:xfrm>
            <a:off x="6758880" y="5629213"/>
            <a:ext cx="239688" cy="320067"/>
          </a:xfrm>
          <a:prstGeom prst="downArrow">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7" name="矢印: 下 6">
            <a:extLst>
              <a:ext uri="{FF2B5EF4-FFF2-40B4-BE49-F238E27FC236}">
                <a16:creationId xmlns:a16="http://schemas.microsoft.com/office/drawing/2014/main" id="{CFA0637D-3261-4C3F-8CBE-581CCB470542}"/>
              </a:ext>
            </a:extLst>
          </p:cNvPr>
          <p:cNvSpPr/>
          <p:nvPr/>
        </p:nvSpPr>
        <p:spPr bwMode="auto">
          <a:xfrm>
            <a:off x="6084168" y="5373216"/>
            <a:ext cx="122312" cy="360040"/>
          </a:xfrm>
          <a:prstGeom prst="downArrow">
            <a:avLst>
              <a:gd name="adj1" fmla="val 50000"/>
              <a:gd name="adj2" fmla="val 50000"/>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a:ln>
                <a:noFill/>
              </a:ln>
              <a:solidFill>
                <a:schemeClr val="tx1"/>
              </a:solidFill>
              <a:effectLst/>
              <a:latin typeface="Arial" panose="020B0604020202020204" pitchFamily="34" charset="0"/>
              <a:ea typeface="ＭＳ Ｐゴシック" panose="020B0600070205080204" pitchFamily="50" charset="-128"/>
            </a:endParaRPr>
          </a:p>
        </p:txBody>
      </p:sp>
      <p:sp>
        <p:nvSpPr>
          <p:cNvPr id="11" name="テキスト ボックス 10">
            <a:extLst>
              <a:ext uri="{FF2B5EF4-FFF2-40B4-BE49-F238E27FC236}">
                <a16:creationId xmlns:a16="http://schemas.microsoft.com/office/drawing/2014/main" id="{06994517-C3C3-40FF-9D15-3643B82A996D}"/>
              </a:ext>
            </a:extLst>
          </p:cNvPr>
          <p:cNvSpPr txBox="1"/>
          <p:nvPr/>
        </p:nvSpPr>
        <p:spPr>
          <a:xfrm>
            <a:off x="6707289" y="5401539"/>
            <a:ext cx="545021" cy="584775"/>
          </a:xfrm>
          <a:prstGeom prst="rect">
            <a:avLst/>
          </a:prstGeom>
          <a:noFill/>
        </p:spPr>
        <p:txBody>
          <a:bodyPr wrap="square" rtlCol="0">
            <a:spAutoFit/>
          </a:bodyPr>
          <a:lstStyle/>
          <a:p>
            <a:r>
              <a:rPr lang="ja-JP" altLang="en-US" sz="3200" dirty="0">
                <a:solidFill>
                  <a:srgbClr val="6630E0"/>
                </a:solidFill>
                <a:latin typeface="Abadi" panose="020B0604020104020204" pitchFamily="34" charset="0"/>
              </a:rPr>
              <a:t>↓</a:t>
            </a:r>
            <a:endParaRPr kumimoji="1" lang="ja-JP" altLang="en-US" sz="3200" dirty="0">
              <a:solidFill>
                <a:srgbClr val="6630E0"/>
              </a:solidFill>
              <a:latin typeface="Abadi" panose="020B0604020104020204" pitchFamily="34" charset="0"/>
            </a:endParaRPr>
          </a:p>
        </p:txBody>
      </p:sp>
      <p:sp>
        <p:nvSpPr>
          <p:cNvPr id="9" name="テキスト ボックス 8">
            <a:extLst>
              <a:ext uri="{FF2B5EF4-FFF2-40B4-BE49-F238E27FC236}">
                <a16:creationId xmlns:a16="http://schemas.microsoft.com/office/drawing/2014/main" id="{7EC44231-D56F-4CBE-AE71-8E33480EE768}"/>
              </a:ext>
            </a:extLst>
          </p:cNvPr>
          <p:cNvSpPr txBox="1"/>
          <p:nvPr/>
        </p:nvSpPr>
        <p:spPr>
          <a:xfrm>
            <a:off x="5803180" y="5915818"/>
            <a:ext cx="2390775" cy="523220"/>
          </a:xfrm>
          <a:prstGeom prst="rect">
            <a:avLst/>
          </a:prstGeom>
          <a:noFill/>
        </p:spPr>
        <p:txBody>
          <a:bodyPr wrap="square" rtlCol="0">
            <a:spAutoFit/>
          </a:bodyPr>
          <a:lstStyle/>
          <a:p>
            <a:r>
              <a:rPr lang="ja-JP" altLang="en-US" sz="2800" dirty="0">
                <a:solidFill>
                  <a:srgbClr val="A015FF"/>
                </a:solidFill>
                <a:latin typeface="ＭＳ ゴシック" panose="020B0609070205080204" pitchFamily="49" charset="-128"/>
                <a:ea typeface="ＭＳ ゴシック" panose="020B0609070205080204" pitchFamily="49" charset="-128"/>
              </a:rPr>
              <a:t>例で説明</a:t>
            </a:r>
            <a:endParaRPr kumimoji="1" lang="ja-JP" altLang="en-US" dirty="0">
              <a:solidFill>
                <a:srgbClr val="A015FF"/>
              </a:solidFill>
            </a:endParaRPr>
          </a:p>
        </p:txBody>
      </p:sp>
    </p:spTree>
    <p:extLst>
      <p:ext uri="{BB962C8B-B14F-4D97-AF65-F5344CB8AC3E}">
        <p14:creationId xmlns:p14="http://schemas.microsoft.com/office/powerpoint/2010/main" val="791081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5" end="5"/>
                                            </p:txEl>
                                          </p:spTgt>
                                        </p:tgtEl>
                                        <p:attrNameLst>
                                          <p:attrName>style.visibility</p:attrName>
                                        </p:attrNameLst>
                                      </p:cBhvr>
                                      <p:to>
                                        <p:strVal val="visible"/>
                                      </p:to>
                                    </p:set>
                                    <p:anim calcmode="lin" valueType="num">
                                      <p:cBhvr additive="base">
                                        <p:cTn id="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250"/>
                                        <p:tgtEl>
                                          <p:spTgt spid="4"/>
                                        </p:tgtEl>
                                      </p:cBhvr>
                                    </p:animEffect>
                                  </p:childTnLst>
                                </p:cTn>
                              </p:par>
                              <p:par>
                                <p:cTn id="14" presetID="2" presetClass="entr" presetSubtype="4" fill="hold" nodeType="withEffect">
                                  <p:stCondLst>
                                    <p:cond delay="0"/>
                                  </p:stCondLst>
                                  <p:childTnLst>
                                    <p:set>
                                      <p:cBhvr>
                                        <p:cTn id="15" dur="1" fill="hold">
                                          <p:stCondLst>
                                            <p:cond delay="0"/>
                                          </p:stCondLst>
                                        </p:cTn>
                                        <p:tgtEl>
                                          <p:spTgt spid="3075">
                                            <p:txEl>
                                              <p:pRg st="6" end="6"/>
                                            </p:txEl>
                                          </p:spTgt>
                                        </p:tgtEl>
                                        <p:attrNameLst>
                                          <p:attrName>style.visibility</p:attrName>
                                        </p:attrNameLst>
                                      </p:cBhvr>
                                      <p:to>
                                        <p:strVal val="visible"/>
                                      </p:to>
                                    </p:set>
                                    <p:anim calcmode="lin" valueType="num">
                                      <p:cBhvr additive="base">
                                        <p:cTn id="16"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250"/>
                                        <p:tgtEl>
                                          <p:spTgt spid="11"/>
                                        </p:tgtEl>
                                      </p:cBhvr>
                                    </p:animEffect>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9"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pPr algn="l"/>
            <a:r>
              <a:rPr lang="en-US" altLang="ja-JP" b="1" dirty="0">
                <a:solidFill>
                  <a:srgbClr val="6600CC"/>
                </a:solidFill>
              </a:rPr>
              <a:t>6.  </a:t>
            </a:r>
            <a:r>
              <a:rPr lang="ja-JP" altLang="en-US" b="1" dirty="0">
                <a:solidFill>
                  <a:srgbClr val="6600CC"/>
                </a:solidFill>
              </a:rPr>
              <a:t>発展と課題</a:t>
            </a:r>
            <a:endParaRPr lang="ja-JP" altLang="en-US" sz="3600" b="1" dirty="0">
              <a:solidFill>
                <a:srgbClr val="6600CC"/>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251520" y="1417637"/>
            <a:ext cx="8640960" cy="5303837"/>
          </a:xfrm>
        </p:spPr>
        <p:txBody>
          <a:bodyPr/>
          <a:lstStyle/>
          <a:p>
            <a:pPr>
              <a:spcBef>
                <a:spcPts val="3000"/>
              </a:spcBef>
            </a:pPr>
            <a:r>
              <a:rPr lang="ja-JP" altLang="en-US" sz="2800" dirty="0">
                <a:solidFill>
                  <a:schemeClr val="accent2"/>
                </a:solidFill>
                <a:ea typeface="ＭＳ ゴシック" panose="020B0609070205080204" pitchFamily="49" charset="-128"/>
              </a:rPr>
              <a:t>今回は，</a:t>
            </a:r>
            <a:r>
              <a:rPr lang="ja-JP" altLang="en-US" sz="2800" dirty="0">
                <a:solidFill>
                  <a:srgbClr val="0047D6"/>
                </a:solidFill>
                <a:ea typeface="ＭＳ ゴシック" panose="020B0609070205080204" pitchFamily="49" charset="-128"/>
              </a:rPr>
              <a:t>破壊</a:t>
            </a:r>
            <a:r>
              <a:rPr lang="ja-JP" altLang="en-US" sz="1600" dirty="0">
                <a:solidFill>
                  <a:srgbClr val="0047D6"/>
                </a:solidFill>
                <a:ea typeface="ＭＳ ゴシック" panose="020B0609070205080204" pitchFamily="49" charset="-128"/>
              </a:rPr>
              <a:t> </a:t>
            </a:r>
            <a:r>
              <a:rPr lang="en-US" altLang="ja-JP" sz="2400" dirty="0">
                <a:solidFill>
                  <a:srgbClr val="0047D6"/>
                </a:solidFill>
                <a:ea typeface="ＭＳ ゴシック" panose="020B0609070205080204" pitchFamily="49" charset="-128"/>
              </a:rPr>
              <a:t>2:</a:t>
            </a:r>
            <a:r>
              <a:rPr lang="ja-JP" altLang="en-US" sz="2800" dirty="0">
                <a:solidFill>
                  <a:srgbClr val="0047D6"/>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土塁 </a:t>
            </a:r>
            <a:r>
              <a:rPr lang="ja-JP" altLang="en-US" dirty="0">
                <a:solidFill>
                  <a:srgbClr val="0793E9"/>
                </a:solidFill>
                <a:latin typeface="Microsoft YaHei UI" panose="020B0503020204020204" pitchFamily="34" charset="-122"/>
                <a:ea typeface="Microsoft YaHei UI" panose="020B0503020204020204" pitchFamily="34" charset="-122"/>
              </a:rPr>
              <a:t>→ </a:t>
            </a:r>
            <a:r>
              <a:rPr lang="ja-JP" altLang="en-US" dirty="0">
                <a:solidFill>
                  <a:schemeClr val="accent2"/>
                </a:solidFill>
                <a:ea typeface="ＭＳ ゴシック" panose="020B0609070205080204" pitchFamily="49" charset="-128"/>
              </a:rPr>
              <a:t>土橋 </a:t>
            </a:r>
            <a:r>
              <a:rPr lang="ja-JP" altLang="en-US" sz="2800" dirty="0">
                <a:solidFill>
                  <a:schemeClr val="accent2"/>
                </a:solidFill>
                <a:ea typeface="ＭＳ ゴシック" panose="020B0609070205080204" pitchFamily="49" charset="-128"/>
              </a:rPr>
              <a:t>だけだった．</a:t>
            </a:r>
            <a:r>
              <a:rPr lang="ja-JP" altLang="en-US" sz="2800" dirty="0">
                <a:solidFill>
                  <a:srgbClr val="9933FF"/>
                </a:solidFill>
                <a:ea typeface="ＭＳ ゴシック" panose="020B0609070205080204" pitchFamily="49" charset="-128"/>
              </a:rPr>
              <a:t>追加したい ⇒</a:t>
            </a:r>
            <a:r>
              <a:rPr lang="ja-JP" altLang="en-US" sz="2800" dirty="0">
                <a:solidFill>
                  <a:schemeClr val="accent2"/>
                </a:solidFill>
                <a:ea typeface="ＭＳ ゴシック" panose="020B0609070205080204" pitchFamily="49" charset="-128"/>
              </a:rPr>
              <a:t> </a:t>
            </a:r>
            <a:r>
              <a:rPr lang="ja-JP" altLang="en-US" sz="2800" dirty="0">
                <a:solidFill>
                  <a:srgbClr val="0047D6"/>
                </a:solidFill>
                <a:ea typeface="ＭＳ ゴシック" panose="020B0609070205080204" pitchFamily="49" charset="-128"/>
              </a:rPr>
              <a:t>破壊</a:t>
            </a:r>
            <a:r>
              <a:rPr lang="ja-JP" altLang="en-US" sz="1600" dirty="0">
                <a:solidFill>
                  <a:srgbClr val="0047D6"/>
                </a:solidFill>
                <a:ea typeface="ＭＳ ゴシック" panose="020B0609070205080204" pitchFamily="49" charset="-128"/>
              </a:rPr>
              <a:t> </a:t>
            </a:r>
            <a:r>
              <a:rPr lang="en-US" altLang="ja-JP" sz="2400" dirty="0">
                <a:solidFill>
                  <a:srgbClr val="0047D6"/>
                </a:solidFill>
                <a:ea typeface="ＭＳ ゴシック" panose="020B0609070205080204" pitchFamily="49" charset="-128"/>
              </a:rPr>
              <a:t>1</a:t>
            </a:r>
            <a:r>
              <a:rPr lang="en-US" altLang="ja-JP" sz="2800" dirty="0">
                <a:solidFill>
                  <a:srgbClr val="0047D6"/>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土塁 </a:t>
            </a:r>
            <a:r>
              <a:rPr lang="ja-JP" altLang="en-US" dirty="0">
                <a:solidFill>
                  <a:srgbClr val="0793E9"/>
                </a:solidFill>
                <a:latin typeface="Microsoft YaHei UI" panose="020B0503020204020204" pitchFamily="34" charset="-122"/>
                <a:ea typeface="Microsoft YaHei UI" panose="020B0503020204020204" pitchFamily="34" charset="-122"/>
              </a:rPr>
              <a:t>→ </a:t>
            </a:r>
            <a:r>
              <a:rPr lang="ja-JP" altLang="en-US" dirty="0">
                <a:solidFill>
                  <a:schemeClr val="accent2"/>
                </a:solidFill>
                <a:ea typeface="ＭＳ ゴシック" panose="020B0609070205080204" pitchFamily="49" charset="-128"/>
              </a:rPr>
              <a:t>堀，</a:t>
            </a:r>
            <a:r>
              <a:rPr lang="ja-JP" altLang="en-US" sz="2800" dirty="0">
                <a:solidFill>
                  <a:srgbClr val="0047D6"/>
                </a:solidFill>
                <a:ea typeface="ＭＳ ゴシック" panose="020B0609070205080204" pitchFamily="49" charset="-128"/>
              </a:rPr>
              <a:t>建設</a:t>
            </a:r>
            <a:r>
              <a:rPr lang="ja-JP" altLang="en-US" sz="1600" dirty="0">
                <a:solidFill>
                  <a:srgbClr val="0047D6"/>
                </a:solidFill>
                <a:ea typeface="ＭＳ ゴシック" panose="020B0609070205080204" pitchFamily="49" charset="-128"/>
              </a:rPr>
              <a:t> </a:t>
            </a:r>
            <a:r>
              <a:rPr lang="en-US" altLang="ja-JP" sz="2800" dirty="0">
                <a:solidFill>
                  <a:srgbClr val="0047D6"/>
                </a:solidFill>
                <a:ea typeface="ＭＳ ゴシック" panose="020B0609070205080204" pitchFamily="49" charset="-128"/>
              </a:rPr>
              <a:t>0: </a:t>
            </a:r>
            <a:r>
              <a:rPr lang="ja-JP" altLang="en-US" dirty="0">
                <a:solidFill>
                  <a:schemeClr val="accent2"/>
                </a:solidFill>
                <a:ea typeface="ＭＳ ゴシック" panose="020B0609070205080204" pitchFamily="49" charset="-128"/>
              </a:rPr>
              <a:t>堀 </a:t>
            </a:r>
            <a:r>
              <a:rPr lang="ja-JP" altLang="en-US" dirty="0">
                <a:solidFill>
                  <a:srgbClr val="0793E9"/>
                </a:solidFill>
                <a:latin typeface="Microsoft YaHei UI" panose="020B0503020204020204" pitchFamily="34" charset="-122"/>
                <a:ea typeface="Microsoft YaHei UI" panose="020B0503020204020204" pitchFamily="34" charset="-122"/>
              </a:rPr>
              <a:t>→ </a:t>
            </a:r>
            <a:r>
              <a:rPr lang="ja-JP" altLang="en-US" dirty="0">
                <a:solidFill>
                  <a:schemeClr val="accent2"/>
                </a:solidFill>
                <a:ea typeface="ＭＳ ゴシック" panose="020B0609070205080204" pitchFamily="49" charset="-128"/>
              </a:rPr>
              <a:t>土塁</a:t>
            </a:r>
            <a:r>
              <a:rPr lang="ja-JP" altLang="en-US" sz="2800" dirty="0">
                <a:solidFill>
                  <a:schemeClr val="accent2"/>
                </a:solidFill>
                <a:ea typeface="ＭＳ ゴシック" panose="020B0609070205080204" pitchFamily="49" charset="-128"/>
              </a:rPr>
              <a:t>．</a:t>
            </a:r>
            <a:endParaRPr lang="en-US" altLang="ja-JP" sz="2800" dirty="0">
              <a:solidFill>
                <a:schemeClr val="accent2"/>
              </a:solidFill>
              <a:ea typeface="ＭＳ ゴシック" panose="020B0609070205080204" pitchFamily="49" charset="-128"/>
            </a:endParaRPr>
          </a:p>
          <a:p>
            <a:pPr>
              <a:spcBef>
                <a:spcPts val="1200"/>
              </a:spcBef>
            </a:pPr>
            <a:r>
              <a:rPr lang="ja-JP" altLang="en-US" sz="2800" dirty="0">
                <a:solidFill>
                  <a:schemeClr val="accent2"/>
                </a:solidFill>
                <a:ea typeface="ＭＳ ゴシック" panose="020B0609070205080204" pitchFamily="49" charset="-128"/>
              </a:rPr>
              <a:t>体積の </a:t>
            </a:r>
            <a:r>
              <a:rPr lang="ja-JP" altLang="en-US" dirty="0">
                <a:solidFill>
                  <a:srgbClr val="A015FF"/>
                </a:solidFill>
                <a:ea typeface="ＭＳ ゴシック" panose="020B0609070205080204" pitchFamily="49" charset="-128"/>
              </a:rPr>
              <a:t>公式集</a:t>
            </a:r>
            <a:r>
              <a:rPr lang="ja-JP" altLang="en-US" sz="1600" dirty="0">
                <a:solidFill>
                  <a:srgbClr val="A015FF"/>
                </a:solidFill>
                <a:ea typeface="ＭＳ ゴシック" panose="020B0609070205080204" pitchFamily="49" charset="-128"/>
              </a:rPr>
              <a:t> </a:t>
            </a:r>
            <a:r>
              <a:rPr lang="ja-JP" altLang="en-US" sz="2800" dirty="0">
                <a:solidFill>
                  <a:schemeClr val="accent2"/>
                </a:solidFill>
                <a:ea typeface="ＭＳ ゴシック" panose="020B0609070205080204" pitchFamily="49" charset="-128"/>
              </a:rPr>
              <a:t>と</a:t>
            </a:r>
            <a:r>
              <a:rPr lang="ja-JP" altLang="en-US" sz="1600" dirty="0">
                <a:solidFill>
                  <a:schemeClr val="accent2"/>
                </a:solidFill>
                <a:ea typeface="ＭＳ ゴシック" panose="020B0609070205080204" pitchFamily="49" charset="-128"/>
              </a:rPr>
              <a:t> </a:t>
            </a:r>
            <a:r>
              <a:rPr lang="ja-JP" altLang="en-US" dirty="0">
                <a:solidFill>
                  <a:srgbClr val="A015FF"/>
                </a:solidFill>
                <a:ea typeface="ＭＳ ゴシック" panose="020B0609070205080204" pitchFamily="49" charset="-128"/>
              </a:rPr>
              <a:t>シンプソン公式</a:t>
            </a:r>
            <a:r>
              <a:rPr lang="ja-JP" altLang="en-US" sz="1600" dirty="0">
                <a:solidFill>
                  <a:srgbClr val="A015FF"/>
                </a:solidFill>
                <a:ea typeface="ＭＳ ゴシック" panose="020B0609070205080204" pitchFamily="49" charset="-128"/>
              </a:rPr>
              <a:t> </a:t>
            </a:r>
            <a:r>
              <a:rPr lang="ja-JP" altLang="en-US" sz="2800" dirty="0">
                <a:solidFill>
                  <a:schemeClr val="accent2"/>
                </a:solidFill>
                <a:ea typeface="ＭＳ ゴシック" panose="020B0609070205080204" pitchFamily="49" charset="-128"/>
              </a:rPr>
              <a:t>は，遺跡調査のさまざまな場面で役に立つことがあると考えられる．</a:t>
            </a:r>
            <a:r>
              <a:rPr lang="ja-JP" altLang="en-US" dirty="0">
                <a:solidFill>
                  <a:srgbClr val="002060"/>
                </a:solidFill>
                <a:ea typeface="ＭＳ ゴシック" panose="020B0609070205080204" pitchFamily="49" charset="-128"/>
              </a:rPr>
              <a:t>新しい公式</a:t>
            </a:r>
            <a:r>
              <a:rPr lang="ja-JP" altLang="en-US" sz="1600" dirty="0">
                <a:solidFill>
                  <a:srgbClr val="002060"/>
                </a:solidFill>
                <a:ea typeface="ＭＳ ゴシック" panose="020B0609070205080204" pitchFamily="49" charset="-128"/>
              </a:rPr>
              <a:t> </a:t>
            </a:r>
            <a:r>
              <a:rPr lang="ja-JP" altLang="en-US" sz="2800" dirty="0">
                <a:solidFill>
                  <a:schemeClr val="accent2"/>
                </a:solidFill>
                <a:ea typeface="ＭＳ ゴシック" panose="020B0609070205080204" pitchFamily="49" charset="-128"/>
              </a:rPr>
              <a:t>も作成可能である．</a:t>
            </a:r>
            <a:endParaRPr lang="en-US" altLang="ja-JP" sz="2800" dirty="0">
              <a:solidFill>
                <a:schemeClr val="accent2"/>
              </a:solidFill>
              <a:ea typeface="ＭＳ ゴシック" panose="020B0609070205080204" pitchFamily="49" charset="-128"/>
            </a:endParaRPr>
          </a:p>
          <a:p>
            <a:pPr>
              <a:spcBef>
                <a:spcPts val="1200"/>
              </a:spcBef>
            </a:pPr>
            <a:r>
              <a:rPr lang="ja-JP" altLang="en-US" sz="2800" dirty="0">
                <a:solidFill>
                  <a:schemeClr val="accent2"/>
                </a:solidFill>
                <a:ea typeface="ＭＳ ゴシック" panose="020B0609070205080204" pitchFamily="49" charset="-128"/>
              </a:rPr>
              <a:t>実測データを増やして，土塁の取崩しによる</a:t>
            </a:r>
            <a:r>
              <a:rPr lang="ja-JP" altLang="en-US" sz="1600" dirty="0">
                <a:solidFill>
                  <a:schemeClr val="accent2"/>
                </a:solidFill>
                <a:ea typeface="ＭＳ ゴシック" panose="020B0609070205080204" pitchFamily="49" charset="-128"/>
              </a:rPr>
              <a:t> </a:t>
            </a:r>
            <a:r>
              <a:rPr lang="ja-JP" altLang="en-US" dirty="0">
                <a:solidFill>
                  <a:srgbClr val="A015FF"/>
                </a:solidFill>
                <a:ea typeface="ＭＳ ゴシック" panose="020B0609070205080204" pitchFamily="49" charset="-128"/>
              </a:rPr>
              <a:t>体積の増加率</a:t>
            </a:r>
            <a:r>
              <a:rPr lang="ja-JP" altLang="en-US" sz="1600" dirty="0">
                <a:solidFill>
                  <a:srgbClr val="A015FF"/>
                </a:solidFill>
                <a:ea typeface="ＭＳ ゴシック" panose="020B0609070205080204" pitchFamily="49" charset="-128"/>
              </a:rPr>
              <a:t> </a:t>
            </a:r>
            <a:r>
              <a:rPr lang="ja-JP" altLang="en-US" sz="2800" dirty="0">
                <a:solidFill>
                  <a:schemeClr val="accent2"/>
                </a:solidFill>
                <a:ea typeface="ＭＳ ゴシック" panose="020B0609070205080204" pitchFamily="49" charset="-128"/>
              </a:rPr>
              <a:t>を測定し</a:t>
            </a:r>
            <a:r>
              <a:rPr lang="ja-JP" altLang="en-US" sz="2800" dirty="0">
                <a:solidFill>
                  <a:schemeClr val="accent2"/>
                </a:solidFill>
                <a:latin typeface="+mj-ea"/>
                <a:ea typeface="+mj-ea"/>
              </a:rPr>
              <a:t>，</a:t>
            </a:r>
            <a:r>
              <a:rPr lang="ja-JP" altLang="en-US" sz="2800" dirty="0">
                <a:solidFill>
                  <a:schemeClr val="accent2"/>
                </a:solidFill>
                <a:ea typeface="ＭＳ ゴシック" panose="020B0609070205080204" pitchFamily="49" charset="-128"/>
              </a:rPr>
              <a:t>集成しておくのがよいだろう．</a:t>
            </a:r>
            <a:endParaRPr lang="en-US" altLang="ja-JP" sz="2800" dirty="0">
              <a:solidFill>
                <a:schemeClr val="accent2"/>
              </a:solidFill>
              <a:ea typeface="ＭＳ ゴシック" panose="020B0609070205080204" pitchFamily="49" charset="-128"/>
            </a:endParaRPr>
          </a:p>
          <a:p>
            <a:pPr marL="342000" indent="0">
              <a:spcBef>
                <a:spcPts val="600"/>
              </a:spcBef>
              <a:buNone/>
            </a:pPr>
            <a:r>
              <a:rPr lang="ja-JP" altLang="en-US" sz="2800" dirty="0">
                <a:solidFill>
                  <a:schemeClr val="accent2"/>
                </a:solidFill>
                <a:ea typeface="ＭＳ ゴシック" panose="020B0609070205080204" pitchFamily="49" charset="-128"/>
              </a:rPr>
              <a:t>この場で</a:t>
            </a:r>
            <a:r>
              <a:rPr lang="ja-JP" altLang="en-US" sz="2800" dirty="0">
                <a:solidFill>
                  <a:schemeClr val="accent2"/>
                </a:solidFill>
                <a:latin typeface="+mj-ea"/>
                <a:ea typeface="+mj-ea"/>
              </a:rPr>
              <a:t>，</a:t>
            </a:r>
            <a:r>
              <a:rPr lang="ja-JP" altLang="en-US" sz="2800" dirty="0">
                <a:solidFill>
                  <a:schemeClr val="accent2"/>
                </a:solidFill>
                <a:ea typeface="ＭＳ ゴシック" panose="020B0609070205080204" pitchFamily="49" charset="-128"/>
              </a:rPr>
              <a:t>経験を語り合うのはいかがか？</a:t>
            </a:r>
            <a:endParaRPr lang="en-US" altLang="ja-JP" sz="2800" dirty="0">
              <a:solidFill>
                <a:schemeClr val="accent2"/>
              </a:solidFill>
              <a:ea typeface="ＭＳ ゴシック" panose="020B0609070205080204" pitchFamily="49" charset="-128"/>
            </a:endParaRPr>
          </a:p>
          <a:p>
            <a:pPr>
              <a:spcBef>
                <a:spcPts val="1200"/>
              </a:spcBef>
            </a:pPr>
            <a:r>
              <a:rPr lang="ja-JP" altLang="en-US" sz="2800" dirty="0">
                <a:solidFill>
                  <a:schemeClr val="accent2"/>
                </a:solidFill>
                <a:ea typeface="ＭＳ ゴシック" panose="020B0609070205080204" pitchFamily="49" charset="-128"/>
              </a:rPr>
              <a:t>発掘現場での</a:t>
            </a:r>
            <a:r>
              <a:rPr lang="ja-JP" altLang="en-US" dirty="0">
                <a:solidFill>
                  <a:srgbClr val="A015FF"/>
                </a:solidFill>
                <a:ea typeface="ＭＳ ゴシック" panose="020B0609070205080204" pitchFamily="49" charset="-128"/>
              </a:rPr>
              <a:t>測量の機会</a:t>
            </a:r>
            <a:r>
              <a:rPr lang="ja-JP" altLang="en-US" sz="2800" dirty="0">
                <a:solidFill>
                  <a:schemeClr val="accent2"/>
                </a:solidFill>
                <a:ea typeface="ＭＳ ゴシック" panose="020B0609070205080204" pitchFamily="49" charset="-128"/>
              </a:rPr>
              <a:t>や</a:t>
            </a:r>
            <a:r>
              <a:rPr lang="ja-JP" altLang="en-US" dirty="0">
                <a:solidFill>
                  <a:srgbClr val="A015FF"/>
                </a:solidFill>
                <a:ea typeface="ＭＳ ゴシック" panose="020B0609070205080204" pitchFamily="49" charset="-128"/>
              </a:rPr>
              <a:t>データの提供</a:t>
            </a:r>
            <a:r>
              <a:rPr lang="ja-JP" altLang="en-US" sz="2800" dirty="0">
                <a:solidFill>
                  <a:schemeClr val="accent2"/>
                </a:solidFill>
                <a:ea typeface="ＭＳ ゴシック" panose="020B0609070205080204" pitchFamily="49" charset="-128"/>
              </a:rPr>
              <a:t>を求む．</a:t>
            </a: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40</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27198016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6C4D7A9-FA92-49D5-974B-5FA6F387FED6}"/>
              </a:ext>
            </a:extLst>
          </p:cNvPr>
          <p:cNvSpPr>
            <a:spLocks noGrp="1" noChangeArrowheads="1"/>
          </p:cNvSpPr>
          <p:nvPr>
            <p:ph type="title"/>
          </p:nvPr>
        </p:nvSpPr>
        <p:spPr>
          <a:xfrm>
            <a:off x="457200" y="274638"/>
            <a:ext cx="8229600" cy="993775"/>
          </a:xfrm>
        </p:spPr>
        <p:txBody>
          <a:bodyPr/>
          <a:lstStyle/>
          <a:p>
            <a:r>
              <a:rPr lang="ja-JP" altLang="en-US" b="1" dirty="0">
                <a:solidFill>
                  <a:srgbClr val="006699"/>
                </a:solidFill>
              </a:rPr>
              <a:t>参考文献  </a:t>
            </a:r>
            <a:r>
              <a:rPr lang="en-US" altLang="ja-JP" sz="3600" b="1" dirty="0">
                <a:solidFill>
                  <a:schemeClr val="hlink"/>
                </a:solidFill>
              </a:rPr>
              <a:t>(1/2)</a:t>
            </a:r>
            <a:endParaRPr lang="ja-JP" altLang="en-US" sz="3600" b="1" dirty="0">
              <a:solidFill>
                <a:schemeClr val="hlink"/>
              </a:solidFill>
            </a:endParaRPr>
          </a:p>
        </p:txBody>
      </p:sp>
      <p:sp>
        <p:nvSpPr>
          <p:cNvPr id="30723" name="Rectangle 3">
            <a:extLst>
              <a:ext uri="{FF2B5EF4-FFF2-40B4-BE49-F238E27FC236}">
                <a16:creationId xmlns:a16="http://schemas.microsoft.com/office/drawing/2014/main" id="{7A166E67-D086-4F1C-877E-0BD954D39492}"/>
              </a:ext>
            </a:extLst>
          </p:cNvPr>
          <p:cNvSpPr>
            <a:spLocks noGrp="1" noChangeArrowheads="1"/>
          </p:cNvSpPr>
          <p:nvPr>
            <p:ph type="body" idx="1"/>
          </p:nvPr>
        </p:nvSpPr>
        <p:spPr>
          <a:xfrm>
            <a:off x="457200" y="1341438"/>
            <a:ext cx="8435975" cy="5241924"/>
          </a:xfrm>
        </p:spPr>
        <p:txBody>
          <a:bodyPr/>
          <a:lstStyle/>
          <a:p>
            <a:pPr>
              <a:lnSpc>
                <a:spcPts val="24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大木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98]</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大木正喜</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測量学</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森北出版</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1998.</a:t>
            </a:r>
            <a:endPar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endParaRPr>
          </a:p>
          <a:p>
            <a:pPr>
              <a:lnSpc>
                <a:spcPts val="24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大類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36]</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大類伸</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鳥羽正雄</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日本城郭史</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雄山閣</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1936.</a:t>
            </a:r>
          </a:p>
          <a:p>
            <a:pPr marL="0" indent="0">
              <a:lnSpc>
                <a:spcPts val="24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小田部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99]</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小田部和司</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測量学</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第</a:t>
            </a:r>
            <a:r>
              <a:rPr lang="zh-TW" altLang="en-US" sz="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2</a:t>
            </a:r>
            <a:r>
              <a:rPr lang="en-US" altLang="zh-TW" sz="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版</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技報堂</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1999.</a:t>
            </a:r>
            <a:endPar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endParaRPr>
          </a:p>
          <a:p>
            <a:pPr>
              <a:lnSpc>
                <a:spcPts val="24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戸川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76]</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戸川隼人</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計算機のための数値計算</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サイエンスライブラリ コンピュータテキスト </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5,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サイエンス社</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1976, p. 56.</a:t>
            </a:r>
            <a:endPar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endParaRPr>
          </a:p>
          <a:p>
            <a:pPr>
              <a:lnSpc>
                <a:spcPts val="24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西村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06]</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西村和夫「土塁の体積と土橋の体積」中世城郭研究会月例会</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2006-08-20.</a:t>
            </a:r>
            <a:endPar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endParaRPr>
          </a:p>
          <a:p>
            <a:pPr>
              <a:lnSpc>
                <a:spcPts val="24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西村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10]</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西村和夫「小机城」</a:t>
            </a:r>
            <a:r>
              <a:rPr lang="en-US" altLang="ja-JP" sz="2000" dirty="0">
                <a:solidFill>
                  <a:schemeClr val="accent2"/>
                </a:solidFill>
                <a:latin typeface="+mn-ea"/>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東国の中世城郭</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中世城郭研究会</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2010.</a:t>
            </a:r>
            <a:endPar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endParaRPr>
          </a:p>
          <a:p>
            <a:pPr>
              <a:lnSpc>
                <a:spcPts val="24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松岡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97]</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松岡利郎</a:t>
            </a:r>
            <a:r>
              <a:rPr lang="ja-JP" altLang="en-US" sz="2000" dirty="0">
                <a:solidFill>
                  <a:srgbClr val="5F5FBF"/>
                </a:solidFill>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ja-JP" altLang="en-US"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監修・文</a:t>
            </a:r>
            <a:r>
              <a:rPr lang="ja-JP" altLang="en-US" sz="2000" dirty="0">
                <a:solidFill>
                  <a:srgbClr val="5F5FBF"/>
                </a:solidFill>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「城を守る」</a:t>
            </a:r>
            <a:r>
              <a:rPr lang="en-US" altLang="ja-JP" sz="2000" dirty="0">
                <a:solidFill>
                  <a:schemeClr val="accent2"/>
                </a:solidFill>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戦略戦術兵器事典 </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6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日本城郭編</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グラフィック戦史シリーズ</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学研</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1997, p. 52.</a:t>
            </a:r>
            <a:endPar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endParaRPr>
          </a:p>
          <a:p>
            <a:pPr>
              <a:lnSpc>
                <a:spcPts val="24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山鹿・碧川</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en-US" altLang="zh-TW"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zh-TW" altLang="en-US"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山鹿素行</a:t>
            </a:r>
            <a:r>
              <a:rPr lang="en-US" altLang="zh-TW"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碧川好尚写</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武教全書講義</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zh-TW" altLang="en-US"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出版者不明</a:t>
            </a:r>
            <a:r>
              <a:rPr lang="en-US" altLang="zh-TW"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出版年不明</a:t>
            </a:r>
            <a:r>
              <a:rPr lang="en-US" altLang="zh-TW"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文字資料（書写資料</a:t>
            </a:r>
            <a:r>
              <a:rPr lang="zh-TW" altLang="en-US" sz="2000" dirty="0">
                <a:solidFill>
                  <a:srgbClr val="5F5FBF"/>
                </a:solidFill>
                <a:latin typeface="+mn-ea"/>
                <a:cs typeface="Segoe UI Historic" panose="020B0502040204020203" pitchFamily="34" charset="0"/>
              </a:rPr>
              <a:t>）</a:t>
            </a:r>
            <a:r>
              <a:rPr lang="en-US" altLang="zh-TW"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ja-JP" altLang="en-US" sz="2000" dirty="0">
                <a:solidFill>
                  <a:schemeClr val="accent2"/>
                </a:solidFill>
                <a:latin typeface="+mn-ea"/>
                <a:cs typeface="Segoe UI Historic" panose="020B0502040204020203" pitchFamily="34" charset="0"/>
              </a:rPr>
              <a:t>［収録</a:t>
            </a:r>
            <a:r>
              <a:rPr lang="zh-TW" altLang="en-US" sz="2000" dirty="0">
                <a:solidFill>
                  <a:srgbClr val="5F5FBF"/>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廣瀬豊</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武教全書講義</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中</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山鹿素行兵學全集</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第</a:t>
            </a:r>
            <a:r>
              <a:rPr lang="zh-TW" altLang="en-US" sz="6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5</a:t>
            </a:r>
            <a:r>
              <a:rPr lang="ja-JP" altLang="en-US" sz="6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巻</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教材社</a:t>
            </a:r>
            <a:r>
              <a:rPr lang="en-US" altLang="zh-TW"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1944.</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endParaRPr lang="en-US" altLang="ja-JP" sz="1800" dirty="0">
              <a:solidFill>
                <a:schemeClr val="accent2"/>
              </a:solidFill>
              <a:latin typeface="HGP明朝E" panose="02020900000000000000" pitchFamily="18" charset="-128"/>
              <a:ea typeface="HGP明朝E" panose="02020900000000000000" pitchFamily="18" charset="-128"/>
              <a:cs typeface="Times New Roman" panose="02020603050405020304" pitchFamily="18" charset="0"/>
            </a:endParaRPr>
          </a:p>
        </p:txBody>
      </p:sp>
      <p:sp>
        <p:nvSpPr>
          <p:cNvPr id="6" name="スライド番号プレースホルダー 3">
            <a:extLst>
              <a:ext uri="{FF2B5EF4-FFF2-40B4-BE49-F238E27FC236}">
                <a16:creationId xmlns:a16="http://schemas.microsoft.com/office/drawing/2014/main" id="{3B2A1D7C-D978-48D6-A8AC-736F706E07F6}"/>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ea typeface="Yu Gothic Medium" panose="020B0400000000000000" pitchFamily="34" charset="-128"/>
              </a:rPr>
              <a:pPr/>
              <a:t>41</a:t>
            </a:fld>
            <a:endParaRPr lang="en-US" altLang="ja-JP" sz="2400" dirty="0">
              <a:solidFill>
                <a:srgbClr val="9C9CDE"/>
              </a:solidFill>
              <a:ea typeface="Yu Gothic Medium" panose="020B0400000000000000" pitchFamily="34" charset="-128"/>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6C4D7A9-FA92-49D5-974B-5FA6F387FED6}"/>
              </a:ext>
            </a:extLst>
          </p:cNvPr>
          <p:cNvSpPr>
            <a:spLocks noGrp="1" noChangeArrowheads="1"/>
          </p:cNvSpPr>
          <p:nvPr>
            <p:ph type="title"/>
          </p:nvPr>
        </p:nvSpPr>
        <p:spPr>
          <a:xfrm>
            <a:off x="457200" y="274638"/>
            <a:ext cx="8229600" cy="993775"/>
          </a:xfrm>
        </p:spPr>
        <p:txBody>
          <a:bodyPr/>
          <a:lstStyle/>
          <a:p>
            <a:r>
              <a:rPr lang="ja-JP" altLang="en-US" b="1" dirty="0">
                <a:solidFill>
                  <a:srgbClr val="006699"/>
                </a:solidFill>
              </a:rPr>
              <a:t>参考文献  </a:t>
            </a:r>
            <a:r>
              <a:rPr lang="en-US" altLang="ja-JP" sz="3600" b="1" dirty="0">
                <a:solidFill>
                  <a:schemeClr val="hlink"/>
                </a:solidFill>
              </a:rPr>
              <a:t>(2/2)</a:t>
            </a:r>
            <a:endParaRPr lang="ja-JP" altLang="en-US" b="1" dirty="0">
              <a:solidFill>
                <a:schemeClr val="hlink"/>
              </a:solidFill>
            </a:endParaRPr>
          </a:p>
        </p:txBody>
      </p:sp>
      <p:sp>
        <p:nvSpPr>
          <p:cNvPr id="30723" name="Rectangle 3">
            <a:extLst>
              <a:ext uri="{FF2B5EF4-FFF2-40B4-BE49-F238E27FC236}">
                <a16:creationId xmlns:a16="http://schemas.microsoft.com/office/drawing/2014/main" id="{7A166E67-D086-4F1C-877E-0BD954D39492}"/>
              </a:ext>
            </a:extLst>
          </p:cNvPr>
          <p:cNvSpPr>
            <a:spLocks noGrp="1" noChangeArrowheads="1"/>
          </p:cNvSpPr>
          <p:nvPr>
            <p:ph type="body" idx="1"/>
          </p:nvPr>
        </p:nvSpPr>
        <p:spPr>
          <a:xfrm>
            <a:off x="457200" y="1341438"/>
            <a:ext cx="8435975" cy="5380037"/>
          </a:xfrm>
        </p:spPr>
        <p:txBody>
          <a:bodyPr/>
          <a:lstStyle/>
          <a:p>
            <a:pPr>
              <a:lnSpc>
                <a:spcPts val="24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ＭＳ ゴシック" panose="020B0609070205080204" pitchFamily="49" charset="-128"/>
                <a:cs typeface="Segoe UI Historic" panose="020B0502040204020203" pitchFamily="34" charset="0"/>
              </a:rPr>
              <a:t>香川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16]</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「数量計算方法」</a:t>
            </a:r>
            <a:r>
              <a:rPr lang="en-US" altLang="ja-JP" sz="2000" dirty="0">
                <a:solidFill>
                  <a:schemeClr val="accent2"/>
                </a:solidFill>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土木工事数量算出要領</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香川県土木部</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平成</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28</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年</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7</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月</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1.2, 4. (1)</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③</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p>
          <a:p>
            <a:pPr>
              <a:lnSpc>
                <a:spcPts val="2400"/>
              </a:lnSpc>
              <a:spcBef>
                <a:spcPts val="1000"/>
              </a:spcBef>
              <a:buFontTx/>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ＭＳ ゴシック" panose="020B0609070205080204" pitchFamily="49" charset="-128"/>
                <a:cs typeface="Segoe UI Historic" panose="020B0502040204020203" pitchFamily="34" charset="0"/>
              </a:rPr>
              <a:t>横浜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16]</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「数量算出方法」</a:t>
            </a:r>
            <a:r>
              <a:rPr lang="en-US" altLang="ja-JP" sz="2000" dirty="0">
                <a:solidFill>
                  <a:schemeClr val="accent2"/>
                </a:solidFill>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zh-TW"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公園緑地整備工事数量算出等要領</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横浜市環境創造局</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平成</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28</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年</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4</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月</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2</a:t>
            </a:r>
            <a:r>
              <a:rPr lang="en-US" altLang="ja-JP" sz="2000" dirty="0">
                <a:solidFill>
                  <a:schemeClr val="accent2"/>
                </a:solidFill>
                <a:latin typeface="+mj-ea"/>
                <a:ea typeface="+mj-ea"/>
                <a:cs typeface="Segoe UI Historic" panose="020B0502040204020203" pitchFamily="34" charset="0"/>
              </a:rPr>
              <a:t>-</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1 (1)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endPar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nSpc>
                <a:spcPts val="2200"/>
              </a:lnSpc>
              <a:spcBef>
                <a:spcPts val="1000"/>
              </a:spcBef>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北海道</a:t>
            </a:r>
            <a:r>
              <a:rPr lang="ja-JP" altLang="en-US" sz="2000" dirty="0">
                <a:solidFill>
                  <a:schemeClr val="hlink"/>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19]</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「数量計算方法」</a:t>
            </a:r>
            <a:r>
              <a:rPr lang="en-US" altLang="ja-JP" sz="2000" dirty="0">
                <a:solidFill>
                  <a:schemeClr val="accent2"/>
                </a:solidFill>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港湾・漁港工事数量算出マニュアル（案</a:t>
            </a:r>
            <a:r>
              <a:rPr lang="ja-JP" altLang="en-US" sz="2000" dirty="0">
                <a:solidFill>
                  <a:schemeClr val="accent2"/>
                </a:solidFill>
                <a:latin typeface="ＭＳ Ｐゴシック" panose="020B0600070205080204" pitchFamily="50" charset="-128"/>
                <a:ea typeface="ＭＳ Ｐゴシック" panose="020B0600070205080204" pitchFamily="50" charset="-128"/>
                <a:cs typeface="Segoe UI Historic" panose="020B0502040204020203" pitchFamily="34" charset="0"/>
              </a:rPr>
              <a:t>）</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北海道開発局 港湾空港部港湾建設課</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平成</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31</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年</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4</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月</a:t>
            </a:r>
            <a:r>
              <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rPr>
              <a:t>, 1.2, 4.</a:t>
            </a:r>
            <a:r>
              <a:rPr lang="ja-JP" altLang="en-US"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endParaRPr lang="en-US" altLang="ja-JP" sz="2000" dirty="0">
              <a:solidFill>
                <a:schemeClr val="accent2"/>
              </a:solidFill>
              <a:latin typeface="Segoe UI Historic" panose="020B0502040204020203" pitchFamily="34" charset="0"/>
              <a:ea typeface="Segoe UI Historic" panose="020B0502040204020203" pitchFamily="34" charset="0"/>
              <a:cs typeface="Segoe UI Historic" panose="020B0502040204020203" pitchFamily="34" charset="0"/>
            </a:endParaRPr>
          </a:p>
          <a:p>
            <a:pPr>
              <a:lnSpc>
                <a:spcPts val="2200"/>
              </a:lnSpc>
              <a:spcBef>
                <a:spcPts val="1000"/>
              </a:spcBef>
              <a:buFontTx/>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ja-JP" sz="2000" dirty="0">
                <a:solidFill>
                  <a:schemeClr val="hlink"/>
                </a:solidFill>
                <a:latin typeface="Segoe UI Historic" panose="020B0502040204020203" pitchFamily="34" charset="0"/>
                <a:ea typeface="ＭＳ ゴシック" panose="020B0609070205080204" pitchFamily="49" charset="-128"/>
                <a:cs typeface="Segoe UI Historic" panose="020B0502040204020203" pitchFamily="34" charset="0"/>
              </a:rPr>
              <a:t>INDOT 08</a:t>
            </a: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chemeClr val="hlink"/>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Measurement and Earthwork Calculations, Construction Earthworks, Indiana Department of Transportation, USA</a:t>
            </a:r>
            <a:r>
              <a:rPr lang="ja-JP" altLang="ja-JP" sz="2000" dirty="0" err="1">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a:t>
            </a:r>
            <a:r>
              <a:rPr lang="ja-JP"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Revised 2008, Volumes. Chap. 6</a:t>
            </a:r>
            <a:r>
              <a:rPr lang="en-US" altLang="ja-JP" sz="2000" dirty="0">
                <a:solidFill>
                  <a:schemeClr val="accent2"/>
                </a:solidFill>
                <a:latin typeface="Times New Roman" panose="02020603050405020304" pitchFamily="18" charset="0"/>
                <a:ea typeface="Segoe UI Historic" panose="020B0502040204020203" pitchFamily="34" charset="0"/>
                <a:cs typeface="Times New Roman" panose="02020603050405020304" pitchFamily="18" charset="0"/>
              </a:rPr>
              <a:t>.</a:t>
            </a:r>
            <a:endParaRPr lang="en-US" altLang="ja-JP" sz="1800" dirty="0">
              <a:solidFill>
                <a:srgbClr val="006699"/>
              </a:solidFill>
              <a:latin typeface="HGP明朝E" panose="02020900000000000000" pitchFamily="18" charset="-128"/>
              <a:ea typeface="HGP明朝E" panose="02020900000000000000" pitchFamily="18" charset="-128"/>
              <a:cs typeface="Times New Roman" panose="02020603050405020304" pitchFamily="18" charset="0"/>
            </a:endParaRPr>
          </a:p>
          <a:p>
            <a:pPr marL="684000">
              <a:lnSpc>
                <a:spcPts val="2000"/>
              </a:lnSpc>
              <a:spcBef>
                <a:spcPts val="0"/>
              </a:spcBef>
              <a:buFontTx/>
              <a:buNone/>
            </a:pPr>
            <a:r>
              <a:rPr lang="en-US" altLang="ja-JP" sz="1800" dirty="0">
                <a:solidFill>
                  <a:srgbClr val="006699"/>
                </a:solidFill>
                <a:latin typeface="Times New Roman" panose="02020603050405020304" pitchFamily="18" charset="0"/>
                <a:ea typeface="Segoe UI Historic" panose="020B0502040204020203" pitchFamily="34" charset="0"/>
                <a:cs typeface="Times New Roman" panose="02020603050405020304" pitchFamily="18" charset="0"/>
              </a:rPr>
              <a:t>2019-06-16 </a:t>
            </a:r>
            <a:r>
              <a:rPr lang="ja-JP" altLang="en-US" sz="1600" dirty="0">
                <a:solidFill>
                  <a:srgbClr val="006699"/>
                </a:solidFill>
                <a:latin typeface="HGP明朝E" panose="02020900000000000000" pitchFamily="18" charset="-128"/>
                <a:ea typeface="HGP明朝E" panose="02020900000000000000" pitchFamily="18" charset="-128"/>
                <a:cs typeface="Times New Roman" panose="02020603050405020304" pitchFamily="18" charset="0"/>
              </a:rPr>
              <a:t>閲覧</a:t>
            </a:r>
            <a:r>
              <a:rPr lang="en-US" altLang="ja-JP" sz="1600" dirty="0">
                <a:solidFill>
                  <a:srgbClr val="006699"/>
                </a:solidFill>
                <a:latin typeface="HGP明朝E" panose="02020900000000000000" pitchFamily="18" charset="-128"/>
                <a:ea typeface="HGP明朝E" panose="02020900000000000000" pitchFamily="18" charset="-128"/>
                <a:cs typeface="Times New Roman" panose="02020603050405020304" pitchFamily="18" charset="0"/>
              </a:rPr>
              <a:t>:  </a:t>
            </a:r>
            <a:r>
              <a:rPr lang="en-US" altLang="ja-JP" sz="1800" dirty="0">
                <a:solidFill>
                  <a:srgbClr val="006699"/>
                </a:solidFill>
                <a:latin typeface="Times New Roman" panose="02020603050405020304" pitchFamily="18" charset="0"/>
                <a:ea typeface="Segoe UI Historic" panose="020B0502040204020203" pitchFamily="34" charset="0"/>
                <a:cs typeface="Times New Roman" panose="02020603050405020304" pitchFamily="18" charset="0"/>
              </a:rPr>
              <a:t>https://www.in.gov/indot/files/Earthworks_Chapter_06.pdf</a:t>
            </a:r>
            <a:endParaRPr lang="en-US" altLang="ja-JP" sz="1800" dirty="0">
              <a:solidFill>
                <a:schemeClr val="accent2"/>
              </a:solidFill>
              <a:latin typeface="HGP明朝E" panose="02020900000000000000" pitchFamily="18" charset="-128"/>
              <a:ea typeface="HGP明朝E" panose="02020900000000000000" pitchFamily="18" charset="-128"/>
              <a:cs typeface="Times New Roman" panose="02020603050405020304" pitchFamily="18" charset="0"/>
            </a:endParaRPr>
          </a:p>
          <a:p>
            <a:pPr>
              <a:lnSpc>
                <a:spcPts val="2200"/>
              </a:lnSpc>
              <a:spcBef>
                <a:spcPts val="1000"/>
              </a:spcBef>
              <a:buFontTx/>
              <a:buNone/>
            </a:pPr>
            <a:r>
              <a:rPr lang="en-US" altLang="ja-JP" sz="2000" dirty="0">
                <a:solidFill>
                  <a:schemeClr val="hlink"/>
                </a:solidFill>
                <a:latin typeface="Segoe UI Historic" panose="020B0502040204020203" pitchFamily="34" charset="0"/>
                <a:ea typeface="Segoe UI Historic" panose="020B0502040204020203" pitchFamily="34" charset="0"/>
                <a:cs typeface="Segoe UI Historic" panose="020B0502040204020203" pitchFamily="34" charset="0"/>
              </a:rPr>
              <a:t>[RAE 10]</a:t>
            </a:r>
            <a:r>
              <a:rPr lang="ja-JP" altLang="en-US" sz="2000" dirty="0">
                <a:solidFill>
                  <a:schemeClr val="hlink"/>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en-US" altLang="ja-JP" sz="20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The Mathematics of Earthwork Calculations, The Royal Academy of Engineering, 2010.  </a:t>
            </a:r>
            <a:r>
              <a:rPr lang="en-US" altLang="ja-JP" sz="2000" dirty="0">
                <a:solidFill>
                  <a:srgbClr val="006699"/>
                </a:solidFill>
                <a:latin typeface="Times New Roman" panose="02020603050405020304" pitchFamily="18" charset="0"/>
                <a:ea typeface="Segoe UI Historic" panose="020B0502040204020203" pitchFamily="34" charset="0"/>
                <a:cs typeface="Times New Roman" panose="02020603050405020304" pitchFamily="18" charset="0"/>
              </a:rPr>
              <a:t>2019-06-22 </a:t>
            </a:r>
            <a:r>
              <a:rPr lang="ja-JP" altLang="en-US" sz="1800" dirty="0">
                <a:solidFill>
                  <a:srgbClr val="006699"/>
                </a:solidFill>
                <a:latin typeface="HGP明朝E" panose="02020900000000000000" pitchFamily="18" charset="-128"/>
                <a:ea typeface="HGP明朝E" panose="02020900000000000000" pitchFamily="18" charset="-128"/>
                <a:cs typeface="Times New Roman" panose="02020603050405020304" pitchFamily="18" charset="0"/>
              </a:rPr>
              <a:t>閲覧</a:t>
            </a:r>
            <a:r>
              <a:rPr lang="en-US" altLang="ja-JP" sz="1800" dirty="0">
                <a:solidFill>
                  <a:srgbClr val="006699"/>
                </a:solidFill>
                <a:latin typeface="HGP明朝E" panose="02020900000000000000" pitchFamily="18" charset="-128"/>
                <a:ea typeface="HGP明朝E" panose="02020900000000000000" pitchFamily="18" charset="-128"/>
                <a:cs typeface="Times New Roman" panose="02020603050405020304" pitchFamily="18" charset="0"/>
              </a:rPr>
              <a:t>:  </a:t>
            </a:r>
            <a:r>
              <a:rPr lang="en-US" altLang="ja-JP" sz="1800" dirty="0">
                <a:solidFill>
                  <a:srgbClr val="006699"/>
                </a:solidFill>
                <a:latin typeface="Times New Roman" panose="02020603050405020304" pitchFamily="18" charset="0"/>
                <a:ea typeface="Segoe UI Historic" panose="020B0502040204020203" pitchFamily="34" charset="0"/>
                <a:cs typeface="Times New Roman" panose="02020603050405020304" pitchFamily="18" charset="0"/>
              </a:rPr>
              <a:t>https://www.stem.org.uk/resources/</a:t>
            </a:r>
            <a:r>
              <a:rPr lang="en-US" altLang="ja-JP" sz="1800" dirty="0">
                <a:solidFill>
                  <a:srgbClr val="006699"/>
                </a:solidFill>
                <a:latin typeface="HGP明朝E" panose="02020900000000000000" pitchFamily="18" charset="-128"/>
                <a:ea typeface="HGP明朝E" panose="02020900000000000000" pitchFamily="18" charset="-128"/>
                <a:cs typeface="Times New Roman" panose="02020603050405020304" pitchFamily="18" charset="0"/>
              </a:rPr>
              <a:t> </a:t>
            </a:r>
            <a:r>
              <a:rPr lang="en-US" altLang="ja-JP" sz="1800" dirty="0" err="1">
                <a:solidFill>
                  <a:srgbClr val="006699"/>
                </a:solidFill>
                <a:latin typeface="Times New Roman" panose="02020603050405020304" pitchFamily="18" charset="0"/>
                <a:ea typeface="Segoe UI Historic" panose="020B0502040204020203" pitchFamily="34" charset="0"/>
                <a:cs typeface="Times New Roman" panose="02020603050405020304" pitchFamily="18" charset="0"/>
              </a:rPr>
              <a:t>elibrary</a:t>
            </a:r>
            <a:r>
              <a:rPr lang="en-US" altLang="ja-JP" sz="1800" dirty="0">
                <a:solidFill>
                  <a:srgbClr val="006699"/>
                </a:solidFill>
                <a:latin typeface="Times New Roman" panose="02020603050405020304" pitchFamily="18" charset="0"/>
                <a:ea typeface="Segoe UI Historic" panose="020B0502040204020203" pitchFamily="34" charset="0"/>
                <a:cs typeface="Times New Roman" panose="02020603050405020304" pitchFamily="18" charset="0"/>
              </a:rPr>
              <a:t>/resource/30128/mathematics-earthwork-calculations</a:t>
            </a:r>
          </a:p>
          <a:p>
            <a:pPr lvl="0">
              <a:lnSpc>
                <a:spcPts val="2200"/>
              </a:lnSpc>
              <a:spcBef>
                <a:spcPts val="1000"/>
              </a:spcBef>
              <a:buNone/>
            </a:pPr>
            <a:r>
              <a:rPr lang="en-US" altLang="ja-JP" sz="20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en-US" altLang="ja-JP" sz="2000" dirty="0" err="1">
                <a:solidFill>
                  <a:srgbClr val="009999"/>
                </a:solidFill>
                <a:latin typeface="Segoe UI Historic" panose="020B0502040204020203" pitchFamily="34" charset="0"/>
                <a:ea typeface="ＭＳ ゴシック" panose="020B0609070205080204" pitchFamily="49" charset="-128"/>
                <a:cs typeface="Segoe UI Historic" panose="020B0502040204020203" pitchFamily="34" charset="0"/>
              </a:rPr>
              <a:t>Yanalak</a:t>
            </a:r>
            <a:r>
              <a:rPr lang="en-US" altLang="ja-JP" sz="2000" dirty="0">
                <a:solidFill>
                  <a:srgbClr val="009999"/>
                </a:solidFill>
                <a:latin typeface="Segoe UI Historic" panose="020B0502040204020203" pitchFamily="34" charset="0"/>
                <a:ea typeface="ＭＳ ゴシック" panose="020B0609070205080204" pitchFamily="49" charset="-128"/>
                <a:cs typeface="Segoe UI Historic" panose="020B0502040204020203" pitchFamily="34" charset="0"/>
              </a:rPr>
              <a:t> 05</a:t>
            </a:r>
            <a:r>
              <a:rPr lang="en-US" altLang="ja-JP" sz="20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000" dirty="0">
                <a:solidFill>
                  <a:srgbClr val="009999"/>
                </a:solidFill>
                <a:latin typeface="Segoe UI Historic" panose="020B0502040204020203" pitchFamily="34" charset="0"/>
                <a:ea typeface="ＭＳ ゴシック" panose="020B0609070205080204" pitchFamily="49" charset="-128"/>
                <a:cs typeface="Segoe UI Historic" panose="020B0502040204020203" pitchFamily="34" charset="0"/>
              </a:rPr>
              <a:t>  </a:t>
            </a:r>
            <a:r>
              <a:rPr lang="en-US" altLang="ja-JP" sz="2000" dirty="0">
                <a:solidFill>
                  <a:srgbClr val="333399"/>
                </a:solidFill>
                <a:latin typeface="Segoe UI Historic" panose="020B0502040204020203" pitchFamily="34" charset="0"/>
                <a:ea typeface="ＭＳ ゴシック" panose="020B0609070205080204" pitchFamily="49" charset="-128"/>
                <a:cs typeface="Segoe UI Historic" panose="020B0502040204020203" pitchFamily="34" charset="0"/>
              </a:rPr>
              <a:t>M. </a:t>
            </a:r>
            <a:r>
              <a:rPr lang="en-US" altLang="ja-JP" sz="2000" dirty="0" err="1">
                <a:solidFill>
                  <a:srgbClr val="333399"/>
                </a:solidFill>
                <a:latin typeface="Segoe UI Historic" panose="020B0502040204020203" pitchFamily="34" charset="0"/>
                <a:ea typeface="ＭＳ ゴシック" panose="020B0609070205080204" pitchFamily="49" charset="-128"/>
                <a:cs typeface="Segoe UI Historic" panose="020B0502040204020203" pitchFamily="34" charset="0"/>
              </a:rPr>
              <a:t>Yanalak</a:t>
            </a:r>
            <a:r>
              <a:rPr lang="en-US" altLang="ja-JP" sz="2000" dirty="0">
                <a:solidFill>
                  <a:srgbClr val="333399"/>
                </a:solidFill>
                <a:latin typeface="Segoe UI Historic" panose="020B0502040204020203" pitchFamily="34" charset="0"/>
                <a:ea typeface="ＭＳ ゴシック" panose="020B0609070205080204" pitchFamily="49" charset="-128"/>
                <a:cs typeface="Segoe UI Historic" panose="020B0502040204020203" pitchFamily="34" charset="0"/>
              </a:rPr>
              <a:t>, Computing Pit Excavation Volume, Journal of Surveying Engineering 131(1), 2005-02</a:t>
            </a:r>
            <a:r>
              <a:rPr lang="en-US" altLang="ja-JP" sz="2000" dirty="0">
                <a:solidFill>
                  <a:srgbClr val="333399"/>
                </a:solidFill>
                <a:latin typeface="Times New Roman" panose="02020603050405020304" pitchFamily="18" charset="0"/>
                <a:ea typeface="Segoe UI Historic" panose="020B0502040204020203" pitchFamily="34" charset="0"/>
                <a:cs typeface="Times New Roman" panose="02020603050405020304" pitchFamily="18" charset="0"/>
              </a:rPr>
              <a:t>.</a:t>
            </a:r>
          </a:p>
          <a:p>
            <a:pPr marL="540000" lvl="0">
              <a:lnSpc>
                <a:spcPts val="2200"/>
              </a:lnSpc>
              <a:spcBef>
                <a:spcPts val="0"/>
              </a:spcBef>
              <a:buNone/>
            </a:pPr>
            <a:r>
              <a:rPr lang="en-US" altLang="ja-JP" sz="2000" dirty="0">
                <a:solidFill>
                  <a:srgbClr val="333399"/>
                </a:solidFill>
                <a:latin typeface="Times New Roman" panose="02020603050405020304" pitchFamily="18" charset="0"/>
                <a:ea typeface="Segoe UI Historic" panose="020B0502040204020203" pitchFamily="34" charset="0"/>
                <a:cs typeface="Times New Roman" panose="02020603050405020304" pitchFamily="18" charset="0"/>
              </a:rPr>
              <a:t>  </a:t>
            </a:r>
            <a:r>
              <a:rPr lang="en-US" altLang="ja-JP" sz="2000" dirty="0">
                <a:solidFill>
                  <a:schemeClr val="accent5">
                    <a:lumMod val="90000"/>
                  </a:schemeClr>
                </a:solidFill>
                <a:latin typeface="Times New Roman" panose="02020603050405020304" pitchFamily="18" charset="0"/>
                <a:ea typeface="Segoe UI Historic" panose="020B0502040204020203" pitchFamily="34" charset="0"/>
                <a:cs typeface="Times New Roman" panose="02020603050405020304" pitchFamily="18" charset="0"/>
              </a:rPr>
              <a:t>2019-06-16 </a:t>
            </a:r>
            <a:r>
              <a:rPr lang="ja-JP" altLang="en-US" sz="1800" dirty="0">
                <a:solidFill>
                  <a:schemeClr val="accent5">
                    <a:lumMod val="90000"/>
                  </a:schemeClr>
                </a:solidFill>
                <a:latin typeface="HGP明朝E" panose="02020900000000000000" pitchFamily="18" charset="-128"/>
                <a:ea typeface="HGP明朝E" panose="02020900000000000000" pitchFamily="18" charset="-128"/>
                <a:cs typeface="Times New Roman" panose="02020603050405020304" pitchFamily="18" charset="0"/>
              </a:rPr>
              <a:t>閲覧</a:t>
            </a:r>
            <a:r>
              <a:rPr lang="en-US" altLang="ja-JP" sz="1800" dirty="0">
                <a:solidFill>
                  <a:schemeClr val="accent5">
                    <a:lumMod val="90000"/>
                  </a:schemeClr>
                </a:solidFill>
                <a:latin typeface="HGP明朝E" panose="02020900000000000000" pitchFamily="18" charset="-128"/>
                <a:ea typeface="HGP明朝E" panose="02020900000000000000" pitchFamily="18" charset="-128"/>
                <a:cs typeface="Times New Roman" panose="02020603050405020304" pitchFamily="18" charset="0"/>
              </a:rPr>
              <a:t>:  </a:t>
            </a:r>
            <a:r>
              <a:rPr lang="en-US" altLang="ja-JP" sz="1800" dirty="0">
                <a:solidFill>
                  <a:schemeClr val="accent5">
                    <a:lumMod val="90000"/>
                  </a:schemeClr>
                </a:solidFill>
                <a:latin typeface="Times New Roman" panose="02020603050405020304" pitchFamily="18" charset="0"/>
                <a:ea typeface="Segoe UI Historic" panose="020B0502040204020203" pitchFamily="34" charset="0"/>
                <a:cs typeface="Times New Roman" panose="02020603050405020304" pitchFamily="18" charset="0"/>
              </a:rPr>
              <a:t>https://www.in.gov/indot/files/Earthworks_Chapter_06.pdf</a:t>
            </a:r>
            <a:endParaRPr lang="en-US" altLang="ja-JP" sz="1800" dirty="0">
              <a:solidFill>
                <a:schemeClr val="accent5">
                  <a:lumMod val="90000"/>
                </a:schemeClr>
              </a:solidFill>
              <a:latin typeface="HGP明朝E" panose="02020900000000000000" pitchFamily="18" charset="-128"/>
              <a:ea typeface="HGP明朝E" panose="02020900000000000000" pitchFamily="18" charset="-128"/>
              <a:cs typeface="Times New Roman" panose="02020603050405020304" pitchFamily="18" charset="0"/>
            </a:endParaRPr>
          </a:p>
          <a:p>
            <a:pPr marL="720000">
              <a:lnSpc>
                <a:spcPts val="2000"/>
              </a:lnSpc>
              <a:spcBef>
                <a:spcPts val="400"/>
              </a:spcBef>
              <a:buFontTx/>
              <a:buNone/>
            </a:pPr>
            <a:endParaRPr lang="en-US" altLang="ja-JP" sz="1800" dirty="0">
              <a:solidFill>
                <a:schemeClr val="accent2"/>
              </a:solidFill>
              <a:latin typeface="HGP明朝E" panose="02020900000000000000" pitchFamily="18" charset="-128"/>
              <a:ea typeface="HGP明朝E" panose="02020900000000000000" pitchFamily="18" charset="-128"/>
              <a:cs typeface="Times New Roman" panose="02020603050405020304" pitchFamily="18" charset="0"/>
            </a:endParaRPr>
          </a:p>
        </p:txBody>
      </p:sp>
      <p:sp>
        <p:nvSpPr>
          <p:cNvPr id="5" name="スライド番号プレースホルダー 3">
            <a:extLst>
              <a:ext uri="{FF2B5EF4-FFF2-40B4-BE49-F238E27FC236}">
                <a16:creationId xmlns:a16="http://schemas.microsoft.com/office/drawing/2014/main" id="{C06907AD-488C-4252-84C6-346A93145126}"/>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ea typeface="Yu Gothic Medium" panose="020B0400000000000000" pitchFamily="34" charset="-128"/>
              </a:rPr>
              <a:pPr/>
              <a:t>42</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27466194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FC42BA2-7235-4E93-8449-64F0BBCA994B}"/>
              </a:ext>
            </a:extLst>
          </p:cNvPr>
          <p:cNvSpPr>
            <a:spLocks noGrp="1"/>
          </p:cNvSpPr>
          <p:nvPr>
            <p:ph idx="1"/>
          </p:nvPr>
        </p:nvSpPr>
        <p:spPr>
          <a:xfrm>
            <a:off x="457200" y="1546379"/>
            <a:ext cx="8229600" cy="5175095"/>
          </a:xfrm>
        </p:spPr>
        <p:txBody>
          <a:bodyPr/>
          <a:lstStyle/>
          <a:p>
            <a:pPr>
              <a:lnSpc>
                <a:spcPts val="4200"/>
              </a:lnSpc>
              <a:spcBef>
                <a:spcPts val="2400"/>
              </a:spcBef>
              <a:spcAft>
                <a:spcPts val="1200"/>
              </a:spcAft>
            </a:pPr>
            <a:r>
              <a:rPr lang="ja-JP" altLang="en-US" dirty="0">
                <a:solidFill>
                  <a:schemeClr val="accent2"/>
                </a:solidFill>
                <a:ea typeface="ＭＳ ゴシック" panose="020B0609070205080204" pitchFamily="49" charset="-128"/>
              </a:rPr>
              <a:t>土塁，土橋，堀などの体積計算に有用であった公式を挙げる．</a:t>
            </a:r>
            <a:endParaRPr lang="en-US" altLang="ja-JP" dirty="0">
              <a:solidFill>
                <a:schemeClr val="accent2"/>
              </a:solidFill>
              <a:ea typeface="ＭＳ ゴシック" panose="020B0609070205080204" pitchFamily="49" charset="-128"/>
            </a:endParaRPr>
          </a:p>
          <a:p>
            <a:pPr marL="0" indent="0">
              <a:spcBef>
                <a:spcPts val="600"/>
              </a:spcBef>
              <a:buNone/>
            </a:pPr>
            <a:r>
              <a:rPr lang="ja-JP" altLang="en-US" b="1" dirty="0">
                <a:solidFill>
                  <a:srgbClr val="006699"/>
                </a:solidFill>
              </a:rPr>
              <a:t>［公式 </a:t>
            </a:r>
            <a:r>
              <a:rPr lang="en-US" altLang="ja-JP" b="1" dirty="0">
                <a:solidFill>
                  <a:srgbClr val="006699"/>
                </a:solidFill>
              </a:rPr>
              <a:t>1</a:t>
            </a:r>
            <a:r>
              <a:rPr lang="ja-JP" altLang="en-US" b="1" dirty="0">
                <a:solidFill>
                  <a:srgbClr val="006699"/>
                </a:solidFill>
              </a:rPr>
              <a:t>］</a:t>
            </a:r>
            <a:endParaRPr lang="en-US" altLang="ja-JP" dirty="0">
              <a:solidFill>
                <a:srgbClr val="006699"/>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r>
              <a:rPr lang="ja-JP" altLang="en-US" sz="2400" dirty="0">
                <a:solidFill>
                  <a:schemeClr val="accent2"/>
                </a:solidFill>
                <a:ea typeface="ＭＳ ゴシック" panose="020B0609070205080204" pitchFamily="49" charset="-128"/>
              </a:rPr>
              <a:t>    </a:t>
            </a:r>
            <a:r>
              <a:rPr lang="ja-JP" altLang="en-US" sz="2400" dirty="0">
                <a:solidFill>
                  <a:schemeClr val="accent2"/>
                </a:solidFill>
                <a:ea typeface="ＭＳ ゴシック" panose="020B0609070205080204" pitchFamily="49" charset="-128"/>
                <a:hlinkClick r:id="rId2"/>
              </a:rPr>
              <a:t>計算サイト</a:t>
            </a:r>
            <a:endParaRPr lang="en-US" altLang="ja-JP" sz="2400"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lgn="ctr">
              <a:spcBef>
                <a:spcPts val="3600"/>
              </a:spcBef>
              <a:buNone/>
            </a:pPr>
            <a:r>
              <a:rPr lang="ja-JP" altLang="en-US" dirty="0">
                <a:solidFill>
                  <a:schemeClr val="accent2"/>
                </a:solidFill>
                <a:ea typeface="ＭＳ ゴシック" panose="020B0609070205080204" pitchFamily="49" charset="-128"/>
              </a:rPr>
              <a:t>付図 </a:t>
            </a:r>
            <a:r>
              <a:rPr lang="en-US" altLang="ja-JP" dirty="0">
                <a:solidFill>
                  <a:schemeClr val="accent2"/>
                </a:solidFill>
                <a:ea typeface="ＭＳ ゴシック" panose="020B0609070205080204" pitchFamily="49" charset="-128"/>
              </a:rPr>
              <a:t>1.  </a:t>
            </a:r>
            <a:r>
              <a:rPr lang="ja-JP" altLang="en-US" dirty="0">
                <a:solidFill>
                  <a:schemeClr val="accent2"/>
                </a:solidFill>
                <a:ea typeface="ＭＳ ゴシック" panose="020B0609070205080204" pitchFamily="49" charset="-128"/>
              </a:rPr>
              <a:t>四角錐台</a:t>
            </a:r>
            <a:r>
              <a:rPr lang="ja-JP" altLang="en-US" sz="2800" dirty="0">
                <a:solidFill>
                  <a:srgbClr val="5F5FBF"/>
                </a:solidFill>
                <a:ea typeface="ＭＳ ゴシック" panose="020B0609070205080204" pitchFamily="49" charset="-128"/>
              </a:rPr>
              <a:t>（オベリスク）</a:t>
            </a:r>
            <a:endParaRPr lang="en-US" altLang="ja-JP" sz="2800" dirty="0">
              <a:solidFill>
                <a:srgbClr val="5F5FBF"/>
              </a:solidFill>
              <a:ea typeface="ＭＳ ゴシック" panose="020B0609070205080204" pitchFamily="49" charset="-128"/>
            </a:endParaRPr>
          </a:p>
          <a:p>
            <a:endParaRPr lang="ja-JP" altLang="en-US" dirty="0">
              <a:solidFill>
                <a:schemeClr val="accent2"/>
              </a:solidFill>
              <a:ea typeface="ＭＳ ゴシック" panose="020B0609070205080204" pitchFamily="49" charset="-128"/>
            </a:endParaRPr>
          </a:p>
          <a:p>
            <a:pPr marL="0" indent="0">
              <a:buNone/>
            </a:pPr>
            <a:endParaRPr kumimoji="1" lang="ja-JP" altLang="en-US" dirty="0"/>
          </a:p>
        </p:txBody>
      </p:sp>
      <p:sp>
        <p:nvSpPr>
          <p:cNvPr id="8" name="コンテンツ プレースホルダー 2">
            <a:extLst>
              <a:ext uri="{FF2B5EF4-FFF2-40B4-BE49-F238E27FC236}">
                <a16:creationId xmlns:a16="http://schemas.microsoft.com/office/drawing/2014/main" id="{EF52289B-FA09-40D6-B8B0-CABF4A649D9B}"/>
              </a:ext>
            </a:extLst>
          </p:cNvPr>
          <p:cNvSpPr txBox="1">
            <a:spLocks/>
          </p:cNvSpPr>
          <p:nvPr/>
        </p:nvSpPr>
        <p:spPr bwMode="auto">
          <a:xfrm>
            <a:off x="457200" y="1546380"/>
            <a:ext cx="8229600" cy="5175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kern="1200">
                <a:solidFill>
                  <a:schemeClr val="tx1"/>
                </a:solidFill>
                <a:latin typeface="+mn-lt"/>
                <a:ea typeface="+mn-ea"/>
                <a:cs typeface="+mn-cs"/>
              </a:defRPr>
            </a:lvl1pPr>
            <a:lvl2pPr marL="742950" indent="-285750" algn="l" rtl="0" fontAlgn="base">
              <a:spcBef>
                <a:spcPct val="20000"/>
              </a:spcBef>
              <a:spcAft>
                <a:spcPct val="0"/>
              </a:spcAft>
              <a:buChar char="–"/>
              <a:defRPr kumimoji="1" sz="2800" kern="1200">
                <a:solidFill>
                  <a:schemeClr val="tx1"/>
                </a:solidFill>
                <a:latin typeface="+mn-lt"/>
                <a:ea typeface="+mn-ea"/>
                <a:cs typeface="+mn-cs"/>
              </a:defRPr>
            </a:lvl2pPr>
            <a:lvl3pPr marL="1143000" indent="-228600" algn="l" rtl="0" fontAlgn="base">
              <a:spcBef>
                <a:spcPct val="20000"/>
              </a:spcBef>
              <a:spcAft>
                <a:spcPct val="0"/>
              </a:spcAft>
              <a:buChar char="•"/>
              <a:defRPr kumimoji="1" sz="2400" kern="1200">
                <a:solidFill>
                  <a:schemeClr val="tx1"/>
                </a:solidFill>
                <a:latin typeface="+mn-lt"/>
                <a:ea typeface="+mn-ea"/>
                <a:cs typeface="+mn-cs"/>
              </a:defRPr>
            </a:lvl3pPr>
            <a:lvl4pPr marL="1600200" indent="-228600" algn="l" rtl="0" fontAlgn="base">
              <a:spcBef>
                <a:spcPct val="20000"/>
              </a:spcBef>
              <a:spcAft>
                <a:spcPct val="0"/>
              </a:spcAft>
              <a:buChar char="–"/>
              <a:defRPr kumimoji="1" sz="2000" kern="1200">
                <a:solidFill>
                  <a:schemeClr val="tx1"/>
                </a:solidFill>
                <a:latin typeface="+mn-lt"/>
                <a:ea typeface="+mn-ea"/>
                <a:cs typeface="+mn-cs"/>
              </a:defRPr>
            </a:lvl4pPr>
            <a:lvl5pPr marL="2057400" indent="-228600" algn="l" rtl="0" fontAlgn="base">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ts val="4200"/>
              </a:lnSpc>
              <a:spcBef>
                <a:spcPts val="2400"/>
              </a:spcBef>
              <a:spcAft>
                <a:spcPts val="1200"/>
              </a:spcAft>
            </a:pPr>
            <a:r>
              <a:rPr lang="ja-JP" altLang="en-US" dirty="0">
                <a:solidFill>
                  <a:schemeClr val="accent2"/>
                </a:solidFill>
                <a:ea typeface="ＭＳ ゴシック" panose="020B0609070205080204" pitchFamily="49" charset="-128"/>
              </a:rPr>
              <a:t>土塁，土橋，堀などの体積計算に有用であった公式を挙げる．</a:t>
            </a:r>
            <a:endParaRPr lang="en-US" altLang="ja-JP" dirty="0">
              <a:solidFill>
                <a:schemeClr val="accent2"/>
              </a:solidFill>
              <a:ea typeface="ＭＳ ゴシック" panose="020B0609070205080204" pitchFamily="49" charset="-128"/>
            </a:endParaRPr>
          </a:p>
          <a:p>
            <a:pPr marL="0" indent="0">
              <a:spcBef>
                <a:spcPts val="600"/>
              </a:spcBef>
              <a:buFontTx/>
              <a:buNone/>
            </a:pPr>
            <a:r>
              <a:rPr lang="ja-JP" altLang="en-US" b="1" dirty="0">
                <a:solidFill>
                  <a:srgbClr val="006699"/>
                </a:solidFill>
              </a:rPr>
              <a:t>［公式 </a:t>
            </a:r>
            <a:r>
              <a:rPr lang="en-US" altLang="ja-JP" b="1" dirty="0">
                <a:solidFill>
                  <a:srgbClr val="006699"/>
                </a:solidFill>
              </a:rPr>
              <a:t>1</a:t>
            </a:r>
            <a:r>
              <a:rPr lang="ja-JP" altLang="en-US" b="1" dirty="0">
                <a:solidFill>
                  <a:srgbClr val="006699"/>
                </a:solidFill>
              </a:rPr>
              <a:t>］</a:t>
            </a:r>
            <a:endParaRPr lang="en-US" altLang="ja-JP" dirty="0">
              <a:solidFill>
                <a:srgbClr val="006699"/>
              </a:solidFill>
              <a:ea typeface="ＭＳ ゴシック" panose="020B0609070205080204" pitchFamily="49" charset="-128"/>
            </a:endParaRPr>
          </a:p>
          <a:p>
            <a:pPr marL="0" indent="0">
              <a:spcBef>
                <a:spcPts val="600"/>
              </a:spcBef>
              <a:buFontTx/>
              <a:buNone/>
            </a:pPr>
            <a:endParaRPr lang="en-US" altLang="ja-JP" dirty="0">
              <a:solidFill>
                <a:schemeClr val="accent2"/>
              </a:solidFill>
              <a:ea typeface="ＭＳ ゴシック" panose="020B0609070205080204" pitchFamily="49" charset="-128"/>
            </a:endParaRPr>
          </a:p>
          <a:p>
            <a:pPr marL="0" indent="0">
              <a:spcBef>
                <a:spcPts val="600"/>
              </a:spcBef>
              <a:buFontTx/>
              <a:buNone/>
            </a:pPr>
            <a:endParaRPr lang="en-US" altLang="ja-JP" dirty="0">
              <a:solidFill>
                <a:schemeClr val="accent2"/>
              </a:solidFill>
              <a:ea typeface="ＭＳ ゴシック" panose="020B0609070205080204" pitchFamily="49" charset="-128"/>
            </a:endParaRPr>
          </a:p>
          <a:p>
            <a:pPr marL="0" indent="0">
              <a:spcBef>
                <a:spcPts val="600"/>
              </a:spcBef>
              <a:buFontTx/>
              <a:buNone/>
            </a:pPr>
            <a:r>
              <a:rPr lang="ja-JP" altLang="en-US" sz="2400" dirty="0">
                <a:solidFill>
                  <a:schemeClr val="accent2"/>
                </a:solidFill>
                <a:ea typeface="ＭＳ ゴシック" panose="020B0609070205080204" pitchFamily="49" charset="-128"/>
              </a:rPr>
              <a:t>    </a:t>
            </a:r>
            <a:r>
              <a:rPr lang="ja-JP" altLang="en-US" sz="2400" dirty="0">
                <a:solidFill>
                  <a:schemeClr val="accent2"/>
                </a:solidFill>
                <a:ea typeface="ＭＳ ゴシック" panose="020B0609070205080204" pitchFamily="49" charset="-128"/>
                <a:hlinkClick r:id="rId2"/>
              </a:rPr>
              <a:t>計算サイト</a:t>
            </a:r>
            <a:endParaRPr lang="en-US" altLang="ja-JP" sz="2400" dirty="0">
              <a:solidFill>
                <a:schemeClr val="accent2"/>
              </a:solidFill>
              <a:ea typeface="ＭＳ ゴシック" panose="020B0609070205080204" pitchFamily="49" charset="-128"/>
            </a:endParaRPr>
          </a:p>
          <a:p>
            <a:pPr marL="0" indent="0">
              <a:spcBef>
                <a:spcPts val="600"/>
              </a:spcBef>
              <a:buFontTx/>
              <a:buNone/>
            </a:pPr>
            <a:endParaRPr lang="en-US" altLang="ja-JP" dirty="0">
              <a:solidFill>
                <a:schemeClr val="accent2"/>
              </a:solidFill>
              <a:ea typeface="ＭＳ ゴシック" panose="020B0609070205080204" pitchFamily="49" charset="-128"/>
            </a:endParaRPr>
          </a:p>
          <a:p>
            <a:pPr marL="0" indent="0" algn="ctr">
              <a:spcBef>
                <a:spcPts val="3600"/>
              </a:spcBef>
              <a:buFontTx/>
              <a:buNone/>
            </a:pPr>
            <a:r>
              <a:rPr lang="ja-JP" altLang="en-US" dirty="0">
                <a:solidFill>
                  <a:srgbClr val="5F5FBF"/>
                </a:solidFill>
                <a:ea typeface="ＭＳ ゴシック" panose="020B0609070205080204" pitchFamily="49" charset="-128"/>
              </a:rPr>
              <a:t>付図 </a:t>
            </a:r>
            <a:r>
              <a:rPr lang="en-US" altLang="ja-JP" dirty="0">
                <a:solidFill>
                  <a:srgbClr val="5F5FBF"/>
                </a:solidFill>
                <a:ea typeface="ＭＳ ゴシック" panose="020B0609070205080204" pitchFamily="49" charset="-128"/>
              </a:rPr>
              <a:t>1.  </a:t>
            </a:r>
            <a:r>
              <a:rPr lang="ja-JP" altLang="en-US" dirty="0">
                <a:solidFill>
                  <a:srgbClr val="002060"/>
                </a:solidFill>
                <a:ea typeface="ＭＳ ゴシック" panose="020B0609070205080204" pitchFamily="49" charset="-128"/>
              </a:rPr>
              <a:t>四角錐台</a:t>
            </a:r>
            <a:r>
              <a:rPr lang="ja-JP" altLang="en-US" sz="2800" dirty="0">
                <a:solidFill>
                  <a:srgbClr val="002060"/>
                </a:solidFill>
                <a:ea typeface="ＭＳ ゴシック" panose="020B0609070205080204" pitchFamily="49" charset="-128"/>
              </a:rPr>
              <a:t>（オベリスク）</a:t>
            </a:r>
            <a:endParaRPr lang="en-US" altLang="ja-JP" sz="2800" dirty="0">
              <a:solidFill>
                <a:srgbClr val="002060"/>
              </a:solidFill>
              <a:ea typeface="ＭＳ ゴシック" panose="020B0609070205080204" pitchFamily="49" charset="-128"/>
            </a:endParaRPr>
          </a:p>
          <a:p>
            <a:endParaRPr lang="ja-JP" altLang="en-US" dirty="0">
              <a:solidFill>
                <a:schemeClr val="accent2"/>
              </a:solidFill>
              <a:ea typeface="ＭＳ ゴシック" panose="020B0609070205080204" pitchFamily="49" charset="-128"/>
            </a:endParaRPr>
          </a:p>
          <a:p>
            <a:pPr marL="0" indent="0">
              <a:buFontTx/>
              <a:buNone/>
            </a:pPr>
            <a:endParaRPr lang="ja-JP" altLang="en-US" dirty="0"/>
          </a:p>
        </p:txBody>
      </p:sp>
      <p:sp>
        <p:nvSpPr>
          <p:cNvPr id="2" name="タイトル 1">
            <a:extLst>
              <a:ext uri="{FF2B5EF4-FFF2-40B4-BE49-F238E27FC236}">
                <a16:creationId xmlns:a16="http://schemas.microsoft.com/office/drawing/2014/main" id="{D4986AF0-E7E4-476C-953E-D7394E341DAF}"/>
              </a:ext>
            </a:extLst>
          </p:cNvPr>
          <p:cNvSpPr>
            <a:spLocks noGrp="1"/>
          </p:cNvSpPr>
          <p:nvPr>
            <p:ph type="title"/>
          </p:nvPr>
        </p:nvSpPr>
        <p:spPr>
          <a:xfrm>
            <a:off x="457200" y="220337"/>
            <a:ext cx="8229600" cy="1197301"/>
          </a:xfrm>
        </p:spPr>
        <p:txBody>
          <a:bodyPr/>
          <a:lstStyle/>
          <a:p>
            <a:r>
              <a:rPr lang="ja-JP" altLang="en-US" b="1" dirty="0">
                <a:solidFill>
                  <a:srgbClr val="006699"/>
                </a:solidFill>
              </a:rPr>
              <a:t>付録</a:t>
            </a:r>
            <a:r>
              <a:rPr lang="ja-JP" altLang="en-US" sz="3600" b="1" dirty="0">
                <a:solidFill>
                  <a:srgbClr val="006699"/>
                </a:solidFill>
                <a:latin typeface="ＭＳ ゴシック" panose="020B0609070205080204" pitchFamily="49" charset="-128"/>
                <a:ea typeface="ＭＳ ゴシック" panose="020B0609070205080204" pitchFamily="49" charset="-128"/>
              </a:rPr>
              <a:t>（公式集</a:t>
            </a:r>
            <a:r>
              <a:rPr lang="ja-JP" altLang="en-US" sz="3600" b="1" dirty="0">
                <a:solidFill>
                  <a:srgbClr val="006699"/>
                </a:solidFill>
              </a:rPr>
              <a:t>）  </a:t>
            </a:r>
            <a:r>
              <a:rPr lang="en-US" altLang="ja-JP" sz="3600" b="1" dirty="0">
                <a:solidFill>
                  <a:srgbClr val="00CC99"/>
                </a:solidFill>
              </a:rPr>
              <a:t>(1/4)</a:t>
            </a:r>
            <a:endParaRPr kumimoji="1" lang="ja-JP" altLang="en-US" sz="3600" dirty="0">
              <a:solidFill>
                <a:srgbClr val="00CC99"/>
              </a:solidFill>
            </a:endParaRPr>
          </a:p>
        </p:txBody>
      </p:sp>
      <p:sp>
        <p:nvSpPr>
          <p:cNvPr id="4" name="スライド番号プレースホルダー 3">
            <a:extLst>
              <a:ext uri="{FF2B5EF4-FFF2-40B4-BE49-F238E27FC236}">
                <a16:creationId xmlns:a16="http://schemas.microsoft.com/office/drawing/2014/main" id="{63FF7244-FF23-4F7D-80F1-8DB2EE153BBD}"/>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43</a:t>
            </a:fld>
            <a:endParaRPr lang="en-US" altLang="ja-JP" sz="2400" dirty="0">
              <a:solidFill>
                <a:srgbClr val="9C9CDE"/>
              </a:solidFill>
            </a:endParaRP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C6070978-5F0B-4CC3-A269-FC577DF46BEF}"/>
                  </a:ext>
                </a:extLst>
              </p:cNvPr>
              <p:cNvSpPr txBox="1"/>
              <p:nvPr/>
            </p:nvSpPr>
            <p:spPr>
              <a:xfrm>
                <a:off x="2051720" y="2839109"/>
                <a:ext cx="6264696" cy="93500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200" i="1" smtClean="0">
                              <a:solidFill>
                                <a:srgbClr val="002060"/>
                              </a:solidFill>
                              <a:latin typeface="Cambria Math" panose="02040503050406030204" pitchFamily="18" charset="0"/>
                            </a:rPr>
                          </m:ctrlPr>
                        </m:fPr>
                        <m:num>
                          <m:r>
                            <a:rPr kumimoji="1" lang="en-US" altLang="ja-JP" sz="3200" b="0" i="1" smtClean="0">
                              <a:solidFill>
                                <a:srgbClr val="002060"/>
                              </a:solidFill>
                              <a:latin typeface="Cambria Math" panose="02040503050406030204" pitchFamily="18" charset="0"/>
                            </a:rPr>
                            <m:t> </m:t>
                          </m:r>
                          <m:r>
                            <a:rPr kumimoji="1" lang="en-US" altLang="ja-JP" sz="3200" b="0" i="1" smtClean="0">
                              <a:solidFill>
                                <a:srgbClr val="002060"/>
                              </a:solidFill>
                              <a:latin typeface="Cambria Math" panose="02040503050406030204" pitchFamily="18" charset="0"/>
                            </a:rPr>
                            <m:t>h</m:t>
                          </m:r>
                          <m:r>
                            <a:rPr kumimoji="1" lang="en-US" altLang="ja-JP" sz="3200" b="0" i="1" smtClean="0">
                              <a:solidFill>
                                <a:srgbClr val="002060"/>
                              </a:solidFill>
                              <a:latin typeface="Cambria Math" panose="02040503050406030204" pitchFamily="18" charset="0"/>
                            </a:rPr>
                            <m:t> </m:t>
                          </m:r>
                        </m:num>
                        <m:den>
                          <m:r>
                            <a:rPr kumimoji="1" lang="en-US" altLang="ja-JP" sz="3200" b="0" i="1" smtClean="0">
                              <a:solidFill>
                                <a:srgbClr val="002060"/>
                              </a:solidFill>
                              <a:latin typeface="Cambria Math" panose="02040503050406030204" pitchFamily="18" charset="0"/>
                            </a:rPr>
                            <m:t>6</m:t>
                          </m:r>
                        </m:den>
                      </m:f>
                      <m:r>
                        <a:rPr kumimoji="1" lang="en-US" altLang="ja-JP" sz="3200" b="0" i="0" smtClean="0">
                          <a:solidFill>
                            <a:srgbClr val="002060"/>
                          </a:solidFill>
                          <a:latin typeface="Cambria Math" panose="02040503050406030204" pitchFamily="18" charset="0"/>
                        </a:rPr>
                        <m:t>(2</m:t>
                      </m:r>
                      <m:r>
                        <a:rPr kumimoji="1" lang="en-US" altLang="ja-JP" sz="3200" b="0" i="1" dirty="0" smtClean="0">
                          <a:solidFill>
                            <a:srgbClr val="002060"/>
                          </a:solidFill>
                          <a:latin typeface="Cambria Math" panose="02040503050406030204" pitchFamily="18" charset="0"/>
                        </a:rPr>
                        <m:t>𝑎𝑏</m:t>
                      </m:r>
                      <m:r>
                        <a:rPr kumimoji="1" lang="en-US" altLang="ja-JP" sz="3200" b="0" i="1" dirty="0" smtClean="0">
                          <a:solidFill>
                            <a:srgbClr val="002060"/>
                          </a:solidFill>
                          <a:latin typeface="Cambria Math" panose="02040503050406030204" pitchFamily="18" charset="0"/>
                        </a:rPr>
                        <m:t>+</m:t>
                      </m:r>
                      <m:r>
                        <a:rPr kumimoji="1" lang="en-US" altLang="ja-JP" sz="3200" b="0" i="1" dirty="0" smtClean="0">
                          <a:solidFill>
                            <a:srgbClr val="002060"/>
                          </a:solidFill>
                          <a:latin typeface="Cambria Math" panose="02040503050406030204" pitchFamily="18" charset="0"/>
                        </a:rPr>
                        <m:t>𝑎𝑑</m:t>
                      </m:r>
                      <m:r>
                        <a:rPr kumimoji="1" lang="en-US" altLang="ja-JP" sz="3200" b="0" i="1" dirty="0" smtClean="0">
                          <a:solidFill>
                            <a:srgbClr val="002060"/>
                          </a:solidFill>
                          <a:latin typeface="Cambria Math" panose="02040503050406030204" pitchFamily="18" charset="0"/>
                        </a:rPr>
                        <m:t>+</m:t>
                      </m:r>
                      <m:r>
                        <a:rPr kumimoji="1" lang="en-US" altLang="ja-JP" sz="3200" b="0" i="1" dirty="0" smtClean="0">
                          <a:solidFill>
                            <a:srgbClr val="002060"/>
                          </a:solidFill>
                          <a:latin typeface="Cambria Math" panose="02040503050406030204" pitchFamily="18" charset="0"/>
                        </a:rPr>
                        <m:t>𝑏𝑐</m:t>
                      </m:r>
                      <m:r>
                        <a:rPr kumimoji="1" lang="en-US" altLang="ja-JP" sz="3200" b="0" i="1" dirty="0" smtClean="0">
                          <a:solidFill>
                            <a:srgbClr val="002060"/>
                          </a:solidFill>
                          <a:latin typeface="Cambria Math" panose="02040503050406030204" pitchFamily="18" charset="0"/>
                        </a:rPr>
                        <m:t>+2</m:t>
                      </m:r>
                      <m:r>
                        <a:rPr kumimoji="1" lang="en-US" altLang="ja-JP" sz="3200" b="0" i="1" dirty="0" smtClean="0">
                          <a:solidFill>
                            <a:srgbClr val="002060"/>
                          </a:solidFill>
                          <a:latin typeface="Cambria Math" panose="02040503050406030204" pitchFamily="18" charset="0"/>
                        </a:rPr>
                        <m:t>𝑐𝑑</m:t>
                      </m:r>
                      <m:r>
                        <a:rPr kumimoji="1" lang="en-US" altLang="ja-JP" sz="3200" b="0" i="1" dirty="0" smtClean="0">
                          <a:solidFill>
                            <a:srgbClr val="002060"/>
                          </a:solidFill>
                          <a:latin typeface="Cambria Math" panose="02040503050406030204" pitchFamily="18" charset="0"/>
                        </a:rPr>
                        <m:t>)</m:t>
                      </m:r>
                    </m:oMath>
                  </m:oMathPara>
                </a14:m>
                <a:endParaRPr kumimoji="1" lang="ja-JP" altLang="en-US" sz="3200" dirty="0">
                  <a:solidFill>
                    <a:srgbClr val="002060"/>
                  </a:solidFill>
                </a:endParaRPr>
              </a:p>
            </p:txBody>
          </p:sp>
        </mc:Choice>
        <mc:Fallback xmlns="">
          <p:sp>
            <p:nvSpPr>
              <p:cNvPr id="7" name="テキスト ボックス 6">
                <a:extLst>
                  <a:ext uri="{FF2B5EF4-FFF2-40B4-BE49-F238E27FC236}">
                    <a16:creationId xmlns:a16="http://schemas.microsoft.com/office/drawing/2014/main" id="{C6070978-5F0B-4CC3-A269-FC577DF46BEF}"/>
                  </a:ext>
                </a:extLst>
              </p:cNvPr>
              <p:cNvSpPr txBox="1">
                <a:spLocks noRot="1" noChangeAspect="1" noMove="1" noResize="1" noEditPoints="1" noAdjustHandles="1" noChangeArrowheads="1" noChangeShapeType="1" noTextEdit="1"/>
              </p:cNvSpPr>
              <p:nvPr/>
            </p:nvSpPr>
            <p:spPr>
              <a:xfrm>
                <a:off x="2051720" y="2839109"/>
                <a:ext cx="6264696" cy="935000"/>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E19A5921-2C7E-40CC-B46B-10CC4CBF4A71}"/>
                  </a:ext>
                </a:extLst>
              </p:cNvPr>
              <p:cNvSpPr txBox="1"/>
              <p:nvPr/>
            </p:nvSpPr>
            <p:spPr>
              <a:xfrm>
                <a:off x="6065741" y="3612384"/>
                <a:ext cx="5760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𝑐</m:t>
                      </m:r>
                    </m:oMath>
                  </m:oMathPara>
                </a14:m>
                <a:endParaRPr kumimoji="1" lang="ja-JP" altLang="en-US" sz="3200" dirty="0"/>
              </a:p>
            </p:txBody>
          </p:sp>
        </mc:Choice>
        <mc:Fallback xmlns="">
          <p:sp>
            <p:nvSpPr>
              <p:cNvPr id="13" name="テキスト ボックス 12">
                <a:extLst>
                  <a:ext uri="{FF2B5EF4-FFF2-40B4-BE49-F238E27FC236}">
                    <a16:creationId xmlns:a16="http://schemas.microsoft.com/office/drawing/2014/main" id="{E19A5921-2C7E-40CC-B46B-10CC4CBF4A71}"/>
                  </a:ext>
                </a:extLst>
              </p:cNvPr>
              <p:cNvSpPr txBox="1">
                <a:spLocks noRot="1" noChangeAspect="1" noMove="1" noResize="1" noEditPoints="1" noAdjustHandles="1" noChangeArrowheads="1" noChangeShapeType="1" noTextEdit="1"/>
              </p:cNvSpPr>
              <p:nvPr/>
            </p:nvSpPr>
            <p:spPr>
              <a:xfrm>
                <a:off x="6065741" y="3612384"/>
                <a:ext cx="576064" cy="584775"/>
              </a:xfrm>
              <a:prstGeom prst="rect">
                <a:avLst/>
              </a:prstGeom>
              <a:blipFill>
                <a:blip r:embed="rId4"/>
                <a:stretch>
                  <a:fillRect/>
                </a:stretch>
              </a:blipFill>
            </p:spPr>
            <p:txBody>
              <a:bodyPr/>
              <a:lstStyle/>
              <a:p>
                <a:r>
                  <a:rPr lang="ja-JP" altLang="en-US">
                    <a:noFill/>
                  </a:rPr>
                  <a:t> </a:t>
                </a:r>
              </a:p>
            </p:txBody>
          </p:sp>
        </mc:Fallback>
      </mc:AlternateContent>
      <p:grpSp>
        <p:nvGrpSpPr>
          <p:cNvPr id="16" name="グループ化 15">
            <a:extLst>
              <a:ext uri="{FF2B5EF4-FFF2-40B4-BE49-F238E27FC236}">
                <a16:creationId xmlns:a16="http://schemas.microsoft.com/office/drawing/2014/main" id="{057911ED-D357-4FBD-93A5-8AD8753FEC21}"/>
              </a:ext>
            </a:extLst>
          </p:cNvPr>
          <p:cNvGrpSpPr/>
          <p:nvPr/>
        </p:nvGrpSpPr>
        <p:grpSpPr>
          <a:xfrm>
            <a:off x="3255268" y="3740205"/>
            <a:ext cx="3857600" cy="2140442"/>
            <a:chOff x="3255268" y="3740205"/>
            <a:chExt cx="3857600" cy="2140442"/>
          </a:xfrm>
        </p:grpSpPr>
        <p:pic>
          <p:nvPicPr>
            <p:cNvPr id="10" name="図 9">
              <a:extLst>
                <a:ext uri="{FF2B5EF4-FFF2-40B4-BE49-F238E27FC236}">
                  <a16:creationId xmlns:a16="http://schemas.microsoft.com/office/drawing/2014/main" id="{B5186FB2-904B-4902-BF7D-E88B73442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5268" y="3795544"/>
              <a:ext cx="3857600" cy="2021705"/>
            </a:xfrm>
            <a:prstGeom prst="rect">
              <a:avLst/>
            </a:prstGeom>
          </p:spPr>
        </p:pic>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3B2D1038-A42F-4F04-817B-94C169AC774F}"/>
                    </a:ext>
                  </a:extLst>
                </p:cNvPr>
                <p:cNvSpPr txBox="1"/>
                <p:nvPr/>
              </p:nvSpPr>
              <p:spPr>
                <a:xfrm>
                  <a:off x="3687592" y="5295872"/>
                  <a:ext cx="5760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𝑎</m:t>
                        </m:r>
                      </m:oMath>
                    </m:oMathPara>
                  </a14:m>
                  <a:endParaRPr kumimoji="1" lang="ja-JP" altLang="en-US" sz="3200" dirty="0"/>
                </a:p>
              </p:txBody>
            </p:sp>
          </mc:Choice>
          <mc:Fallback xmlns="">
            <p:sp>
              <p:nvSpPr>
                <p:cNvPr id="11" name="テキスト ボックス 10">
                  <a:extLst>
                    <a:ext uri="{FF2B5EF4-FFF2-40B4-BE49-F238E27FC236}">
                      <a16:creationId xmlns:a16="http://schemas.microsoft.com/office/drawing/2014/main" id="{3B2D1038-A42F-4F04-817B-94C169AC774F}"/>
                    </a:ext>
                  </a:extLst>
                </p:cNvPr>
                <p:cNvSpPr txBox="1">
                  <a:spLocks noRot="1" noChangeAspect="1" noMove="1" noResize="1" noEditPoints="1" noAdjustHandles="1" noChangeArrowheads="1" noChangeShapeType="1" noTextEdit="1"/>
                </p:cNvSpPr>
                <p:nvPr/>
              </p:nvSpPr>
              <p:spPr>
                <a:xfrm>
                  <a:off x="3687592" y="5295872"/>
                  <a:ext cx="576064" cy="584775"/>
                </a:xfrm>
                <a:prstGeom prst="rect">
                  <a:avLst/>
                </a:prstGeom>
                <a:blipFill>
                  <a:blip r:embed="rId6"/>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AC80D92D-9BAD-40C2-9111-5619C8CA8A45}"/>
                    </a:ext>
                  </a:extLst>
                </p:cNvPr>
                <p:cNvSpPr txBox="1"/>
                <p:nvPr/>
              </p:nvSpPr>
              <p:spPr>
                <a:xfrm>
                  <a:off x="4283968" y="3740205"/>
                  <a:ext cx="5760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𝑑</m:t>
                        </m:r>
                      </m:oMath>
                    </m:oMathPara>
                  </a14:m>
                  <a:endParaRPr kumimoji="1" lang="ja-JP" altLang="en-US" sz="3200" dirty="0"/>
                </a:p>
              </p:txBody>
            </p:sp>
          </mc:Choice>
          <mc:Fallback xmlns="">
            <p:sp>
              <p:nvSpPr>
                <p:cNvPr id="12" name="テキスト ボックス 11">
                  <a:extLst>
                    <a:ext uri="{FF2B5EF4-FFF2-40B4-BE49-F238E27FC236}">
                      <a16:creationId xmlns:a16="http://schemas.microsoft.com/office/drawing/2014/main" id="{AC80D92D-9BAD-40C2-9111-5619C8CA8A45}"/>
                    </a:ext>
                  </a:extLst>
                </p:cNvPr>
                <p:cNvSpPr txBox="1">
                  <a:spLocks noRot="1" noChangeAspect="1" noMove="1" noResize="1" noEditPoints="1" noAdjustHandles="1" noChangeArrowheads="1" noChangeShapeType="1" noTextEdit="1"/>
                </p:cNvSpPr>
                <p:nvPr/>
              </p:nvSpPr>
              <p:spPr>
                <a:xfrm>
                  <a:off x="4283968" y="3740205"/>
                  <a:ext cx="576064" cy="584775"/>
                </a:xfrm>
                <a:prstGeom prst="rect">
                  <a:avLst/>
                </a:prstGeom>
                <a:blipFill>
                  <a:blip r:embed="rId7"/>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6C19791-19E6-42A6-A993-000894EBA733}"/>
                    </a:ext>
                  </a:extLst>
                </p:cNvPr>
                <p:cNvSpPr txBox="1"/>
                <p:nvPr/>
              </p:nvSpPr>
              <p:spPr>
                <a:xfrm>
                  <a:off x="6111815" y="5093853"/>
                  <a:ext cx="5760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𝑏</m:t>
                        </m:r>
                      </m:oMath>
                    </m:oMathPara>
                  </a14:m>
                  <a:endParaRPr kumimoji="1" lang="ja-JP" altLang="en-US" sz="3200" dirty="0"/>
                </a:p>
              </p:txBody>
            </p:sp>
          </mc:Choice>
          <mc:Fallback xmlns="">
            <p:sp>
              <p:nvSpPr>
                <p:cNvPr id="14" name="テキスト ボックス 13">
                  <a:extLst>
                    <a:ext uri="{FF2B5EF4-FFF2-40B4-BE49-F238E27FC236}">
                      <a16:creationId xmlns:a16="http://schemas.microsoft.com/office/drawing/2014/main" id="{A6C19791-19E6-42A6-A993-000894EBA733}"/>
                    </a:ext>
                  </a:extLst>
                </p:cNvPr>
                <p:cNvSpPr txBox="1">
                  <a:spLocks noRot="1" noChangeAspect="1" noMove="1" noResize="1" noEditPoints="1" noAdjustHandles="1" noChangeArrowheads="1" noChangeShapeType="1" noTextEdit="1"/>
                </p:cNvSpPr>
                <p:nvPr/>
              </p:nvSpPr>
              <p:spPr>
                <a:xfrm>
                  <a:off x="6111815" y="5093853"/>
                  <a:ext cx="576064" cy="584775"/>
                </a:xfrm>
                <a:prstGeom prst="rect">
                  <a:avLst/>
                </a:prstGeom>
                <a:blipFill>
                  <a:blip r:embed="rId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86DCC17-C0CE-4567-B1BA-0E4BEC1A4FEA}"/>
                    </a:ext>
                  </a:extLst>
                </p:cNvPr>
                <p:cNvSpPr txBox="1"/>
                <p:nvPr/>
              </p:nvSpPr>
              <p:spPr>
                <a:xfrm>
                  <a:off x="6399847" y="4118760"/>
                  <a:ext cx="5760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h</m:t>
                        </m:r>
                      </m:oMath>
                    </m:oMathPara>
                  </a14:m>
                  <a:endParaRPr kumimoji="1" lang="ja-JP" altLang="en-US" sz="3200" dirty="0"/>
                </a:p>
              </p:txBody>
            </p:sp>
          </mc:Choice>
          <mc:Fallback xmlns="">
            <p:sp>
              <p:nvSpPr>
                <p:cNvPr id="15" name="テキスト ボックス 14">
                  <a:extLst>
                    <a:ext uri="{FF2B5EF4-FFF2-40B4-BE49-F238E27FC236}">
                      <a16:creationId xmlns:a16="http://schemas.microsoft.com/office/drawing/2014/main" id="{086DCC17-C0CE-4567-B1BA-0E4BEC1A4FEA}"/>
                    </a:ext>
                  </a:extLst>
                </p:cNvPr>
                <p:cNvSpPr txBox="1">
                  <a:spLocks noRot="1" noChangeAspect="1" noMove="1" noResize="1" noEditPoints="1" noAdjustHandles="1" noChangeArrowheads="1" noChangeShapeType="1" noTextEdit="1"/>
                </p:cNvSpPr>
                <p:nvPr/>
              </p:nvSpPr>
              <p:spPr>
                <a:xfrm>
                  <a:off x="6399847" y="4118760"/>
                  <a:ext cx="576064" cy="584775"/>
                </a:xfrm>
                <a:prstGeom prst="rect">
                  <a:avLst/>
                </a:prstGeom>
                <a:blipFill>
                  <a:blip r:embed="rId9"/>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9305748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FC42BA2-7235-4E93-8449-64F0BBCA994B}"/>
              </a:ext>
            </a:extLst>
          </p:cNvPr>
          <p:cNvSpPr>
            <a:spLocks noGrp="1"/>
          </p:cNvSpPr>
          <p:nvPr>
            <p:ph idx="1"/>
          </p:nvPr>
        </p:nvSpPr>
        <p:spPr>
          <a:xfrm>
            <a:off x="457200" y="1600200"/>
            <a:ext cx="8229600" cy="4983162"/>
          </a:xfrm>
        </p:spPr>
        <p:txBody>
          <a:bodyPr/>
          <a:lstStyle/>
          <a:p>
            <a:pPr marL="0" indent="0">
              <a:spcBef>
                <a:spcPts val="600"/>
              </a:spcBef>
              <a:buNone/>
            </a:pPr>
            <a:endParaRPr lang="en-US" altLang="ja-JP" b="1" dirty="0">
              <a:solidFill>
                <a:srgbClr val="006699"/>
              </a:solidFill>
            </a:endParaRPr>
          </a:p>
          <a:p>
            <a:pPr marL="0" indent="0">
              <a:spcBef>
                <a:spcPts val="600"/>
              </a:spcBef>
              <a:buNone/>
            </a:pPr>
            <a:r>
              <a:rPr lang="ja-JP" altLang="en-US" b="1" dirty="0">
                <a:solidFill>
                  <a:srgbClr val="006699"/>
                </a:solidFill>
              </a:rPr>
              <a:t>［公式 </a:t>
            </a:r>
            <a:r>
              <a:rPr lang="en-US" altLang="ja-JP" b="1" dirty="0">
                <a:solidFill>
                  <a:srgbClr val="006699"/>
                </a:solidFill>
              </a:rPr>
              <a:t>2</a:t>
            </a:r>
            <a:r>
              <a:rPr lang="ja-JP" altLang="en-US" b="1" dirty="0">
                <a:solidFill>
                  <a:srgbClr val="006699"/>
                </a:solidFill>
              </a:rPr>
              <a:t>］</a:t>
            </a:r>
            <a:endParaRPr lang="en-US" altLang="ja-JP" dirty="0">
              <a:solidFill>
                <a:srgbClr val="006699"/>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3240000" indent="0">
              <a:spcBef>
                <a:spcPts val="1800"/>
              </a:spcBef>
              <a:buNone/>
            </a:pPr>
            <a:r>
              <a:rPr lang="ja-JP" altLang="en-US" dirty="0">
                <a:solidFill>
                  <a:schemeClr val="accent2"/>
                </a:solidFill>
                <a:ea typeface="ＭＳ ゴシック" panose="020B0609070205080204" pitchFamily="49" charset="-128"/>
              </a:rPr>
              <a:t>      </a:t>
            </a:r>
            <a:r>
              <a:rPr lang="ja-JP" altLang="en-US" dirty="0">
                <a:solidFill>
                  <a:srgbClr val="5F5FBF"/>
                </a:solidFill>
                <a:ea typeface="ＭＳ ゴシック" panose="020B0609070205080204" pitchFamily="49" charset="-128"/>
              </a:rPr>
              <a:t>付図 </a:t>
            </a:r>
            <a:r>
              <a:rPr lang="en-US" altLang="ja-JP" dirty="0">
                <a:solidFill>
                  <a:srgbClr val="5F5FBF"/>
                </a:solidFill>
                <a:ea typeface="ＭＳ ゴシック" panose="020B0609070205080204" pitchFamily="49" charset="-128"/>
              </a:rPr>
              <a:t>2.  </a:t>
            </a:r>
            <a:r>
              <a:rPr lang="ja-JP" altLang="en-US" dirty="0">
                <a:solidFill>
                  <a:srgbClr val="002060"/>
                </a:solidFill>
                <a:ea typeface="ＭＳ ゴシック" panose="020B0609070205080204" pitchFamily="49" charset="-128"/>
              </a:rPr>
              <a:t>四面体</a:t>
            </a:r>
            <a:endParaRPr lang="en-US" altLang="ja-JP" dirty="0">
              <a:solidFill>
                <a:srgbClr val="002060"/>
              </a:solidFill>
              <a:ea typeface="ＭＳ ゴシック" panose="020B0609070205080204" pitchFamily="49" charset="-128"/>
            </a:endParaRPr>
          </a:p>
          <a:p>
            <a:endParaRPr lang="ja-JP" altLang="en-US" dirty="0">
              <a:solidFill>
                <a:schemeClr val="accent2"/>
              </a:solidFill>
              <a:ea typeface="ＭＳ ゴシック" panose="020B0609070205080204" pitchFamily="49"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63FF7244-FF23-4F7D-80F1-8DB2EE153BBD}"/>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44</a:t>
            </a:fld>
            <a:endParaRPr lang="en-US" altLang="ja-JP" sz="2400" dirty="0">
              <a:solidFill>
                <a:srgbClr val="9C9CDE"/>
              </a:solidFill>
            </a:endParaRP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0256BDB9-AEC6-41F4-9233-B148370DB102}"/>
                  </a:ext>
                </a:extLst>
              </p:cNvPr>
              <p:cNvSpPr txBox="1"/>
              <p:nvPr/>
            </p:nvSpPr>
            <p:spPr>
              <a:xfrm>
                <a:off x="1583535" y="3284984"/>
                <a:ext cx="2520280" cy="104073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kumimoji="1" lang="en-US" altLang="ja-JP" sz="3600" i="1" smtClean="0">
                              <a:solidFill>
                                <a:srgbClr val="002060"/>
                              </a:solidFill>
                              <a:latin typeface="Cambria Math" panose="02040503050406030204" pitchFamily="18" charset="0"/>
                            </a:rPr>
                          </m:ctrlPr>
                        </m:fPr>
                        <m:num>
                          <m:r>
                            <a:rPr kumimoji="1" lang="en-US" altLang="ja-JP" sz="3600" b="0" i="1" smtClean="0">
                              <a:solidFill>
                                <a:srgbClr val="002060"/>
                              </a:solidFill>
                              <a:latin typeface="Cambria Math" panose="02040503050406030204" pitchFamily="18" charset="0"/>
                            </a:rPr>
                            <m:t> 1 </m:t>
                          </m:r>
                        </m:num>
                        <m:den>
                          <m:r>
                            <a:rPr kumimoji="1" lang="en-US" altLang="ja-JP" sz="3600" b="0" i="1" smtClean="0">
                              <a:solidFill>
                                <a:srgbClr val="002060"/>
                              </a:solidFill>
                              <a:latin typeface="Cambria Math" panose="02040503050406030204" pitchFamily="18" charset="0"/>
                            </a:rPr>
                            <m:t>6</m:t>
                          </m:r>
                        </m:den>
                      </m:f>
                      <m:r>
                        <a:rPr kumimoji="1" lang="en-US" altLang="ja-JP" sz="3600" b="0" i="1" dirty="0" smtClean="0">
                          <a:solidFill>
                            <a:srgbClr val="002060"/>
                          </a:solidFill>
                          <a:latin typeface="Cambria Math" panose="02040503050406030204" pitchFamily="18" charset="0"/>
                        </a:rPr>
                        <m:t>𝑎𝑏h</m:t>
                      </m:r>
                    </m:oMath>
                  </m:oMathPara>
                </a14:m>
                <a:endParaRPr kumimoji="1" lang="ja-JP" altLang="en-US" sz="3600" dirty="0">
                  <a:solidFill>
                    <a:srgbClr val="002060"/>
                  </a:solidFill>
                </a:endParaRPr>
              </a:p>
            </p:txBody>
          </p:sp>
        </mc:Choice>
        <mc:Fallback xmlns="">
          <p:sp>
            <p:nvSpPr>
              <p:cNvPr id="7" name="テキスト ボックス 6">
                <a:extLst>
                  <a:ext uri="{FF2B5EF4-FFF2-40B4-BE49-F238E27FC236}">
                    <a16:creationId xmlns:a16="http://schemas.microsoft.com/office/drawing/2014/main" id="{0256BDB9-AEC6-41F4-9233-B148370DB102}"/>
                  </a:ext>
                </a:extLst>
              </p:cNvPr>
              <p:cNvSpPr txBox="1">
                <a:spLocks noRot="1" noChangeAspect="1" noMove="1" noResize="1" noEditPoints="1" noAdjustHandles="1" noChangeArrowheads="1" noChangeShapeType="1" noTextEdit="1"/>
              </p:cNvSpPr>
              <p:nvPr/>
            </p:nvSpPr>
            <p:spPr>
              <a:xfrm>
                <a:off x="1583535" y="3284984"/>
                <a:ext cx="2520280" cy="1040734"/>
              </a:xfrm>
              <a:prstGeom prst="rect">
                <a:avLst/>
              </a:prstGeom>
              <a:blipFill>
                <a:blip r:embed="rId2"/>
                <a:stretch>
                  <a:fillRect/>
                </a:stretch>
              </a:blipFill>
            </p:spPr>
            <p:txBody>
              <a:bodyPr/>
              <a:lstStyle/>
              <a:p>
                <a:r>
                  <a:rPr lang="ja-JP" altLang="en-US">
                    <a:noFill/>
                  </a:rPr>
                  <a:t> </a:t>
                </a:r>
              </a:p>
            </p:txBody>
          </p:sp>
        </mc:Fallback>
      </mc:AlternateContent>
      <p:sp>
        <p:nvSpPr>
          <p:cNvPr id="11" name="タイトル 1">
            <a:extLst>
              <a:ext uri="{FF2B5EF4-FFF2-40B4-BE49-F238E27FC236}">
                <a16:creationId xmlns:a16="http://schemas.microsoft.com/office/drawing/2014/main" id="{B506AFB8-55C7-4CAD-86FA-90385E69A263}"/>
              </a:ext>
            </a:extLst>
          </p:cNvPr>
          <p:cNvSpPr txBox="1">
            <a:spLocks/>
          </p:cNvSpPr>
          <p:nvPr/>
        </p:nvSpPr>
        <p:spPr bwMode="auto">
          <a:xfrm>
            <a:off x="457200" y="227919"/>
            <a:ext cx="8229600" cy="1197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b="1" dirty="0">
                <a:solidFill>
                  <a:srgbClr val="006699"/>
                </a:solidFill>
              </a:rPr>
              <a:t>付録</a:t>
            </a:r>
            <a:r>
              <a:rPr lang="ja-JP" altLang="en-US" sz="3600" b="1" dirty="0">
                <a:solidFill>
                  <a:srgbClr val="006699"/>
                </a:solidFill>
                <a:latin typeface="ＭＳ ゴシック" panose="020B0609070205080204" pitchFamily="49" charset="-128"/>
                <a:ea typeface="ＭＳ ゴシック" panose="020B0609070205080204" pitchFamily="49" charset="-128"/>
              </a:rPr>
              <a:t>（公式集</a:t>
            </a:r>
            <a:r>
              <a:rPr lang="ja-JP" altLang="en-US" sz="3600" b="1" dirty="0">
                <a:solidFill>
                  <a:srgbClr val="006699"/>
                </a:solidFill>
              </a:rPr>
              <a:t>）  </a:t>
            </a:r>
            <a:r>
              <a:rPr lang="en-US" altLang="ja-JP" sz="3600" b="1" dirty="0">
                <a:solidFill>
                  <a:srgbClr val="00CC99"/>
                </a:solidFill>
              </a:rPr>
              <a:t>(2/4)</a:t>
            </a:r>
            <a:endParaRPr lang="ja-JP" altLang="en-US" sz="3600" dirty="0">
              <a:solidFill>
                <a:srgbClr val="00CC99"/>
              </a:solidFill>
            </a:endParaRPr>
          </a:p>
        </p:txBody>
      </p:sp>
      <p:sp>
        <p:nvSpPr>
          <p:cNvPr id="9" name="テキスト ボックス 8">
            <a:extLst>
              <a:ext uri="{FF2B5EF4-FFF2-40B4-BE49-F238E27FC236}">
                <a16:creationId xmlns:a16="http://schemas.microsoft.com/office/drawing/2014/main" id="{935375B3-8A21-4227-A108-166E8C4CB9E2}"/>
              </a:ext>
            </a:extLst>
          </p:cNvPr>
          <p:cNvSpPr txBox="1"/>
          <p:nvPr/>
        </p:nvSpPr>
        <p:spPr>
          <a:xfrm>
            <a:off x="583789" y="5432780"/>
            <a:ext cx="2921411" cy="830997"/>
          </a:xfrm>
          <a:prstGeom prst="rect">
            <a:avLst/>
          </a:prstGeom>
          <a:noFill/>
        </p:spPr>
        <p:txBody>
          <a:bodyPr wrap="square" rtlCol="0">
            <a:spAutoFit/>
          </a:bodyPr>
          <a:lstStyle/>
          <a:p>
            <a:pPr algn="l"/>
            <a:r>
              <a:rPr kumimoji="1" lang="ja-JP" altLang="en-US" sz="2400" dirty="0">
                <a:solidFill>
                  <a:srgbClr val="6262CC"/>
                </a:solidFill>
              </a:rPr>
              <a:t>証明は，</a:t>
            </a:r>
            <a:r>
              <a:rPr kumimoji="1" lang="en-US" altLang="ja-JP" sz="2400" dirty="0">
                <a:solidFill>
                  <a:srgbClr val="6262CC"/>
                </a:solidFill>
              </a:rPr>
              <a:t>Web </a:t>
            </a:r>
            <a:r>
              <a:rPr lang="ja-JP" altLang="en-US" sz="2400" dirty="0">
                <a:solidFill>
                  <a:srgbClr val="6262CC"/>
                </a:solidFill>
              </a:rPr>
              <a:t>ページ</a:t>
            </a:r>
            <a:endParaRPr kumimoji="1" lang="en-US" altLang="ja-JP" sz="2400" dirty="0">
              <a:solidFill>
                <a:srgbClr val="6262CC"/>
              </a:solidFill>
            </a:endParaRPr>
          </a:p>
          <a:p>
            <a:pPr algn="l"/>
            <a:r>
              <a:rPr kumimoji="1" lang="ja-JP" altLang="en-US" sz="2400" dirty="0">
                <a:solidFill>
                  <a:srgbClr val="6262CC"/>
                </a:solidFill>
              </a:rPr>
              <a:t>をご覧ください．</a:t>
            </a:r>
          </a:p>
        </p:txBody>
      </p:sp>
      <p:grpSp>
        <p:nvGrpSpPr>
          <p:cNvPr id="17" name="グループ化 16">
            <a:extLst>
              <a:ext uri="{FF2B5EF4-FFF2-40B4-BE49-F238E27FC236}">
                <a16:creationId xmlns:a16="http://schemas.microsoft.com/office/drawing/2014/main" id="{59ED2560-00ED-4705-B9F9-9F3F77DE7098}"/>
              </a:ext>
            </a:extLst>
          </p:cNvPr>
          <p:cNvGrpSpPr/>
          <p:nvPr/>
        </p:nvGrpSpPr>
        <p:grpSpPr>
          <a:xfrm>
            <a:off x="4572000" y="2132856"/>
            <a:ext cx="2458986" cy="2924097"/>
            <a:chOff x="4572000" y="2132856"/>
            <a:chExt cx="2458986" cy="2924097"/>
          </a:xfrm>
        </p:grpSpPr>
        <p:pic>
          <p:nvPicPr>
            <p:cNvPr id="13" name="図 12">
              <a:extLst>
                <a:ext uri="{FF2B5EF4-FFF2-40B4-BE49-F238E27FC236}">
                  <a16:creationId xmlns:a16="http://schemas.microsoft.com/office/drawing/2014/main" id="{81CEE544-281C-4FBF-8DA9-64F3B2EAB4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132856"/>
              <a:ext cx="2210858" cy="2924097"/>
            </a:xfrm>
            <a:prstGeom prst="rect">
              <a:avLst/>
            </a:prstGeom>
          </p:spPr>
        </p:pic>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033B046-B778-4080-8161-C0760881CEB0}"/>
                    </a:ext>
                  </a:extLst>
                </p:cNvPr>
                <p:cNvSpPr txBox="1"/>
                <p:nvPr/>
              </p:nvSpPr>
              <p:spPr>
                <a:xfrm>
                  <a:off x="4974704" y="4472178"/>
                  <a:ext cx="5760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𝑎</m:t>
                        </m:r>
                      </m:oMath>
                    </m:oMathPara>
                  </a14:m>
                  <a:endParaRPr kumimoji="1" lang="ja-JP" altLang="en-US" sz="3200" dirty="0"/>
                </a:p>
              </p:txBody>
            </p:sp>
          </mc:Choice>
          <mc:Fallback xmlns="">
            <p:sp>
              <p:nvSpPr>
                <p:cNvPr id="14" name="テキスト ボックス 13">
                  <a:extLst>
                    <a:ext uri="{FF2B5EF4-FFF2-40B4-BE49-F238E27FC236}">
                      <a16:creationId xmlns:a16="http://schemas.microsoft.com/office/drawing/2014/main" id="{1033B046-B778-4080-8161-C0760881CEB0}"/>
                    </a:ext>
                  </a:extLst>
                </p:cNvPr>
                <p:cNvSpPr txBox="1">
                  <a:spLocks noRot="1" noChangeAspect="1" noMove="1" noResize="1" noEditPoints="1" noAdjustHandles="1" noChangeArrowheads="1" noChangeShapeType="1" noTextEdit="1"/>
                </p:cNvSpPr>
                <p:nvPr/>
              </p:nvSpPr>
              <p:spPr>
                <a:xfrm>
                  <a:off x="4974704" y="4472178"/>
                  <a:ext cx="576064" cy="584775"/>
                </a:xfrm>
                <a:prstGeom prst="rect">
                  <a:avLst/>
                </a:prstGeom>
                <a:blipFill>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4654B718-77B2-4FFE-8623-0FEE0D4FDE3D}"/>
                    </a:ext>
                  </a:extLst>
                </p:cNvPr>
                <p:cNvSpPr txBox="1"/>
                <p:nvPr/>
              </p:nvSpPr>
              <p:spPr>
                <a:xfrm>
                  <a:off x="5508191" y="2168528"/>
                  <a:ext cx="5760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𝑏</m:t>
                        </m:r>
                      </m:oMath>
                    </m:oMathPara>
                  </a14:m>
                  <a:endParaRPr kumimoji="1" lang="ja-JP" altLang="en-US" sz="3200" dirty="0"/>
                </a:p>
              </p:txBody>
            </p:sp>
          </mc:Choice>
          <mc:Fallback xmlns="">
            <p:sp>
              <p:nvSpPr>
                <p:cNvPr id="15" name="テキスト ボックス 14">
                  <a:extLst>
                    <a:ext uri="{FF2B5EF4-FFF2-40B4-BE49-F238E27FC236}">
                      <a16:creationId xmlns:a16="http://schemas.microsoft.com/office/drawing/2014/main" id="{4654B718-77B2-4FFE-8623-0FEE0D4FDE3D}"/>
                    </a:ext>
                  </a:extLst>
                </p:cNvPr>
                <p:cNvSpPr txBox="1">
                  <a:spLocks noRot="1" noChangeAspect="1" noMove="1" noResize="1" noEditPoints="1" noAdjustHandles="1" noChangeArrowheads="1" noChangeShapeType="1" noTextEdit="1"/>
                </p:cNvSpPr>
                <p:nvPr/>
              </p:nvSpPr>
              <p:spPr>
                <a:xfrm>
                  <a:off x="5508191" y="2168528"/>
                  <a:ext cx="576064" cy="584775"/>
                </a:xfrm>
                <a:prstGeom prst="rect">
                  <a:avLst/>
                </a:prstGeom>
                <a:blipFill>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1B92F54B-B810-4321-BC76-8B8CBBEA12D6}"/>
                    </a:ext>
                  </a:extLst>
                </p:cNvPr>
                <p:cNvSpPr txBox="1"/>
                <p:nvPr/>
              </p:nvSpPr>
              <p:spPr>
                <a:xfrm>
                  <a:off x="6454922" y="3855506"/>
                  <a:ext cx="576064"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sz="3200" b="0" i="1" smtClean="0">
                            <a:latin typeface="Cambria Math" panose="02040503050406030204" pitchFamily="18" charset="0"/>
                          </a:rPr>
                          <m:t>h</m:t>
                        </m:r>
                      </m:oMath>
                    </m:oMathPara>
                  </a14:m>
                  <a:endParaRPr kumimoji="1" lang="ja-JP" altLang="en-US" sz="3200" dirty="0"/>
                </a:p>
              </p:txBody>
            </p:sp>
          </mc:Choice>
          <mc:Fallback xmlns="">
            <p:sp>
              <p:nvSpPr>
                <p:cNvPr id="16" name="テキスト ボックス 15">
                  <a:extLst>
                    <a:ext uri="{FF2B5EF4-FFF2-40B4-BE49-F238E27FC236}">
                      <a16:creationId xmlns:a16="http://schemas.microsoft.com/office/drawing/2014/main" id="{1B92F54B-B810-4321-BC76-8B8CBBEA12D6}"/>
                    </a:ext>
                  </a:extLst>
                </p:cNvPr>
                <p:cNvSpPr txBox="1">
                  <a:spLocks noRot="1" noChangeAspect="1" noMove="1" noResize="1" noEditPoints="1" noAdjustHandles="1" noChangeArrowheads="1" noChangeShapeType="1" noTextEdit="1"/>
                </p:cNvSpPr>
                <p:nvPr/>
              </p:nvSpPr>
              <p:spPr>
                <a:xfrm>
                  <a:off x="6454922" y="3855506"/>
                  <a:ext cx="576064" cy="584775"/>
                </a:xfrm>
                <a:prstGeom prst="rect">
                  <a:avLst/>
                </a:prstGeom>
                <a:blipFill>
                  <a:blip r:embed="rId6"/>
                  <a:stretch>
                    <a:fillRect/>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13764671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FC42BA2-7235-4E93-8449-64F0BBCA994B}"/>
              </a:ext>
            </a:extLst>
          </p:cNvPr>
          <p:cNvSpPr>
            <a:spLocks noGrp="1"/>
          </p:cNvSpPr>
          <p:nvPr>
            <p:ph idx="1"/>
          </p:nvPr>
        </p:nvSpPr>
        <p:spPr>
          <a:xfrm>
            <a:off x="457200" y="1600199"/>
            <a:ext cx="8229600" cy="5121275"/>
          </a:xfrm>
        </p:spPr>
        <p:txBody>
          <a:bodyPr/>
          <a:lstStyle/>
          <a:p>
            <a:pPr marL="0" indent="0">
              <a:spcBef>
                <a:spcPts val="600"/>
              </a:spcBef>
              <a:buNone/>
            </a:pPr>
            <a:r>
              <a:rPr lang="ja-JP" altLang="en-US" b="1" dirty="0">
                <a:solidFill>
                  <a:srgbClr val="006699"/>
                </a:solidFill>
              </a:rPr>
              <a:t>［公式 </a:t>
            </a:r>
            <a:r>
              <a:rPr lang="en-US" altLang="ja-JP" b="1" dirty="0">
                <a:solidFill>
                  <a:srgbClr val="006699"/>
                </a:solidFill>
              </a:rPr>
              <a:t>3</a:t>
            </a:r>
            <a:r>
              <a:rPr lang="ja-JP" altLang="en-US" b="1" dirty="0">
                <a:solidFill>
                  <a:srgbClr val="006699"/>
                </a:solidFill>
              </a:rPr>
              <a:t>］</a:t>
            </a:r>
            <a:endParaRPr lang="en-US" altLang="ja-JP" dirty="0">
              <a:solidFill>
                <a:srgbClr val="006699"/>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lgn="ctr">
              <a:spcBef>
                <a:spcPts val="0"/>
              </a:spcBef>
              <a:buNone/>
            </a:pPr>
            <a:r>
              <a:rPr lang="ja-JP" altLang="en-US" dirty="0">
                <a:solidFill>
                  <a:srgbClr val="5F5FBF"/>
                </a:solidFill>
                <a:ea typeface="ＭＳ ゴシック" panose="020B0609070205080204" pitchFamily="49" charset="-128"/>
              </a:rPr>
              <a:t>付図 </a:t>
            </a:r>
            <a:r>
              <a:rPr lang="en-US" altLang="ja-JP" dirty="0">
                <a:solidFill>
                  <a:srgbClr val="5F5FBF"/>
                </a:solidFill>
                <a:ea typeface="ＭＳ ゴシック" panose="020B0609070205080204" pitchFamily="49" charset="-128"/>
              </a:rPr>
              <a:t>3.  </a:t>
            </a:r>
            <a:r>
              <a:rPr lang="ja-JP" altLang="en-US" dirty="0">
                <a:solidFill>
                  <a:srgbClr val="002060"/>
                </a:solidFill>
                <a:ea typeface="ＭＳ ゴシック" panose="020B0609070205080204" pitchFamily="49" charset="-128"/>
              </a:rPr>
              <a:t>台形の等積中心線の位置</a:t>
            </a:r>
          </a:p>
          <a:p>
            <a:endParaRPr lang="ja-JP" altLang="en-US" dirty="0">
              <a:solidFill>
                <a:schemeClr val="accent2"/>
              </a:solidFill>
              <a:ea typeface="ＭＳ ゴシック" panose="020B0609070205080204" pitchFamily="49" charset="-128"/>
            </a:endParaRPr>
          </a:p>
          <a:p>
            <a:pPr marL="0" indent="0">
              <a:buNone/>
            </a:pPr>
            <a:endParaRPr kumimoji="1" lang="ja-JP" altLang="en-US" dirty="0"/>
          </a:p>
        </p:txBody>
      </p:sp>
      <p:sp>
        <p:nvSpPr>
          <p:cNvPr id="2" name="タイトル 1">
            <a:extLst>
              <a:ext uri="{FF2B5EF4-FFF2-40B4-BE49-F238E27FC236}">
                <a16:creationId xmlns:a16="http://schemas.microsoft.com/office/drawing/2014/main" id="{D4986AF0-E7E4-476C-953E-D7394E341DAF}"/>
              </a:ext>
            </a:extLst>
          </p:cNvPr>
          <p:cNvSpPr>
            <a:spLocks noGrp="1"/>
          </p:cNvSpPr>
          <p:nvPr>
            <p:ph type="title"/>
          </p:nvPr>
        </p:nvSpPr>
        <p:spPr/>
        <p:txBody>
          <a:bodyPr/>
          <a:lstStyle/>
          <a:p>
            <a:r>
              <a:rPr lang="ja-JP" altLang="en-US" b="1" dirty="0">
                <a:solidFill>
                  <a:srgbClr val="006699"/>
                </a:solidFill>
              </a:rPr>
              <a:t>付録</a:t>
            </a:r>
            <a:r>
              <a:rPr lang="ja-JP" altLang="en-US" sz="3600" b="1" dirty="0">
                <a:solidFill>
                  <a:srgbClr val="006699"/>
                </a:solidFill>
                <a:latin typeface="ＭＳ ゴシック" panose="020B0609070205080204" pitchFamily="49" charset="-128"/>
                <a:ea typeface="ＭＳ ゴシック" panose="020B0609070205080204" pitchFamily="49" charset="-128"/>
              </a:rPr>
              <a:t>（公式集</a:t>
            </a:r>
            <a:r>
              <a:rPr lang="ja-JP" altLang="en-US" sz="3600" b="1" dirty="0">
                <a:solidFill>
                  <a:srgbClr val="006699"/>
                </a:solidFill>
              </a:rPr>
              <a:t>）  </a:t>
            </a:r>
            <a:r>
              <a:rPr lang="en-US" altLang="ja-JP" sz="3600" b="1" dirty="0">
                <a:solidFill>
                  <a:srgbClr val="00CC99"/>
                </a:solidFill>
              </a:rPr>
              <a:t>(3/4)</a:t>
            </a:r>
            <a:endParaRPr kumimoji="1" lang="ja-JP" altLang="en-US" sz="3600" dirty="0">
              <a:solidFill>
                <a:srgbClr val="00CC99"/>
              </a:solidFill>
            </a:endParaRPr>
          </a:p>
        </p:txBody>
      </p:sp>
      <p:sp>
        <p:nvSpPr>
          <p:cNvPr id="4" name="スライド番号プレースホルダー 3">
            <a:extLst>
              <a:ext uri="{FF2B5EF4-FFF2-40B4-BE49-F238E27FC236}">
                <a16:creationId xmlns:a16="http://schemas.microsoft.com/office/drawing/2014/main" id="{63FF7244-FF23-4F7D-80F1-8DB2EE153BBD}"/>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45</a:t>
            </a:fld>
            <a:endParaRPr lang="en-US" altLang="ja-JP" sz="2400" dirty="0">
              <a:solidFill>
                <a:srgbClr val="9C9CDE"/>
              </a:solidFill>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63CE43B-C68F-449F-89B2-FA5ACDE249EF}"/>
                  </a:ext>
                </a:extLst>
              </p:cNvPr>
              <p:cNvSpPr txBox="1"/>
              <p:nvPr/>
            </p:nvSpPr>
            <p:spPr>
              <a:xfrm>
                <a:off x="683568" y="3872970"/>
                <a:ext cx="3408525" cy="113011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
                        <m:fPr>
                          <m:ctrlPr>
                            <a:rPr lang="en-US" altLang="ja-JP" sz="3600" i="1" smtClean="0">
                              <a:solidFill>
                                <a:srgbClr val="002060"/>
                              </a:solidFill>
                              <a:latin typeface="Cambria Math" panose="02040503050406030204" pitchFamily="18" charset="0"/>
                            </a:rPr>
                          </m:ctrlPr>
                        </m:fPr>
                        <m:num>
                          <m:r>
                            <a:rPr lang="en-US" altLang="ja-JP" sz="3600" i="1">
                              <a:solidFill>
                                <a:srgbClr val="002060"/>
                              </a:solidFill>
                              <a:latin typeface="Cambria Math" panose="02040503050406030204" pitchFamily="18" charset="0"/>
                            </a:rPr>
                            <m:t> </m:t>
                          </m:r>
                          <m:r>
                            <a:rPr lang="en-US" altLang="ja-JP" sz="3600" b="0" i="1" smtClean="0">
                              <a:solidFill>
                                <a:srgbClr val="002060"/>
                              </a:solidFill>
                              <a:latin typeface="Cambria Math" panose="02040503050406030204" pitchFamily="18" charset="0"/>
                            </a:rPr>
                            <m:t>𝑥</m:t>
                          </m:r>
                          <m:r>
                            <a:rPr lang="en-US" altLang="ja-JP" sz="3600" i="1">
                              <a:solidFill>
                                <a:srgbClr val="002060"/>
                              </a:solidFill>
                              <a:latin typeface="Cambria Math" panose="02040503050406030204" pitchFamily="18" charset="0"/>
                            </a:rPr>
                            <m:t> </m:t>
                          </m:r>
                        </m:num>
                        <m:den>
                          <m:r>
                            <a:rPr lang="en-US" altLang="ja-JP" sz="3600" i="1">
                              <a:solidFill>
                                <a:srgbClr val="002060"/>
                              </a:solidFill>
                              <a:latin typeface="Cambria Math" panose="02040503050406030204" pitchFamily="18" charset="0"/>
                            </a:rPr>
                            <m:t> </m:t>
                          </m:r>
                          <m:r>
                            <a:rPr lang="en-US" altLang="ja-JP" sz="3600" b="0" i="1" smtClean="0">
                              <a:solidFill>
                                <a:srgbClr val="002060"/>
                              </a:solidFill>
                              <a:latin typeface="Cambria Math" panose="02040503050406030204" pitchFamily="18" charset="0"/>
                            </a:rPr>
                            <m:t>h</m:t>
                          </m:r>
                          <m:r>
                            <a:rPr lang="en-US" altLang="ja-JP" sz="3600" i="1">
                              <a:solidFill>
                                <a:srgbClr val="002060"/>
                              </a:solidFill>
                              <a:latin typeface="Cambria Math" panose="02040503050406030204" pitchFamily="18" charset="0"/>
                            </a:rPr>
                            <m:t> </m:t>
                          </m:r>
                        </m:den>
                      </m:f>
                      <m:r>
                        <a:rPr kumimoji="1" lang="en-US" altLang="ja-JP" sz="3600" b="0" i="1" smtClean="0">
                          <a:solidFill>
                            <a:srgbClr val="002060"/>
                          </a:solidFill>
                          <a:latin typeface="Cambria Math" panose="02040503050406030204" pitchFamily="18" charset="0"/>
                        </a:rPr>
                        <m:t>=</m:t>
                      </m:r>
                      <m:f>
                        <m:fPr>
                          <m:ctrlPr>
                            <a:rPr kumimoji="1" lang="en-US" altLang="ja-JP" sz="3600" i="1" smtClean="0">
                              <a:solidFill>
                                <a:srgbClr val="002060"/>
                              </a:solidFill>
                              <a:latin typeface="Cambria Math" panose="02040503050406030204" pitchFamily="18" charset="0"/>
                            </a:rPr>
                          </m:ctrlPr>
                        </m:fPr>
                        <m:num>
                          <m:r>
                            <a:rPr kumimoji="1" lang="en-US" altLang="ja-JP" sz="3600" b="0" i="1" smtClean="0">
                              <a:solidFill>
                                <a:srgbClr val="002060"/>
                              </a:solidFill>
                              <a:latin typeface="Cambria Math" panose="02040503050406030204" pitchFamily="18" charset="0"/>
                            </a:rPr>
                            <m:t> </m:t>
                          </m:r>
                          <m:r>
                            <a:rPr kumimoji="1" lang="en-US" altLang="ja-JP" sz="3600" b="0" i="1" smtClean="0">
                              <a:solidFill>
                                <a:srgbClr val="002060"/>
                              </a:solidFill>
                              <a:latin typeface="Cambria Math" panose="02040503050406030204" pitchFamily="18" charset="0"/>
                            </a:rPr>
                            <m:t>𝑎</m:t>
                          </m:r>
                          <m:r>
                            <a:rPr kumimoji="1" lang="en-US" altLang="ja-JP" sz="3600" b="0" i="1" smtClean="0">
                              <a:solidFill>
                                <a:srgbClr val="002060"/>
                              </a:solidFill>
                              <a:latin typeface="Cambria Math" panose="02040503050406030204" pitchFamily="18" charset="0"/>
                            </a:rPr>
                            <m:t>+2</m:t>
                          </m:r>
                          <m:r>
                            <a:rPr kumimoji="1" lang="en-US" altLang="ja-JP" sz="3600" b="0" i="1" smtClean="0">
                              <a:solidFill>
                                <a:srgbClr val="002060"/>
                              </a:solidFill>
                              <a:latin typeface="Cambria Math" panose="02040503050406030204" pitchFamily="18" charset="0"/>
                            </a:rPr>
                            <m:t>𝑏</m:t>
                          </m:r>
                          <m:r>
                            <a:rPr kumimoji="1" lang="en-US" altLang="ja-JP" sz="3600" b="0" i="1" smtClean="0">
                              <a:solidFill>
                                <a:srgbClr val="002060"/>
                              </a:solidFill>
                              <a:latin typeface="Cambria Math" panose="02040503050406030204" pitchFamily="18" charset="0"/>
                            </a:rPr>
                            <m:t> </m:t>
                          </m:r>
                        </m:num>
                        <m:den>
                          <m:r>
                            <a:rPr kumimoji="1" lang="en-US" altLang="ja-JP" sz="3600" b="0" i="1" smtClean="0">
                              <a:solidFill>
                                <a:srgbClr val="002060"/>
                              </a:solidFill>
                              <a:latin typeface="Cambria Math" panose="02040503050406030204" pitchFamily="18" charset="0"/>
                            </a:rPr>
                            <m:t> 3</m:t>
                          </m:r>
                          <m:d>
                            <m:dPr>
                              <m:ctrlPr>
                                <a:rPr kumimoji="1" lang="en-US" altLang="ja-JP" sz="3600" b="0" i="1" smtClean="0">
                                  <a:solidFill>
                                    <a:srgbClr val="002060"/>
                                  </a:solidFill>
                                  <a:latin typeface="Cambria Math" panose="02040503050406030204" pitchFamily="18" charset="0"/>
                                </a:rPr>
                              </m:ctrlPr>
                            </m:dPr>
                            <m:e>
                              <m:r>
                                <a:rPr kumimoji="1" lang="en-US" altLang="ja-JP" sz="3600" b="0" i="1" smtClean="0">
                                  <a:solidFill>
                                    <a:srgbClr val="002060"/>
                                  </a:solidFill>
                                  <a:latin typeface="Cambria Math" panose="02040503050406030204" pitchFamily="18" charset="0"/>
                                </a:rPr>
                                <m:t>𝑎</m:t>
                              </m:r>
                              <m:r>
                                <a:rPr kumimoji="1" lang="en-US" altLang="ja-JP" sz="3600" b="0" i="1" smtClean="0">
                                  <a:solidFill>
                                    <a:srgbClr val="002060"/>
                                  </a:solidFill>
                                  <a:latin typeface="Cambria Math" panose="02040503050406030204" pitchFamily="18" charset="0"/>
                                </a:rPr>
                                <m:t>+</m:t>
                              </m:r>
                              <m:r>
                                <a:rPr kumimoji="1" lang="en-US" altLang="ja-JP" sz="3600" b="0" i="1" smtClean="0">
                                  <a:solidFill>
                                    <a:srgbClr val="002060"/>
                                  </a:solidFill>
                                  <a:latin typeface="Cambria Math" panose="02040503050406030204" pitchFamily="18" charset="0"/>
                                </a:rPr>
                                <m:t>𝑏</m:t>
                              </m:r>
                            </m:e>
                          </m:d>
                          <m:r>
                            <a:rPr kumimoji="1" lang="en-US" altLang="ja-JP" sz="3600" b="0" i="1" smtClean="0">
                              <a:solidFill>
                                <a:srgbClr val="002060"/>
                              </a:solidFill>
                              <a:latin typeface="Cambria Math" panose="02040503050406030204" pitchFamily="18" charset="0"/>
                            </a:rPr>
                            <m:t> </m:t>
                          </m:r>
                        </m:den>
                      </m:f>
                    </m:oMath>
                  </m:oMathPara>
                </a14:m>
                <a:endParaRPr kumimoji="1" lang="ja-JP" altLang="en-US" sz="3600" dirty="0">
                  <a:solidFill>
                    <a:srgbClr val="333399"/>
                  </a:solidFill>
                </a:endParaRPr>
              </a:p>
            </p:txBody>
          </p:sp>
        </mc:Choice>
        <mc:Fallback xmlns="">
          <p:sp>
            <p:nvSpPr>
              <p:cNvPr id="5" name="テキスト ボックス 4">
                <a:extLst>
                  <a:ext uri="{FF2B5EF4-FFF2-40B4-BE49-F238E27FC236}">
                    <a16:creationId xmlns:a16="http://schemas.microsoft.com/office/drawing/2014/main" id="{E63CE43B-C68F-449F-89B2-FA5ACDE249EF}"/>
                  </a:ext>
                </a:extLst>
              </p:cNvPr>
              <p:cNvSpPr txBox="1">
                <a:spLocks noRot="1" noChangeAspect="1" noMove="1" noResize="1" noEditPoints="1" noAdjustHandles="1" noChangeArrowheads="1" noChangeShapeType="1" noTextEdit="1"/>
              </p:cNvSpPr>
              <p:nvPr/>
            </p:nvSpPr>
            <p:spPr>
              <a:xfrm>
                <a:off x="683568" y="3872970"/>
                <a:ext cx="3408525" cy="1130118"/>
              </a:xfrm>
              <a:prstGeom prst="rect">
                <a:avLst/>
              </a:prstGeom>
              <a:blipFill>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8EC537CF-CE7D-4D41-9BCA-ED3278A25B1B}"/>
                  </a:ext>
                </a:extLst>
              </p:cNvPr>
              <p:cNvSpPr txBox="1"/>
              <p:nvPr/>
            </p:nvSpPr>
            <p:spPr>
              <a:xfrm>
                <a:off x="457200" y="2387041"/>
                <a:ext cx="3066803" cy="1215526"/>
              </a:xfrm>
              <a:prstGeom prst="rect">
                <a:avLst/>
              </a:prstGeom>
              <a:noFill/>
            </p:spPr>
            <p:txBody>
              <a:bodyPr wrap="square" rtlCol="0">
                <a:spAutoFit/>
              </a:bodyPr>
              <a:lstStyle/>
              <a:p>
                <a:pPr algn="l">
                  <a:lnSpc>
                    <a:spcPct val="120000"/>
                  </a:lnSpc>
                </a:pPr>
                <a14:m>
                  <m:oMath xmlns:m="http://schemas.openxmlformats.org/officeDocument/2006/math">
                    <m:r>
                      <a:rPr kumimoji="1" lang="en-US" altLang="ja-JP" sz="3200" b="0" i="1" smtClean="0">
                        <a:solidFill>
                          <a:srgbClr val="002060"/>
                        </a:solidFill>
                        <a:latin typeface="Cambria Math" panose="02040503050406030204" pitchFamily="18" charset="0"/>
                      </a:rPr>
                      <m:t>𝑉</m:t>
                    </m:r>
                    <m:r>
                      <a:rPr kumimoji="1" lang="en-US" altLang="ja-JP" sz="3200" b="0" i="1" baseline="-25000" smtClean="0">
                        <a:solidFill>
                          <a:srgbClr val="002060"/>
                        </a:solidFill>
                        <a:latin typeface="Cambria Math" panose="02040503050406030204" pitchFamily="18" charset="0"/>
                      </a:rPr>
                      <m:t>1</m:t>
                    </m:r>
                    <m:r>
                      <a:rPr kumimoji="1" lang="en-US" altLang="ja-JP" sz="3200" i="1" smtClean="0">
                        <a:solidFill>
                          <a:srgbClr val="002060"/>
                        </a:solidFill>
                        <a:latin typeface="Cambria Math" panose="02040503050406030204" pitchFamily="18" charset="0"/>
                      </a:rPr>
                      <m:t>=</m:t>
                    </m:r>
                    <m:r>
                      <a:rPr lang="en-US" altLang="ja-JP" sz="3200" i="1">
                        <a:solidFill>
                          <a:srgbClr val="002060"/>
                        </a:solidFill>
                        <a:latin typeface="Cambria Math" panose="02040503050406030204" pitchFamily="18" charset="0"/>
                      </a:rPr>
                      <m:t>𝑉</m:t>
                    </m:r>
                    <m:r>
                      <a:rPr lang="en-US" altLang="ja-JP" sz="3200" b="0" i="1" baseline="-25000" smtClean="0">
                        <a:solidFill>
                          <a:srgbClr val="002060"/>
                        </a:solidFill>
                        <a:latin typeface="Cambria Math" panose="02040503050406030204" pitchFamily="18" charset="0"/>
                      </a:rPr>
                      <m:t>2</m:t>
                    </m:r>
                  </m:oMath>
                </a14:m>
                <a:r>
                  <a:rPr kumimoji="1" lang="ja-JP" altLang="en-US" sz="3200" dirty="0">
                    <a:solidFill>
                      <a:srgbClr val="002060"/>
                    </a:solidFill>
                  </a:rPr>
                  <a:t> となる高さ</a:t>
                </a:r>
                <a:r>
                  <a:rPr lang="ja-JP" altLang="en-US" sz="3200" dirty="0">
                    <a:solidFill>
                      <a:srgbClr val="002060"/>
                    </a:solidFill>
                  </a:rPr>
                  <a:t>の比率</a:t>
                </a:r>
                <a:r>
                  <a:rPr kumimoji="1" lang="ja-JP" altLang="en-US" sz="3200" dirty="0">
                    <a:solidFill>
                      <a:srgbClr val="002060"/>
                    </a:solidFill>
                  </a:rPr>
                  <a:t> </a:t>
                </a:r>
              </a:p>
            </p:txBody>
          </p:sp>
        </mc:Choice>
        <mc:Fallback xmlns="">
          <p:sp>
            <p:nvSpPr>
              <p:cNvPr id="8" name="テキスト ボックス 7">
                <a:extLst>
                  <a:ext uri="{FF2B5EF4-FFF2-40B4-BE49-F238E27FC236}">
                    <a16:creationId xmlns:a16="http://schemas.microsoft.com/office/drawing/2014/main" id="{8EC537CF-CE7D-4D41-9BCA-ED3278A25B1B}"/>
                  </a:ext>
                </a:extLst>
              </p:cNvPr>
              <p:cNvSpPr txBox="1">
                <a:spLocks noRot="1" noChangeAspect="1" noMove="1" noResize="1" noEditPoints="1" noAdjustHandles="1" noChangeArrowheads="1" noChangeShapeType="1" noTextEdit="1"/>
              </p:cNvSpPr>
              <p:nvPr/>
            </p:nvSpPr>
            <p:spPr>
              <a:xfrm>
                <a:off x="457200" y="2387041"/>
                <a:ext cx="3066803" cy="1215526"/>
              </a:xfrm>
              <a:prstGeom prst="rect">
                <a:avLst/>
              </a:prstGeom>
              <a:blipFill>
                <a:blip r:embed="rId4"/>
                <a:stretch>
                  <a:fillRect l="-4970" t="-5025" b="-1407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FCA61A1D-9E6D-4F44-A633-4C095D0B79F5}"/>
                  </a:ext>
                </a:extLst>
              </p:cNvPr>
              <p:cNvSpPr txBox="1"/>
              <p:nvPr/>
            </p:nvSpPr>
            <p:spPr>
              <a:xfrm>
                <a:off x="3419872" y="5217187"/>
                <a:ext cx="3408525" cy="523220"/>
              </a:xfrm>
              <a:prstGeom prst="rect">
                <a:avLst/>
              </a:prstGeom>
              <a:noFill/>
            </p:spPr>
            <p:txBody>
              <a:bodyPr wrap="square" rtlCol="0">
                <a:spAutoFit/>
              </a:bodyPr>
              <a:lstStyle/>
              <a:p>
                <a:r>
                  <a:rPr lang="ja-JP" altLang="en-US" sz="2400" dirty="0">
                    <a:solidFill>
                      <a:srgbClr val="5F5FBF"/>
                    </a:solidFill>
                  </a:rPr>
                  <a:t>（影響しない</a:t>
                </a:r>
                <a:r>
                  <a:rPr kumimoji="1" lang="ja-JP" altLang="en-US" sz="2400" dirty="0">
                    <a:solidFill>
                      <a:srgbClr val="5F5FBF"/>
                    </a:solidFill>
                  </a:rPr>
                  <a:t>：　</a:t>
                </a:r>
                <a14:m>
                  <m:oMath xmlns:m="http://schemas.openxmlformats.org/officeDocument/2006/math">
                    <m:r>
                      <a:rPr kumimoji="1" lang="en-US" altLang="ja-JP" sz="2800" b="0" i="1" smtClean="0">
                        <a:solidFill>
                          <a:srgbClr val="5F5FBF"/>
                        </a:solidFill>
                        <a:latin typeface="Cambria Math" panose="02040503050406030204" pitchFamily="18" charset="0"/>
                      </a:rPr>
                      <m:t>𝑑</m:t>
                    </m:r>
                    <m:r>
                      <a:rPr kumimoji="1" lang="en-US" altLang="ja-JP" sz="2800" b="0" i="1" baseline="-25000" smtClean="0">
                        <a:solidFill>
                          <a:srgbClr val="5F5FBF"/>
                        </a:solidFill>
                        <a:latin typeface="Cambria Math" panose="02040503050406030204" pitchFamily="18" charset="0"/>
                      </a:rPr>
                      <m:t>1</m:t>
                    </m:r>
                    <m:r>
                      <a:rPr kumimoji="1" lang="en-US" altLang="ja-JP" sz="2800" b="0" i="1" smtClean="0">
                        <a:solidFill>
                          <a:srgbClr val="5F5FBF"/>
                        </a:solidFill>
                        <a:latin typeface="Cambria Math" panose="02040503050406030204" pitchFamily="18" charset="0"/>
                      </a:rPr>
                      <m:t>,  </m:t>
                    </m:r>
                    <m:r>
                      <a:rPr kumimoji="1" lang="en-US" altLang="ja-JP" sz="2800" b="0" i="1" smtClean="0">
                        <a:solidFill>
                          <a:srgbClr val="5F5FBF"/>
                        </a:solidFill>
                        <a:latin typeface="Cambria Math" panose="02040503050406030204" pitchFamily="18" charset="0"/>
                      </a:rPr>
                      <m:t>𝑑</m:t>
                    </m:r>
                    <m:r>
                      <a:rPr kumimoji="1" lang="en-US" altLang="ja-JP" sz="2800" b="0" i="1" baseline="-18000" smtClean="0">
                        <a:solidFill>
                          <a:srgbClr val="5F5FBF"/>
                        </a:solidFill>
                        <a:latin typeface="Cambria Math" panose="02040503050406030204" pitchFamily="18" charset="0"/>
                      </a:rPr>
                      <m:t>2 </m:t>
                    </m:r>
                  </m:oMath>
                </a14:m>
                <a:r>
                  <a:rPr lang="ja-JP" altLang="en-US" sz="2800" dirty="0">
                    <a:solidFill>
                      <a:srgbClr val="5F5FBF"/>
                    </a:solidFill>
                  </a:rPr>
                  <a:t>）</a:t>
                </a:r>
                <a:endParaRPr kumimoji="1" lang="ja-JP" altLang="en-US" sz="2800" baseline="-18000" dirty="0">
                  <a:solidFill>
                    <a:srgbClr val="5F5FBF"/>
                  </a:solidFill>
                </a:endParaRPr>
              </a:p>
            </p:txBody>
          </p:sp>
        </mc:Choice>
        <mc:Fallback xmlns="">
          <p:sp>
            <p:nvSpPr>
              <p:cNvPr id="12" name="テキスト ボックス 11">
                <a:extLst>
                  <a:ext uri="{FF2B5EF4-FFF2-40B4-BE49-F238E27FC236}">
                    <a16:creationId xmlns:a16="http://schemas.microsoft.com/office/drawing/2014/main" id="{FCA61A1D-9E6D-4F44-A633-4C095D0B79F5}"/>
                  </a:ext>
                </a:extLst>
              </p:cNvPr>
              <p:cNvSpPr txBox="1">
                <a:spLocks noRot="1" noChangeAspect="1" noMove="1" noResize="1" noEditPoints="1" noAdjustHandles="1" noChangeArrowheads="1" noChangeShapeType="1" noTextEdit="1"/>
              </p:cNvSpPr>
              <p:nvPr/>
            </p:nvSpPr>
            <p:spPr>
              <a:xfrm>
                <a:off x="3419872" y="5217187"/>
                <a:ext cx="3408525" cy="523220"/>
              </a:xfrm>
              <a:prstGeom prst="rect">
                <a:avLst/>
              </a:prstGeom>
              <a:blipFill>
                <a:blip r:embed="rId6"/>
                <a:stretch>
                  <a:fillRect l="-537" t="-15116" r="-1431" b="-29070"/>
                </a:stretch>
              </a:blipFill>
            </p:spPr>
            <p:txBody>
              <a:bodyPr/>
              <a:lstStyle/>
              <a:p>
                <a:r>
                  <a:rPr lang="ja-JP" altLang="en-US">
                    <a:noFill/>
                  </a:rPr>
                  <a:t> </a:t>
                </a:r>
              </a:p>
            </p:txBody>
          </p:sp>
        </mc:Fallback>
      </mc:AlternateContent>
      <p:grpSp>
        <p:nvGrpSpPr>
          <p:cNvPr id="24" name="グループ化 23">
            <a:extLst>
              <a:ext uri="{FF2B5EF4-FFF2-40B4-BE49-F238E27FC236}">
                <a16:creationId xmlns:a16="http://schemas.microsoft.com/office/drawing/2014/main" id="{BCF06394-3E4E-46F1-91C2-100678BD0313}"/>
              </a:ext>
            </a:extLst>
          </p:cNvPr>
          <p:cNvGrpSpPr/>
          <p:nvPr/>
        </p:nvGrpSpPr>
        <p:grpSpPr>
          <a:xfrm>
            <a:off x="4193402" y="1776488"/>
            <a:ext cx="4373889" cy="3562455"/>
            <a:chOff x="4193402" y="1776488"/>
            <a:chExt cx="4373889" cy="3562455"/>
          </a:xfrm>
        </p:grpSpPr>
        <p:pic>
          <p:nvPicPr>
            <p:cNvPr id="23" name="図 22">
              <a:extLst>
                <a:ext uri="{FF2B5EF4-FFF2-40B4-BE49-F238E27FC236}">
                  <a16:creationId xmlns:a16="http://schemas.microsoft.com/office/drawing/2014/main" id="{9CFDE033-31BF-4D65-B7C9-EFECD3655B9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93402" y="1955165"/>
              <a:ext cx="4373889" cy="3340615"/>
            </a:xfrm>
            <a:prstGeom prst="rect">
              <a:avLst/>
            </a:prstGeom>
          </p:spPr>
        </p:pic>
        <mc:AlternateContent xmlns:mc="http://schemas.openxmlformats.org/markup-compatibility/2006" xmlns:a14="http://schemas.microsoft.com/office/drawing/2010/main">
          <mc:Choice Requires="a14">
            <p:sp>
              <p:nvSpPr>
                <p:cNvPr id="13" name="テキスト ボックス 13">
                  <a:extLst>
                    <a:ext uri="{FF2B5EF4-FFF2-40B4-BE49-F238E27FC236}">
                      <a16:creationId xmlns:a16="http://schemas.microsoft.com/office/drawing/2014/main" id="{C0BA01B8-475C-489C-AED9-5018FB007D13}"/>
                    </a:ext>
                  </a:extLst>
                </p:cNvPr>
                <p:cNvSpPr txBox="1"/>
                <p:nvPr/>
              </p:nvSpPr>
              <p:spPr>
                <a:xfrm>
                  <a:off x="5054608" y="4143077"/>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lang="en-US" altLang="ja-JP" sz="3200" b="0" i="1" smtClean="0">
                            <a:effectLst/>
                            <a:latin typeface="Cambria Math" panose="02040503050406030204" pitchFamily="18" charset="0"/>
                            <a:ea typeface="ＭＳ Ｐゴシック" panose="020B0600070205080204" pitchFamily="50" charset="-128"/>
                            <a:cs typeface="ＭＳ Ｐゴシック" panose="020B0600070205080204" pitchFamily="50" charset="-128"/>
                          </a:rPr>
                          <m:t>𝑎</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3" name="テキスト ボックス 13">
                  <a:extLst>
                    <a:ext uri="{FF2B5EF4-FFF2-40B4-BE49-F238E27FC236}">
                      <a16:creationId xmlns:a16="http://schemas.microsoft.com/office/drawing/2014/main" id="{C0BA01B8-475C-489C-AED9-5018FB007D13}"/>
                    </a:ext>
                  </a:extLst>
                </p:cNvPr>
                <p:cNvSpPr txBox="1">
                  <a:spLocks noRot="1" noChangeAspect="1" noMove="1" noResize="1" noEditPoints="1" noAdjustHandles="1" noChangeArrowheads="1" noChangeShapeType="1" noTextEdit="1"/>
                </p:cNvSpPr>
                <p:nvPr/>
              </p:nvSpPr>
              <p:spPr>
                <a:xfrm>
                  <a:off x="5054608" y="4143077"/>
                  <a:ext cx="301625" cy="407035"/>
                </a:xfrm>
                <a:prstGeom prst="rect">
                  <a:avLst/>
                </a:prstGeom>
                <a:blipFill>
                  <a:blip r:embed="rId8"/>
                  <a:stretch>
                    <a:fillRect l="-4000" b="-121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70142E8-4C96-489A-9C66-A48F0DDAC5EF}"/>
                    </a:ext>
                  </a:extLst>
                </p:cNvPr>
                <p:cNvSpPr txBox="1"/>
                <p:nvPr/>
              </p:nvSpPr>
              <p:spPr>
                <a:xfrm>
                  <a:off x="7020124" y="4206500"/>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lang="en-US" altLang="ja-JP" sz="3200" b="0" i="1" smtClean="0">
                            <a:effectLst/>
                            <a:latin typeface="Cambria Math" panose="02040503050406030204" pitchFamily="18" charset="0"/>
                            <a:ea typeface="ＭＳ Ｐゴシック" panose="020B0600070205080204" pitchFamily="50" charset="-128"/>
                            <a:cs typeface="ＭＳ Ｐゴシック" panose="020B0600070205080204" pitchFamily="50" charset="-128"/>
                          </a:rPr>
                          <m:t>𝑥</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4" name="テキスト ボックス 13">
                  <a:extLst>
                    <a:ext uri="{FF2B5EF4-FFF2-40B4-BE49-F238E27FC236}">
                      <a16:creationId xmlns:a16="http://schemas.microsoft.com/office/drawing/2014/main" id="{E70142E8-4C96-489A-9C66-A48F0DDAC5EF}"/>
                    </a:ext>
                  </a:extLst>
                </p:cNvPr>
                <p:cNvSpPr txBox="1">
                  <a:spLocks noRot="1" noChangeAspect="1" noMove="1" noResize="1" noEditPoints="1" noAdjustHandles="1" noChangeArrowheads="1" noChangeShapeType="1" noTextEdit="1"/>
                </p:cNvSpPr>
                <p:nvPr/>
              </p:nvSpPr>
              <p:spPr>
                <a:xfrm>
                  <a:off x="7020124" y="4206500"/>
                  <a:ext cx="301625" cy="407035"/>
                </a:xfrm>
                <a:prstGeom prst="rect">
                  <a:avLst/>
                </a:prstGeom>
                <a:blipFill>
                  <a:blip r:embed="rId9"/>
                  <a:stretch>
                    <a:fillRect l="-8163" b="-119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3">
                  <a:extLst>
                    <a:ext uri="{FF2B5EF4-FFF2-40B4-BE49-F238E27FC236}">
                      <a16:creationId xmlns:a16="http://schemas.microsoft.com/office/drawing/2014/main" id="{880B118A-B05D-4E6C-BD71-5C32559C9992}"/>
                    </a:ext>
                  </a:extLst>
                </p:cNvPr>
                <p:cNvSpPr txBox="1"/>
                <p:nvPr/>
              </p:nvSpPr>
              <p:spPr>
                <a:xfrm>
                  <a:off x="7275845" y="4105421"/>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lang="en-US" altLang="ja-JP" sz="3200" b="0" i="1" smtClean="0">
                            <a:effectLst/>
                            <a:latin typeface="Cambria Math" panose="02040503050406030204" pitchFamily="18" charset="0"/>
                            <a:ea typeface="ＭＳ Ｐゴシック" panose="020B0600070205080204" pitchFamily="50" charset="-128"/>
                            <a:cs typeface="ＭＳ Ｐゴシック" panose="020B0600070205080204" pitchFamily="50" charset="-128"/>
                          </a:rPr>
                          <m:t>h</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5" name="テキスト ボックス 13">
                  <a:extLst>
                    <a:ext uri="{FF2B5EF4-FFF2-40B4-BE49-F238E27FC236}">
                      <a16:creationId xmlns:a16="http://schemas.microsoft.com/office/drawing/2014/main" id="{880B118A-B05D-4E6C-BD71-5C32559C9992}"/>
                    </a:ext>
                  </a:extLst>
                </p:cNvPr>
                <p:cNvSpPr txBox="1">
                  <a:spLocks noRot="1" noChangeAspect="1" noMove="1" noResize="1" noEditPoints="1" noAdjustHandles="1" noChangeArrowheads="1" noChangeShapeType="1" noTextEdit="1"/>
                </p:cNvSpPr>
                <p:nvPr/>
              </p:nvSpPr>
              <p:spPr>
                <a:xfrm>
                  <a:off x="7275845" y="4105421"/>
                  <a:ext cx="301625" cy="407035"/>
                </a:xfrm>
                <a:prstGeom prst="rect">
                  <a:avLst/>
                </a:prstGeom>
                <a:blipFill>
                  <a:blip r:embed="rId10"/>
                  <a:stretch>
                    <a:fillRect l="-4082" b="-119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3">
                  <a:extLst>
                    <a:ext uri="{FF2B5EF4-FFF2-40B4-BE49-F238E27FC236}">
                      <a16:creationId xmlns:a16="http://schemas.microsoft.com/office/drawing/2014/main" id="{7933DBF1-BB78-4134-9825-06D220F4B06D}"/>
                    </a:ext>
                  </a:extLst>
                </p:cNvPr>
                <p:cNvSpPr txBox="1"/>
                <p:nvPr/>
              </p:nvSpPr>
              <p:spPr>
                <a:xfrm>
                  <a:off x="6677584" y="1980006"/>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kumimoji="1" lang="en-US" sz="3200" i="1" kern="120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t>𝑏</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6" name="テキスト ボックス 13">
                  <a:extLst>
                    <a:ext uri="{FF2B5EF4-FFF2-40B4-BE49-F238E27FC236}">
                      <a16:creationId xmlns:a16="http://schemas.microsoft.com/office/drawing/2014/main" id="{7933DBF1-BB78-4134-9825-06D220F4B06D}"/>
                    </a:ext>
                  </a:extLst>
                </p:cNvPr>
                <p:cNvSpPr txBox="1">
                  <a:spLocks noRot="1" noChangeAspect="1" noMove="1" noResize="1" noEditPoints="1" noAdjustHandles="1" noChangeArrowheads="1" noChangeShapeType="1" noTextEdit="1"/>
                </p:cNvSpPr>
                <p:nvPr/>
              </p:nvSpPr>
              <p:spPr>
                <a:xfrm>
                  <a:off x="6677584" y="1980006"/>
                  <a:ext cx="301625" cy="407035"/>
                </a:xfrm>
                <a:prstGeom prst="rect">
                  <a:avLst/>
                </a:prstGeom>
                <a:blipFill>
                  <a:blip r:embed="rId11"/>
                  <a:stretch>
                    <a:fillRect l="-2000" b="-1044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3">
                  <a:extLst>
                    <a:ext uri="{FF2B5EF4-FFF2-40B4-BE49-F238E27FC236}">
                      <a16:creationId xmlns:a16="http://schemas.microsoft.com/office/drawing/2014/main" id="{18C25624-8B6C-46E3-A07D-A6D1581817E9}"/>
                    </a:ext>
                  </a:extLst>
                </p:cNvPr>
                <p:cNvSpPr txBox="1"/>
                <p:nvPr/>
              </p:nvSpPr>
              <p:spPr>
                <a:xfrm>
                  <a:off x="7898172" y="2387041"/>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lang="en-US" altLang="ja-JP" sz="3200" b="0" i="1" smtClean="0">
                            <a:effectLst/>
                            <a:latin typeface="Cambria Math" panose="02040503050406030204" pitchFamily="18" charset="0"/>
                            <a:ea typeface="ＭＳ Ｐゴシック" panose="020B0600070205080204" pitchFamily="50" charset="-128"/>
                            <a:cs typeface="ＭＳ Ｐゴシック" panose="020B0600070205080204" pitchFamily="50" charset="-128"/>
                          </a:rPr>
                          <m:t>𝑋</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7" name="テキスト ボックス 13">
                  <a:extLst>
                    <a:ext uri="{FF2B5EF4-FFF2-40B4-BE49-F238E27FC236}">
                      <a16:creationId xmlns:a16="http://schemas.microsoft.com/office/drawing/2014/main" id="{18C25624-8B6C-46E3-A07D-A6D1581817E9}"/>
                    </a:ext>
                  </a:extLst>
                </p:cNvPr>
                <p:cNvSpPr txBox="1">
                  <a:spLocks noRot="1" noChangeAspect="1" noMove="1" noResize="1" noEditPoints="1" noAdjustHandles="1" noChangeArrowheads="1" noChangeShapeType="1" noTextEdit="1"/>
                </p:cNvSpPr>
                <p:nvPr/>
              </p:nvSpPr>
              <p:spPr>
                <a:xfrm>
                  <a:off x="7898172" y="2387041"/>
                  <a:ext cx="301625" cy="407035"/>
                </a:xfrm>
                <a:prstGeom prst="rect">
                  <a:avLst/>
                </a:prstGeom>
                <a:blipFill>
                  <a:blip r:embed="rId12"/>
                  <a:stretch>
                    <a:fillRect l="-18367" b="-12121"/>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3">
                  <a:extLst>
                    <a:ext uri="{FF2B5EF4-FFF2-40B4-BE49-F238E27FC236}">
                      <a16:creationId xmlns:a16="http://schemas.microsoft.com/office/drawing/2014/main" id="{23A392E9-2F70-4C88-9512-0254699EDAF6}"/>
                    </a:ext>
                  </a:extLst>
                </p:cNvPr>
                <p:cNvSpPr txBox="1"/>
                <p:nvPr/>
              </p:nvSpPr>
              <p:spPr>
                <a:xfrm>
                  <a:off x="5159692" y="1776488"/>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sSub>
                          <m:sSubPr>
                            <m:ctrlPr>
                              <a:rPr kumimoji="1" lang="en-US" altLang="ja-JP" sz="280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en-US" altLang="ja-JP" sz="2800" b="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t>𝑑</m:t>
                            </m:r>
                          </m:e>
                          <m:sub>
                            <m:r>
                              <a:rPr kumimoji="1" lang="en-US" altLang="ja-JP" sz="2800" b="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t>2</m:t>
                            </m:r>
                          </m:sub>
                        </m:sSub>
                      </m:oMath>
                    </m:oMathPara>
                  </a14:m>
                  <a:endParaRPr 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8" name="テキスト ボックス 13">
                  <a:extLst>
                    <a:ext uri="{FF2B5EF4-FFF2-40B4-BE49-F238E27FC236}">
                      <a16:creationId xmlns:a16="http://schemas.microsoft.com/office/drawing/2014/main" id="{23A392E9-2F70-4C88-9512-0254699EDAF6}"/>
                    </a:ext>
                  </a:extLst>
                </p:cNvPr>
                <p:cNvSpPr txBox="1">
                  <a:spLocks noRot="1" noChangeAspect="1" noMove="1" noResize="1" noEditPoints="1" noAdjustHandles="1" noChangeArrowheads="1" noChangeShapeType="1" noTextEdit="1"/>
                </p:cNvSpPr>
                <p:nvPr/>
              </p:nvSpPr>
              <p:spPr>
                <a:xfrm>
                  <a:off x="5159692" y="1776488"/>
                  <a:ext cx="301625" cy="407035"/>
                </a:xfrm>
                <a:prstGeom prst="rect">
                  <a:avLst/>
                </a:prstGeom>
                <a:blipFill>
                  <a:blip r:embed="rId13"/>
                  <a:stretch>
                    <a:fillRect l="-24000" b="-164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3">
                  <a:extLst>
                    <a:ext uri="{FF2B5EF4-FFF2-40B4-BE49-F238E27FC236}">
                      <a16:creationId xmlns:a16="http://schemas.microsoft.com/office/drawing/2014/main" id="{C63ADF60-8556-46C1-A62B-AEA7C80F6205}"/>
                    </a:ext>
                  </a:extLst>
                </p:cNvPr>
                <p:cNvSpPr txBox="1"/>
                <p:nvPr/>
              </p:nvSpPr>
              <p:spPr>
                <a:xfrm>
                  <a:off x="7242300" y="4931908"/>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sSub>
                          <m:sSubPr>
                            <m:ctrlPr>
                              <a:rPr kumimoji="1" lang="en-US" altLang="ja-JP" sz="280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en-US" altLang="ja-JP" sz="2800" b="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t>𝑑</m:t>
                            </m:r>
                          </m:e>
                          <m:sub>
                            <m:r>
                              <a:rPr kumimoji="1" lang="en-US" altLang="ja-JP" sz="2800" b="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t>1</m:t>
                            </m:r>
                          </m:sub>
                        </m:sSub>
                      </m:oMath>
                    </m:oMathPara>
                  </a14:m>
                  <a:endParaRPr lang="ja-JP" sz="28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9" name="テキスト ボックス 13">
                  <a:extLst>
                    <a:ext uri="{FF2B5EF4-FFF2-40B4-BE49-F238E27FC236}">
                      <a16:creationId xmlns:a16="http://schemas.microsoft.com/office/drawing/2014/main" id="{C63ADF60-8556-46C1-A62B-AEA7C80F6205}"/>
                    </a:ext>
                  </a:extLst>
                </p:cNvPr>
                <p:cNvSpPr txBox="1">
                  <a:spLocks noRot="1" noChangeAspect="1" noMove="1" noResize="1" noEditPoints="1" noAdjustHandles="1" noChangeArrowheads="1" noChangeShapeType="1" noTextEdit="1"/>
                </p:cNvSpPr>
                <p:nvPr/>
              </p:nvSpPr>
              <p:spPr>
                <a:xfrm>
                  <a:off x="7242300" y="4931908"/>
                  <a:ext cx="301625" cy="407035"/>
                </a:xfrm>
                <a:prstGeom prst="rect">
                  <a:avLst/>
                </a:prstGeom>
                <a:blipFill>
                  <a:blip r:embed="rId14"/>
                  <a:stretch>
                    <a:fillRect l="-22000" b="-1641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3">
                  <a:extLst>
                    <a:ext uri="{FF2B5EF4-FFF2-40B4-BE49-F238E27FC236}">
                      <a16:creationId xmlns:a16="http://schemas.microsoft.com/office/drawing/2014/main" id="{29BCE028-D947-4560-B8EB-525B574BFE80}"/>
                    </a:ext>
                  </a:extLst>
                </p:cNvPr>
                <p:cNvSpPr txBox="1"/>
                <p:nvPr/>
              </p:nvSpPr>
              <p:spPr>
                <a:xfrm>
                  <a:off x="6078722" y="2725182"/>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sSub>
                          <m:sSubPr>
                            <m:ctrlPr>
                              <a:rPr kumimoji="1" lang="en-US" altLang="ja-JP" sz="320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en-US" altLang="ja-JP" sz="3200" b="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t>𝑉</m:t>
                            </m:r>
                          </m:e>
                          <m:sub>
                            <m:r>
                              <a:rPr kumimoji="1" lang="en-US" altLang="ja-JP" sz="3200" b="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t>2</m:t>
                            </m:r>
                          </m:sub>
                        </m:sSub>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20" name="テキスト ボックス 13">
                  <a:extLst>
                    <a:ext uri="{FF2B5EF4-FFF2-40B4-BE49-F238E27FC236}">
                      <a16:creationId xmlns:a16="http://schemas.microsoft.com/office/drawing/2014/main" id="{29BCE028-D947-4560-B8EB-525B574BFE80}"/>
                    </a:ext>
                  </a:extLst>
                </p:cNvPr>
                <p:cNvSpPr txBox="1">
                  <a:spLocks noRot="1" noChangeAspect="1" noMove="1" noResize="1" noEditPoints="1" noAdjustHandles="1" noChangeArrowheads="1" noChangeShapeType="1" noTextEdit="1"/>
                </p:cNvSpPr>
                <p:nvPr/>
              </p:nvSpPr>
              <p:spPr>
                <a:xfrm>
                  <a:off x="6078722" y="2725182"/>
                  <a:ext cx="301625" cy="407035"/>
                </a:xfrm>
                <a:prstGeom prst="rect">
                  <a:avLst/>
                </a:prstGeom>
                <a:blipFill>
                  <a:blip r:embed="rId15"/>
                  <a:stretch>
                    <a:fillRect l="-28000" b="-3134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1" name="テキスト ボックス 13">
                  <a:extLst>
                    <a:ext uri="{FF2B5EF4-FFF2-40B4-BE49-F238E27FC236}">
                      <a16:creationId xmlns:a16="http://schemas.microsoft.com/office/drawing/2014/main" id="{96DB89FC-2E74-4ED3-A6C2-5D317C0D8967}"/>
                    </a:ext>
                  </a:extLst>
                </p:cNvPr>
                <p:cNvSpPr txBox="1"/>
                <p:nvPr/>
              </p:nvSpPr>
              <p:spPr>
                <a:xfrm>
                  <a:off x="5777172" y="3625473"/>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sSub>
                          <m:sSubPr>
                            <m:ctrlPr>
                              <a:rPr kumimoji="1" lang="en-US" altLang="ja-JP" sz="320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ctrlPr>
                          </m:sSubPr>
                          <m:e>
                            <m:r>
                              <a:rPr kumimoji="1" lang="en-US" altLang="ja-JP" sz="3200" b="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t>𝑉</m:t>
                            </m:r>
                          </m:e>
                          <m:sub>
                            <m:r>
                              <a:rPr kumimoji="1" lang="en-US" altLang="ja-JP" sz="3200" b="0" i="1" kern="1200" smtClean="0">
                                <a:solidFill>
                                  <a:srgbClr val="000000"/>
                                </a:solidFill>
                                <a:effectLst/>
                                <a:latin typeface="Cambria Math" panose="02040503050406030204" pitchFamily="18" charset="0"/>
                                <a:ea typeface="ＭＳ Ｐゴシック" panose="020B0600070205080204" pitchFamily="50" charset="-128"/>
                                <a:cs typeface="Times New Roman" panose="02020603050405020304" pitchFamily="18" charset="0"/>
                              </a:rPr>
                              <m:t>1</m:t>
                            </m:r>
                          </m:sub>
                        </m:sSub>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21" name="テキスト ボックス 13">
                  <a:extLst>
                    <a:ext uri="{FF2B5EF4-FFF2-40B4-BE49-F238E27FC236}">
                      <a16:creationId xmlns:a16="http://schemas.microsoft.com/office/drawing/2014/main" id="{96DB89FC-2E74-4ED3-A6C2-5D317C0D8967}"/>
                    </a:ext>
                  </a:extLst>
                </p:cNvPr>
                <p:cNvSpPr txBox="1">
                  <a:spLocks noRot="1" noChangeAspect="1" noMove="1" noResize="1" noEditPoints="1" noAdjustHandles="1" noChangeArrowheads="1" noChangeShapeType="1" noTextEdit="1"/>
                </p:cNvSpPr>
                <p:nvPr/>
              </p:nvSpPr>
              <p:spPr>
                <a:xfrm>
                  <a:off x="5777172" y="3625473"/>
                  <a:ext cx="301625" cy="407035"/>
                </a:xfrm>
                <a:prstGeom prst="rect">
                  <a:avLst/>
                </a:prstGeom>
                <a:blipFill>
                  <a:blip r:embed="rId16"/>
                  <a:stretch>
                    <a:fillRect l="-28571" b="-31343"/>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22825567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FC42BA2-7235-4E93-8449-64F0BBCA994B}"/>
              </a:ext>
            </a:extLst>
          </p:cNvPr>
          <p:cNvSpPr>
            <a:spLocks noGrp="1"/>
          </p:cNvSpPr>
          <p:nvPr>
            <p:ph idx="1"/>
          </p:nvPr>
        </p:nvSpPr>
        <p:spPr>
          <a:xfrm>
            <a:off x="457200" y="1600200"/>
            <a:ext cx="8229600" cy="4983162"/>
          </a:xfrm>
        </p:spPr>
        <p:txBody>
          <a:bodyPr/>
          <a:lstStyle/>
          <a:p>
            <a:pPr marL="0" indent="0">
              <a:spcBef>
                <a:spcPts val="600"/>
              </a:spcBef>
              <a:buNone/>
            </a:pPr>
            <a:r>
              <a:rPr lang="ja-JP" altLang="en-US" b="1" dirty="0">
                <a:solidFill>
                  <a:srgbClr val="006699"/>
                </a:solidFill>
              </a:rPr>
              <a:t>［公式 </a:t>
            </a:r>
            <a:r>
              <a:rPr lang="en-US" altLang="ja-JP" b="1" dirty="0">
                <a:solidFill>
                  <a:srgbClr val="006699"/>
                </a:solidFill>
              </a:rPr>
              <a:t>4</a:t>
            </a:r>
            <a:r>
              <a:rPr lang="ja-JP" altLang="en-US" b="1" dirty="0">
                <a:solidFill>
                  <a:srgbClr val="006699"/>
                </a:solidFill>
              </a:rPr>
              <a:t>］</a:t>
            </a:r>
            <a:endParaRPr lang="en-US" altLang="ja-JP" dirty="0">
              <a:solidFill>
                <a:srgbClr val="006699"/>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spcBef>
                <a:spcPts val="600"/>
              </a:spcBef>
              <a:buNone/>
            </a:pPr>
            <a:endParaRPr lang="en-US" altLang="ja-JP" dirty="0">
              <a:solidFill>
                <a:schemeClr val="accent2"/>
              </a:solidFill>
              <a:ea typeface="ＭＳ ゴシック" panose="020B0609070205080204" pitchFamily="49" charset="-128"/>
            </a:endParaRPr>
          </a:p>
          <a:p>
            <a:pPr marL="0" indent="0" algn="ctr">
              <a:spcBef>
                <a:spcPts val="4200"/>
              </a:spcBef>
              <a:buNone/>
            </a:pPr>
            <a:r>
              <a:rPr lang="ja-JP" altLang="en-US" dirty="0">
                <a:solidFill>
                  <a:srgbClr val="5F5FBF"/>
                </a:solidFill>
                <a:ea typeface="ＭＳ ゴシック" panose="020B0609070205080204" pitchFamily="49" charset="-128"/>
              </a:rPr>
              <a:t>付図 </a:t>
            </a:r>
            <a:r>
              <a:rPr lang="en-US" altLang="ja-JP" dirty="0">
                <a:solidFill>
                  <a:srgbClr val="5F5FBF"/>
                </a:solidFill>
                <a:ea typeface="ＭＳ ゴシック" panose="020B0609070205080204" pitchFamily="49" charset="-128"/>
              </a:rPr>
              <a:t>4.  </a:t>
            </a:r>
            <a:r>
              <a:rPr lang="ja-JP" altLang="en-US" dirty="0">
                <a:solidFill>
                  <a:srgbClr val="002060"/>
                </a:solidFill>
                <a:ea typeface="ＭＳ ゴシック" panose="020B0609070205080204" pitchFamily="49" charset="-128"/>
              </a:rPr>
              <a:t>三角形＋台形＋三角形 の面積</a:t>
            </a:r>
          </a:p>
          <a:p>
            <a:endParaRPr lang="ja-JP" altLang="en-US" dirty="0">
              <a:solidFill>
                <a:schemeClr val="accent2"/>
              </a:solidFill>
              <a:ea typeface="ＭＳ ゴシック" panose="020B0609070205080204" pitchFamily="49" charset="-128"/>
            </a:endParaRPr>
          </a:p>
          <a:p>
            <a:pPr marL="0" indent="0">
              <a:buNone/>
            </a:pPr>
            <a:endParaRPr kumimoji="1" lang="ja-JP" altLang="en-US" dirty="0"/>
          </a:p>
        </p:txBody>
      </p:sp>
      <p:sp>
        <p:nvSpPr>
          <p:cNvPr id="2" name="タイトル 1">
            <a:extLst>
              <a:ext uri="{FF2B5EF4-FFF2-40B4-BE49-F238E27FC236}">
                <a16:creationId xmlns:a16="http://schemas.microsoft.com/office/drawing/2014/main" id="{D4986AF0-E7E4-476C-953E-D7394E341DAF}"/>
              </a:ext>
            </a:extLst>
          </p:cNvPr>
          <p:cNvSpPr>
            <a:spLocks noGrp="1"/>
          </p:cNvSpPr>
          <p:nvPr>
            <p:ph type="title"/>
          </p:nvPr>
        </p:nvSpPr>
        <p:spPr/>
        <p:txBody>
          <a:bodyPr/>
          <a:lstStyle/>
          <a:p>
            <a:r>
              <a:rPr lang="ja-JP" altLang="en-US" b="1" dirty="0">
                <a:solidFill>
                  <a:srgbClr val="006699"/>
                </a:solidFill>
              </a:rPr>
              <a:t>付録</a:t>
            </a:r>
            <a:r>
              <a:rPr lang="ja-JP" altLang="en-US" sz="3600" b="1" dirty="0">
                <a:solidFill>
                  <a:srgbClr val="006699"/>
                </a:solidFill>
                <a:latin typeface="ＭＳ ゴシック" panose="020B0609070205080204" pitchFamily="49" charset="-128"/>
                <a:ea typeface="ＭＳ ゴシック" panose="020B0609070205080204" pitchFamily="49" charset="-128"/>
              </a:rPr>
              <a:t>（公式集</a:t>
            </a:r>
            <a:r>
              <a:rPr lang="ja-JP" altLang="en-US" sz="3600" b="1" dirty="0">
                <a:solidFill>
                  <a:srgbClr val="006699"/>
                </a:solidFill>
              </a:rPr>
              <a:t>）  </a:t>
            </a:r>
            <a:r>
              <a:rPr lang="en-US" altLang="ja-JP" sz="3600" b="1" dirty="0">
                <a:solidFill>
                  <a:srgbClr val="00CC99"/>
                </a:solidFill>
              </a:rPr>
              <a:t>(4/4)</a:t>
            </a:r>
            <a:endParaRPr kumimoji="1" lang="ja-JP" altLang="en-US" sz="3600" dirty="0">
              <a:solidFill>
                <a:srgbClr val="00CC99"/>
              </a:solidFill>
            </a:endParaRPr>
          </a:p>
        </p:txBody>
      </p:sp>
      <p:sp>
        <p:nvSpPr>
          <p:cNvPr id="4" name="スライド番号プレースホルダー 3">
            <a:extLst>
              <a:ext uri="{FF2B5EF4-FFF2-40B4-BE49-F238E27FC236}">
                <a16:creationId xmlns:a16="http://schemas.microsoft.com/office/drawing/2014/main" id="{63FF7244-FF23-4F7D-80F1-8DB2EE153BBD}"/>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rPr>
              <a:pPr/>
              <a:t>46</a:t>
            </a:fld>
            <a:endParaRPr lang="en-US" altLang="ja-JP" sz="2400" dirty="0">
              <a:solidFill>
                <a:srgbClr val="9C9CDE"/>
              </a:solidFill>
            </a:endParaRPr>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E63CE43B-C68F-449F-89B2-FA5ACDE249EF}"/>
                  </a:ext>
                </a:extLst>
              </p:cNvPr>
              <p:cNvSpPr txBox="1"/>
              <p:nvPr/>
            </p:nvSpPr>
            <p:spPr>
              <a:xfrm>
                <a:off x="1289842" y="2202608"/>
                <a:ext cx="6564316" cy="869405"/>
              </a:xfrm>
              <a:prstGeom prst="rect">
                <a:avLst/>
              </a:prstGeom>
              <a:noFill/>
            </p:spPr>
            <p:txBody>
              <a:bodyPr wrap="square" lIns="0" tIns="0" rIns="0" bIns="0" rtlCol="0">
                <a:spAutoFit/>
              </a:bodyPr>
              <a:lstStyle/>
              <a:p>
                <a14:m>
                  <m:oMath xmlns:m="http://schemas.openxmlformats.org/officeDocument/2006/math">
                    <m:f>
                      <m:fPr>
                        <m:ctrlPr>
                          <a:rPr kumimoji="1" lang="en-US" altLang="ja-JP" sz="4000" i="1" smtClean="0">
                            <a:solidFill>
                              <a:srgbClr val="002060"/>
                            </a:solidFill>
                            <a:latin typeface="Cambria Math" panose="02040503050406030204" pitchFamily="18" charset="0"/>
                          </a:rPr>
                        </m:ctrlPr>
                      </m:fPr>
                      <m:num>
                        <m:r>
                          <a:rPr kumimoji="1" lang="en-US" altLang="ja-JP" sz="4000" b="0" i="1" smtClean="0">
                            <a:solidFill>
                              <a:srgbClr val="002060"/>
                            </a:solidFill>
                            <a:latin typeface="Cambria Math" panose="02040503050406030204" pitchFamily="18" charset="0"/>
                          </a:rPr>
                          <m:t> 1 </m:t>
                        </m:r>
                      </m:num>
                      <m:den>
                        <m:r>
                          <a:rPr kumimoji="1" lang="en-US" altLang="ja-JP" sz="4000" b="0" i="1" smtClean="0">
                            <a:solidFill>
                              <a:srgbClr val="002060"/>
                            </a:solidFill>
                            <a:latin typeface="Cambria Math" panose="02040503050406030204" pitchFamily="18" charset="0"/>
                          </a:rPr>
                          <m:t> 2 </m:t>
                        </m:r>
                      </m:den>
                    </m:f>
                    <m:r>
                      <a:rPr kumimoji="1" lang="en-US" altLang="ja-JP" sz="4000" b="0" i="1" smtClean="0">
                        <a:solidFill>
                          <a:srgbClr val="002060"/>
                        </a:solidFill>
                        <a:latin typeface="Cambria Math" panose="02040503050406030204" pitchFamily="18" charset="0"/>
                      </a:rPr>
                      <m:t>{</m:t>
                    </m:r>
                    <m:d>
                      <m:dPr>
                        <m:ctrlPr>
                          <a:rPr kumimoji="1" lang="en-US" altLang="ja-JP" sz="4000" b="0" i="1" smtClean="0">
                            <a:solidFill>
                              <a:srgbClr val="002060"/>
                            </a:solidFill>
                            <a:latin typeface="Cambria Math" panose="02040503050406030204" pitchFamily="18" charset="0"/>
                          </a:rPr>
                        </m:ctrlPr>
                      </m:dPr>
                      <m:e>
                        <m:r>
                          <a:rPr kumimoji="1" lang="en-US" altLang="ja-JP" sz="4000" b="0" i="1" smtClean="0">
                            <a:solidFill>
                              <a:srgbClr val="002060"/>
                            </a:solidFill>
                            <a:latin typeface="Cambria Math" panose="02040503050406030204" pitchFamily="18" charset="0"/>
                          </a:rPr>
                          <m:t>𝑎</m:t>
                        </m:r>
                        <m:r>
                          <a:rPr kumimoji="1" lang="en-US" altLang="ja-JP" sz="4000" b="0" i="1" smtClean="0">
                            <a:solidFill>
                              <a:srgbClr val="002060"/>
                            </a:solidFill>
                            <a:latin typeface="Cambria Math" panose="02040503050406030204" pitchFamily="18" charset="0"/>
                          </a:rPr>
                          <m:t>+</m:t>
                        </m:r>
                        <m:r>
                          <a:rPr kumimoji="1" lang="en-US" altLang="ja-JP" sz="4000" b="0" i="1" smtClean="0">
                            <a:solidFill>
                              <a:srgbClr val="002060"/>
                            </a:solidFill>
                            <a:latin typeface="Cambria Math" panose="02040503050406030204" pitchFamily="18" charset="0"/>
                          </a:rPr>
                          <m:t>𝑏</m:t>
                        </m:r>
                      </m:e>
                    </m:d>
                    <m:r>
                      <a:rPr kumimoji="1" lang="en-US" altLang="ja-JP" sz="4000" b="0" i="1" smtClean="0">
                        <a:solidFill>
                          <a:srgbClr val="002060"/>
                        </a:solidFill>
                        <a:latin typeface="Cambria Math" panose="02040503050406030204" pitchFamily="18" charset="0"/>
                      </a:rPr>
                      <m:t>𝑑</m:t>
                    </m:r>
                    <m:r>
                      <a:rPr kumimoji="1" lang="en-US" altLang="ja-JP" sz="4000" b="0" i="0" smtClean="0">
                        <a:solidFill>
                          <a:srgbClr val="002060"/>
                        </a:solidFill>
                        <a:latin typeface="Cambria Math" panose="02040503050406030204" pitchFamily="18" charset="0"/>
                      </a:rPr>
                      <m:t>+</m:t>
                    </m:r>
                  </m:oMath>
                </a14:m>
                <a:r>
                  <a:rPr lang="en-US" altLang="ja-JP" sz="4000" dirty="0">
                    <a:solidFill>
                      <a:srgbClr val="002060"/>
                    </a:solidFill>
                  </a:rPr>
                  <a:t> </a:t>
                </a:r>
                <a14:m>
                  <m:oMath xmlns:m="http://schemas.openxmlformats.org/officeDocument/2006/math">
                    <m:r>
                      <a:rPr lang="en-US" altLang="ja-JP" sz="4000" b="0" i="1" smtClean="0">
                        <a:solidFill>
                          <a:srgbClr val="002060"/>
                        </a:solidFill>
                        <a:latin typeface="Cambria Math" panose="02040503050406030204" pitchFamily="18" charset="0"/>
                      </a:rPr>
                      <m:t>𝑎𝑒</m:t>
                    </m:r>
                    <m:r>
                      <a:rPr lang="en-US" altLang="ja-JP" sz="4000" b="0" i="1" smtClean="0">
                        <a:solidFill>
                          <a:srgbClr val="002060"/>
                        </a:solidFill>
                        <a:latin typeface="Cambria Math" panose="02040503050406030204" pitchFamily="18" charset="0"/>
                      </a:rPr>
                      <m:t>+</m:t>
                    </m:r>
                    <m:r>
                      <a:rPr lang="en-US" altLang="ja-JP" sz="4000" b="0" i="1" smtClean="0">
                        <a:solidFill>
                          <a:srgbClr val="002060"/>
                        </a:solidFill>
                        <a:latin typeface="Cambria Math" panose="02040503050406030204" pitchFamily="18" charset="0"/>
                      </a:rPr>
                      <m:t>𝑏𝑓</m:t>
                    </m:r>
                    <m:r>
                      <a:rPr lang="en-US" altLang="ja-JP" sz="4000" b="0" i="1" smtClean="0">
                        <a:solidFill>
                          <a:srgbClr val="002060"/>
                        </a:solidFill>
                        <a:latin typeface="Cambria Math" panose="02040503050406030204" pitchFamily="18" charset="0"/>
                      </a:rPr>
                      <m:t> }</m:t>
                    </m:r>
                  </m:oMath>
                </a14:m>
                <a:endParaRPr kumimoji="1" lang="ja-JP" altLang="en-US" sz="4000" dirty="0">
                  <a:solidFill>
                    <a:srgbClr val="333399"/>
                  </a:solidFill>
                </a:endParaRPr>
              </a:p>
            </p:txBody>
          </p:sp>
        </mc:Choice>
        <mc:Fallback xmlns="">
          <p:sp>
            <p:nvSpPr>
              <p:cNvPr id="5" name="テキスト ボックス 4">
                <a:extLst>
                  <a:ext uri="{FF2B5EF4-FFF2-40B4-BE49-F238E27FC236}">
                    <a16:creationId xmlns:a16="http://schemas.microsoft.com/office/drawing/2014/main" id="{E63CE43B-C68F-449F-89B2-FA5ACDE249EF}"/>
                  </a:ext>
                </a:extLst>
              </p:cNvPr>
              <p:cNvSpPr txBox="1">
                <a:spLocks noRot="1" noChangeAspect="1" noMove="1" noResize="1" noEditPoints="1" noAdjustHandles="1" noChangeArrowheads="1" noChangeShapeType="1" noTextEdit="1"/>
              </p:cNvSpPr>
              <p:nvPr/>
            </p:nvSpPr>
            <p:spPr>
              <a:xfrm>
                <a:off x="1289842" y="2202608"/>
                <a:ext cx="6564316" cy="869405"/>
              </a:xfrm>
              <a:prstGeom prst="rect">
                <a:avLst/>
              </a:prstGeom>
              <a:blipFill>
                <a:blip r:embed="rId2"/>
                <a:stretch>
                  <a:fillRect/>
                </a:stretch>
              </a:blipFill>
            </p:spPr>
            <p:txBody>
              <a:bodyPr/>
              <a:lstStyle/>
              <a:p>
                <a:r>
                  <a:rPr lang="ja-JP" altLang="en-US">
                    <a:noFill/>
                  </a:rPr>
                  <a:t> </a:t>
                </a:r>
              </a:p>
            </p:txBody>
          </p:sp>
        </mc:Fallback>
      </mc:AlternateContent>
      <p:grpSp>
        <p:nvGrpSpPr>
          <p:cNvPr id="18" name="グループ化 17">
            <a:extLst>
              <a:ext uri="{FF2B5EF4-FFF2-40B4-BE49-F238E27FC236}">
                <a16:creationId xmlns:a16="http://schemas.microsoft.com/office/drawing/2014/main" id="{4A645DB5-46FF-43CE-A2EA-ECD82DFF79E7}"/>
              </a:ext>
            </a:extLst>
          </p:cNvPr>
          <p:cNvGrpSpPr/>
          <p:nvPr/>
        </p:nvGrpSpPr>
        <p:grpSpPr>
          <a:xfrm>
            <a:off x="2372221" y="3391459"/>
            <a:ext cx="4520193" cy="2398781"/>
            <a:chOff x="2372221" y="3391459"/>
            <a:chExt cx="4520193" cy="2398781"/>
          </a:xfrm>
        </p:grpSpPr>
        <p:pic>
          <p:nvPicPr>
            <p:cNvPr id="17" name="図 16">
              <a:extLst>
                <a:ext uri="{FF2B5EF4-FFF2-40B4-BE49-F238E27FC236}">
                  <a16:creationId xmlns:a16="http://schemas.microsoft.com/office/drawing/2014/main" id="{D23A0563-2DDA-45D5-B8A2-68A48D6A0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2221" y="3391459"/>
              <a:ext cx="4520193" cy="2398781"/>
            </a:xfrm>
            <a:prstGeom prst="rect">
              <a:avLst/>
            </a:prstGeom>
          </p:spPr>
        </p:pic>
        <mc:AlternateContent xmlns:mc="http://schemas.openxmlformats.org/markup-compatibility/2006" xmlns:a14="http://schemas.microsoft.com/office/drawing/2010/main">
          <mc:Choice Requires="a14">
            <p:sp>
              <p:nvSpPr>
                <p:cNvPr id="11" name="テキスト ボックス 13">
                  <a:extLst>
                    <a:ext uri="{FF2B5EF4-FFF2-40B4-BE49-F238E27FC236}">
                      <a16:creationId xmlns:a16="http://schemas.microsoft.com/office/drawing/2014/main" id="{5A1D591B-1D90-4195-BD1B-6710D89247E3}"/>
                    </a:ext>
                  </a:extLst>
                </p:cNvPr>
                <p:cNvSpPr txBox="1"/>
                <p:nvPr/>
              </p:nvSpPr>
              <p:spPr>
                <a:xfrm>
                  <a:off x="3635896" y="3959290"/>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lang="en-US" altLang="ja-JP" sz="3200" b="0" i="1" smtClean="0">
                            <a:effectLst/>
                            <a:latin typeface="Cambria Math" panose="02040503050406030204" pitchFamily="18" charset="0"/>
                            <a:ea typeface="ＭＳ Ｐゴシック" panose="020B0600070205080204" pitchFamily="50" charset="-128"/>
                            <a:cs typeface="ＭＳ Ｐゴシック" panose="020B0600070205080204" pitchFamily="50" charset="-128"/>
                          </a:rPr>
                          <m:t>𝑎</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1" name="テキスト ボックス 13">
                  <a:extLst>
                    <a:ext uri="{FF2B5EF4-FFF2-40B4-BE49-F238E27FC236}">
                      <a16:creationId xmlns:a16="http://schemas.microsoft.com/office/drawing/2014/main" id="{5A1D591B-1D90-4195-BD1B-6710D89247E3}"/>
                    </a:ext>
                  </a:extLst>
                </p:cNvPr>
                <p:cNvSpPr txBox="1">
                  <a:spLocks noRot="1" noChangeAspect="1" noMove="1" noResize="1" noEditPoints="1" noAdjustHandles="1" noChangeArrowheads="1" noChangeShapeType="1" noTextEdit="1"/>
                </p:cNvSpPr>
                <p:nvPr/>
              </p:nvSpPr>
              <p:spPr>
                <a:xfrm>
                  <a:off x="3635896" y="3959290"/>
                  <a:ext cx="301625" cy="407035"/>
                </a:xfrm>
                <a:prstGeom prst="rect">
                  <a:avLst/>
                </a:prstGeom>
                <a:blipFill>
                  <a:blip r:embed="rId4"/>
                  <a:stretch>
                    <a:fillRect l="-2000" b="-119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3">
                  <a:extLst>
                    <a:ext uri="{FF2B5EF4-FFF2-40B4-BE49-F238E27FC236}">
                      <a16:creationId xmlns:a16="http://schemas.microsoft.com/office/drawing/2014/main" id="{A8CDE6F1-2CC3-48B2-8F7D-05570F64E999}"/>
                    </a:ext>
                  </a:extLst>
                </p:cNvPr>
                <p:cNvSpPr txBox="1"/>
                <p:nvPr/>
              </p:nvSpPr>
              <p:spPr>
                <a:xfrm>
                  <a:off x="6073577" y="3959289"/>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lang="en-US" altLang="ja-JP" sz="3200" b="0" i="1" smtClean="0">
                            <a:effectLst/>
                            <a:latin typeface="Cambria Math" panose="02040503050406030204" pitchFamily="18" charset="0"/>
                            <a:ea typeface="ＭＳ Ｐゴシック" panose="020B0600070205080204" pitchFamily="50" charset="-128"/>
                            <a:cs typeface="ＭＳ Ｐゴシック" panose="020B0600070205080204" pitchFamily="50" charset="-128"/>
                          </a:rPr>
                          <m:t>𝑏</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2" name="テキスト ボックス 13">
                  <a:extLst>
                    <a:ext uri="{FF2B5EF4-FFF2-40B4-BE49-F238E27FC236}">
                      <a16:creationId xmlns:a16="http://schemas.microsoft.com/office/drawing/2014/main" id="{A8CDE6F1-2CC3-48B2-8F7D-05570F64E999}"/>
                    </a:ext>
                  </a:extLst>
                </p:cNvPr>
                <p:cNvSpPr txBox="1">
                  <a:spLocks noRot="1" noChangeAspect="1" noMove="1" noResize="1" noEditPoints="1" noAdjustHandles="1" noChangeArrowheads="1" noChangeShapeType="1" noTextEdit="1"/>
                </p:cNvSpPr>
                <p:nvPr/>
              </p:nvSpPr>
              <p:spPr>
                <a:xfrm>
                  <a:off x="6073577" y="3959289"/>
                  <a:ext cx="301625" cy="407035"/>
                </a:xfrm>
                <a:prstGeom prst="rect">
                  <a:avLst/>
                </a:prstGeom>
                <a:blipFill>
                  <a:blip r:embed="rId5"/>
                  <a:stretch>
                    <a:fillRect l="-2000" b="-119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3">
                  <a:extLst>
                    <a:ext uri="{FF2B5EF4-FFF2-40B4-BE49-F238E27FC236}">
                      <a16:creationId xmlns:a16="http://schemas.microsoft.com/office/drawing/2014/main" id="{9E0D3050-3A56-47DD-B8F4-7DF46F6E3108}"/>
                    </a:ext>
                  </a:extLst>
                </p:cNvPr>
                <p:cNvSpPr txBox="1"/>
                <p:nvPr/>
              </p:nvSpPr>
              <p:spPr>
                <a:xfrm>
                  <a:off x="4632317" y="5225565"/>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lang="en-US" altLang="ja-JP" sz="3200" b="0" i="1" smtClean="0">
                            <a:effectLst/>
                            <a:latin typeface="Cambria Math" panose="02040503050406030204" pitchFamily="18" charset="0"/>
                            <a:ea typeface="ＭＳ Ｐゴシック" panose="020B0600070205080204" pitchFamily="50" charset="-128"/>
                            <a:cs typeface="ＭＳ Ｐゴシック" panose="020B0600070205080204" pitchFamily="50" charset="-128"/>
                          </a:rPr>
                          <m:t>𝑑</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3" name="テキスト ボックス 13">
                  <a:extLst>
                    <a:ext uri="{FF2B5EF4-FFF2-40B4-BE49-F238E27FC236}">
                      <a16:creationId xmlns:a16="http://schemas.microsoft.com/office/drawing/2014/main" id="{9E0D3050-3A56-47DD-B8F4-7DF46F6E3108}"/>
                    </a:ext>
                  </a:extLst>
                </p:cNvPr>
                <p:cNvSpPr txBox="1">
                  <a:spLocks noRot="1" noChangeAspect="1" noMove="1" noResize="1" noEditPoints="1" noAdjustHandles="1" noChangeArrowheads="1" noChangeShapeType="1" noTextEdit="1"/>
                </p:cNvSpPr>
                <p:nvPr/>
              </p:nvSpPr>
              <p:spPr>
                <a:xfrm>
                  <a:off x="4632317" y="5225565"/>
                  <a:ext cx="301625" cy="407035"/>
                </a:xfrm>
                <a:prstGeom prst="rect">
                  <a:avLst/>
                </a:prstGeom>
                <a:blipFill>
                  <a:blip r:embed="rId6"/>
                  <a:stretch>
                    <a:fillRect l="-6122" b="-119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111B147C-AF6B-4FA0-B47E-1E46FF2C65A6}"/>
                    </a:ext>
                  </a:extLst>
                </p:cNvPr>
                <p:cNvSpPr txBox="1"/>
                <p:nvPr/>
              </p:nvSpPr>
              <p:spPr>
                <a:xfrm>
                  <a:off x="2819212" y="5188635"/>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lang="en-US" altLang="ja-JP" sz="3200" b="0" i="1" smtClean="0">
                            <a:effectLst/>
                            <a:latin typeface="Cambria Math" panose="02040503050406030204" pitchFamily="18" charset="0"/>
                            <a:ea typeface="ＭＳ Ｐゴシック" panose="020B0600070205080204" pitchFamily="50" charset="-128"/>
                            <a:cs typeface="ＭＳ Ｐゴシック" panose="020B0600070205080204" pitchFamily="50" charset="-128"/>
                          </a:rPr>
                          <m:t>𝑒</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4" name="テキスト ボックス 13">
                  <a:extLst>
                    <a:ext uri="{FF2B5EF4-FFF2-40B4-BE49-F238E27FC236}">
                      <a16:creationId xmlns:a16="http://schemas.microsoft.com/office/drawing/2014/main" id="{111B147C-AF6B-4FA0-B47E-1E46FF2C65A6}"/>
                    </a:ext>
                  </a:extLst>
                </p:cNvPr>
                <p:cNvSpPr txBox="1">
                  <a:spLocks noRot="1" noChangeAspect="1" noMove="1" noResize="1" noEditPoints="1" noAdjustHandles="1" noChangeArrowheads="1" noChangeShapeType="1" noTextEdit="1"/>
                </p:cNvSpPr>
                <p:nvPr/>
              </p:nvSpPr>
              <p:spPr>
                <a:xfrm>
                  <a:off x="2819212" y="5188635"/>
                  <a:ext cx="301625" cy="407035"/>
                </a:xfrm>
                <a:prstGeom prst="rect">
                  <a:avLst/>
                </a:prstGeom>
                <a:blipFill>
                  <a:blip r:embed="rId7"/>
                  <a:stretch>
                    <a:fillRect b="-1194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3">
                  <a:extLst>
                    <a:ext uri="{FF2B5EF4-FFF2-40B4-BE49-F238E27FC236}">
                      <a16:creationId xmlns:a16="http://schemas.microsoft.com/office/drawing/2014/main" id="{E7547EA5-9002-4939-A0F8-763125286D68}"/>
                    </a:ext>
                  </a:extLst>
                </p:cNvPr>
                <p:cNvSpPr txBox="1"/>
                <p:nvPr/>
              </p:nvSpPr>
              <p:spPr>
                <a:xfrm>
                  <a:off x="6355313" y="5214369"/>
                  <a:ext cx="301625" cy="407035"/>
                </a:xfrm>
                <a:prstGeom prst="rect">
                  <a:avLst/>
                </a:prstGeom>
                <a:noFill/>
              </p:spPr>
              <p:txBody>
                <a:bodyPr wrap="square" rtlCol="0">
                  <a:noAutofit/>
                </a:bodyPr>
                <a:lstStyle/>
                <a:p>
                  <a:pPr algn="ctr" fontAlgn="base">
                    <a:spcAft>
                      <a:spcPts val="0"/>
                    </a:spcAft>
                  </a:pPr>
                  <a14:m>
                    <m:oMathPara xmlns:m="http://schemas.openxmlformats.org/officeDocument/2006/math">
                      <m:oMathParaPr>
                        <m:jc m:val="centerGroup"/>
                      </m:oMathParaPr>
                      <m:oMath xmlns:m="http://schemas.openxmlformats.org/officeDocument/2006/math">
                        <m:r>
                          <a:rPr lang="en-US" altLang="ja-JP" sz="3200" b="0" i="1" smtClean="0">
                            <a:effectLst/>
                            <a:latin typeface="Cambria Math" panose="02040503050406030204" pitchFamily="18" charset="0"/>
                            <a:ea typeface="ＭＳ Ｐゴシック" panose="020B0600070205080204" pitchFamily="50" charset="-128"/>
                            <a:cs typeface="ＭＳ Ｐゴシック" panose="020B0600070205080204" pitchFamily="50" charset="-128"/>
                          </a:rPr>
                          <m:t>𝑓</m:t>
                        </m:r>
                      </m:oMath>
                    </m:oMathPara>
                  </a14:m>
                  <a:endParaRPr lang="ja-JP" sz="3200" dirty="0">
                    <a:effectLst/>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p:txBody>
            </p:sp>
          </mc:Choice>
          <mc:Fallback xmlns="">
            <p:sp>
              <p:nvSpPr>
                <p:cNvPr id="15" name="テキスト ボックス 13">
                  <a:extLst>
                    <a:ext uri="{FF2B5EF4-FFF2-40B4-BE49-F238E27FC236}">
                      <a16:creationId xmlns:a16="http://schemas.microsoft.com/office/drawing/2014/main" id="{E7547EA5-9002-4939-A0F8-763125286D68}"/>
                    </a:ext>
                  </a:extLst>
                </p:cNvPr>
                <p:cNvSpPr txBox="1">
                  <a:spLocks noRot="1" noChangeAspect="1" noMove="1" noResize="1" noEditPoints="1" noAdjustHandles="1" noChangeArrowheads="1" noChangeShapeType="1" noTextEdit="1"/>
                </p:cNvSpPr>
                <p:nvPr/>
              </p:nvSpPr>
              <p:spPr>
                <a:xfrm>
                  <a:off x="6355313" y="5214369"/>
                  <a:ext cx="301625" cy="407035"/>
                </a:xfrm>
                <a:prstGeom prst="rect">
                  <a:avLst/>
                </a:prstGeom>
                <a:blipFill>
                  <a:blip r:embed="rId8"/>
                  <a:stretch>
                    <a:fillRect l="-12245" b="-32836"/>
                  </a:stretch>
                </a:blipFill>
              </p:spPr>
              <p:txBody>
                <a:bodyPr/>
                <a:lstStyle/>
                <a:p>
                  <a:r>
                    <a:rPr lang="ja-JP" altLang="en-US">
                      <a:noFill/>
                    </a:rPr>
                    <a:t> </a:t>
                  </a:r>
                </a:p>
              </p:txBody>
            </p:sp>
          </mc:Fallback>
        </mc:AlternateContent>
      </p:grpSp>
    </p:spTree>
    <p:extLst>
      <p:ext uri="{BB962C8B-B14F-4D97-AF65-F5344CB8AC3E}">
        <p14:creationId xmlns:p14="http://schemas.microsoft.com/office/powerpoint/2010/main" val="37429557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descr="IMG_0600127">
            <a:extLst>
              <a:ext uri="{FF2B5EF4-FFF2-40B4-BE49-F238E27FC236}">
                <a16:creationId xmlns:a16="http://schemas.microsoft.com/office/drawing/2014/main" id="{B84E523D-97A8-46E6-8609-23C49A6812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6413"/>
          </a:xfrm>
          <a:prstGeom prst="rect">
            <a:avLst/>
          </a:prstGeom>
          <a:noFill/>
          <a:extLst>
            <a:ext uri="{909E8E84-426E-40DD-AFC4-6F175D3DCCD1}">
              <a14:hiddenFill xmlns:a14="http://schemas.microsoft.com/office/drawing/2010/main">
                <a:solidFill>
                  <a:srgbClr val="FFFFFF"/>
                </a:solidFill>
              </a14:hiddenFill>
            </a:ext>
          </a:extLst>
        </p:spPr>
      </p:pic>
      <p:sp>
        <p:nvSpPr>
          <p:cNvPr id="36869" name="Text Box 5">
            <a:extLst>
              <a:ext uri="{FF2B5EF4-FFF2-40B4-BE49-F238E27FC236}">
                <a16:creationId xmlns:a16="http://schemas.microsoft.com/office/drawing/2014/main" id="{C40A9C80-4EAF-461A-A9EF-1490EBF0E3B3}"/>
              </a:ext>
            </a:extLst>
          </p:cNvPr>
          <p:cNvSpPr txBox="1">
            <a:spLocks noChangeArrowheads="1"/>
          </p:cNvSpPr>
          <p:nvPr/>
        </p:nvSpPr>
        <p:spPr bwMode="auto">
          <a:xfrm>
            <a:off x="4787900" y="2276475"/>
            <a:ext cx="403225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ja-JP" altLang="en-US" sz="6000" dirty="0">
                <a:solidFill>
                  <a:schemeClr val="bg1"/>
                </a:solidFill>
                <a:ea typeface="ＭＳ ゴシック" panose="020B0609070205080204" pitchFamily="49" charset="-128"/>
              </a:rPr>
              <a:t>おしまい</a:t>
            </a:r>
          </a:p>
        </p:txBody>
      </p:sp>
      <p:sp>
        <p:nvSpPr>
          <p:cNvPr id="5" name="スライド番号プレースホルダー 3">
            <a:extLst>
              <a:ext uri="{FF2B5EF4-FFF2-40B4-BE49-F238E27FC236}">
                <a16:creationId xmlns:a16="http://schemas.microsoft.com/office/drawing/2014/main" id="{D43879F1-4764-4E6A-A375-0F4276724FDB}"/>
              </a:ext>
            </a:extLst>
          </p:cNvPr>
          <p:cNvSpPr>
            <a:spLocks noGrp="1"/>
          </p:cNvSpPr>
          <p:nvPr>
            <p:ph type="sldNum" sz="quarter" idx="12"/>
          </p:nvPr>
        </p:nvSpPr>
        <p:spPr>
          <a:xfrm>
            <a:off x="6525280" y="6237312"/>
            <a:ext cx="2133600" cy="493930"/>
          </a:xfrm>
        </p:spPr>
        <p:txBody>
          <a:bodyPr/>
          <a:lstStyle/>
          <a:p>
            <a:fld id="{F4DCD11C-E200-42C0-A722-14ECC5E524B2}" type="slidenum">
              <a:rPr lang="en-US" altLang="ja-JP" sz="2400" smtClean="0">
                <a:solidFill>
                  <a:srgbClr val="9C9CDE"/>
                </a:solidFill>
                <a:ea typeface="Yu Gothic Medium" panose="020B0400000000000000" pitchFamily="34" charset="-128"/>
              </a:rPr>
              <a:pPr/>
              <a:t>47</a:t>
            </a:fld>
            <a:endParaRPr lang="en-US" altLang="ja-JP" sz="2400" dirty="0">
              <a:solidFill>
                <a:srgbClr val="9C9CDE"/>
              </a:solidFill>
              <a:ea typeface="Yu Gothic Medium" panose="020B0400000000000000" pitchFamily="34" charset="-128"/>
            </a:endParaRPr>
          </a:p>
        </p:txBody>
      </p:sp>
      <p:sp>
        <p:nvSpPr>
          <p:cNvPr id="2" name="テキスト ボックス 1">
            <a:extLst>
              <a:ext uri="{FF2B5EF4-FFF2-40B4-BE49-F238E27FC236}">
                <a16:creationId xmlns:a16="http://schemas.microsoft.com/office/drawing/2014/main" id="{241169CE-4D1A-4147-9E5E-FA25F7B33EE0}"/>
              </a:ext>
            </a:extLst>
          </p:cNvPr>
          <p:cNvSpPr txBox="1"/>
          <p:nvPr/>
        </p:nvSpPr>
        <p:spPr>
          <a:xfrm>
            <a:off x="323528" y="5013176"/>
            <a:ext cx="8568952" cy="817531"/>
          </a:xfrm>
          <a:prstGeom prst="rect">
            <a:avLst/>
          </a:prstGeom>
          <a:solidFill>
            <a:schemeClr val="bg1">
              <a:lumMod val="50000"/>
              <a:alpha val="38000"/>
            </a:schemeClr>
          </a:solidFill>
        </p:spPr>
        <p:txBody>
          <a:bodyPr wrap="square" rtlCol="0">
            <a:spAutoFit/>
          </a:bodyPr>
          <a:lstStyle/>
          <a:p>
            <a:pPr marL="1080000" indent="-1080000" algn="l">
              <a:lnSpc>
                <a:spcPts val="3000"/>
              </a:lnSpc>
            </a:pPr>
            <a:r>
              <a:rPr kumimoji="1" lang="ja-JP" altLang="en-US" sz="2400" dirty="0">
                <a:solidFill>
                  <a:schemeClr val="bg1"/>
                </a:solidFill>
                <a:highlight>
                  <a:srgbClr val="808080"/>
                </a:highlight>
                <a:latin typeface="ＭＳ ゴシック" panose="020B0609070205080204" pitchFamily="49" charset="-128"/>
                <a:ea typeface="ＭＳ ゴシック" panose="020B0609070205080204" pitchFamily="49" charset="-128"/>
              </a:rPr>
              <a:t>謝辞 </a:t>
            </a:r>
            <a:r>
              <a:rPr kumimoji="1" lang="en-US" altLang="ja-JP" sz="2400" dirty="0">
                <a:solidFill>
                  <a:schemeClr val="bg1"/>
                </a:solidFill>
                <a:highlight>
                  <a:srgbClr val="808080"/>
                </a:highlight>
                <a:latin typeface="ＭＳ ゴシック" panose="020B0609070205080204" pitchFamily="49" charset="-128"/>
                <a:ea typeface="ＭＳ ゴシック" panose="020B0609070205080204" pitchFamily="49" charset="-128"/>
              </a:rPr>
              <a:t>『</a:t>
            </a:r>
            <a:r>
              <a:rPr kumimoji="1" lang="ja-JP" altLang="en-US" sz="2400" dirty="0">
                <a:solidFill>
                  <a:schemeClr val="bg1"/>
                </a:solidFill>
                <a:highlight>
                  <a:srgbClr val="808080"/>
                </a:highlight>
                <a:latin typeface="ＭＳ ゴシック" panose="020B0609070205080204" pitchFamily="49" charset="-128"/>
                <a:ea typeface="ＭＳ ゴシック" panose="020B0609070205080204" pitchFamily="49" charset="-128"/>
              </a:rPr>
              <a:t>武教全書講義</a:t>
            </a:r>
            <a:r>
              <a:rPr lang="en-US" altLang="ja-JP" sz="2400" dirty="0">
                <a:solidFill>
                  <a:schemeClr val="bg1"/>
                </a:solidFill>
                <a:highlight>
                  <a:srgbClr val="808080"/>
                </a:highlight>
                <a:latin typeface="ＭＳ ゴシック" panose="020B0609070205080204" pitchFamily="49" charset="-128"/>
                <a:ea typeface="ＭＳ ゴシック" panose="020B0609070205080204" pitchFamily="49" charset="-128"/>
              </a:rPr>
              <a:t>』</a:t>
            </a:r>
            <a:r>
              <a:rPr lang="ja-JP" altLang="en-US" sz="2400" dirty="0">
                <a:solidFill>
                  <a:schemeClr val="bg1"/>
                </a:solidFill>
                <a:highlight>
                  <a:srgbClr val="808080"/>
                </a:highlight>
                <a:latin typeface="ＭＳ ゴシック" panose="020B0609070205080204" pitchFamily="49" charset="-128"/>
                <a:ea typeface="ＭＳ ゴシック" panose="020B0609070205080204" pitchFamily="49" charset="-128"/>
              </a:rPr>
              <a:t>と</a:t>
            </a:r>
            <a:r>
              <a:rPr lang="en-US" altLang="ja-JP" sz="2400" dirty="0">
                <a:solidFill>
                  <a:schemeClr val="bg1"/>
                </a:solidFill>
                <a:highlight>
                  <a:srgbClr val="808080"/>
                </a:highlight>
                <a:latin typeface="ＭＳ ゴシック" panose="020B0609070205080204" pitchFamily="49" charset="-128"/>
                <a:ea typeface="ＭＳ ゴシック" panose="020B0609070205080204" pitchFamily="49" charset="-128"/>
              </a:rPr>
              <a:t>『</a:t>
            </a:r>
            <a:r>
              <a:rPr lang="ja-JP" altLang="en-US" sz="2400" dirty="0">
                <a:solidFill>
                  <a:schemeClr val="bg1"/>
                </a:solidFill>
                <a:highlight>
                  <a:srgbClr val="808080"/>
                </a:highlight>
                <a:latin typeface="ＭＳ ゴシック" panose="020B0609070205080204" pitchFamily="49" charset="-128"/>
                <a:ea typeface="ＭＳ ゴシック" panose="020B0609070205080204" pitchFamily="49" charset="-128"/>
              </a:rPr>
              <a:t>日本城郭史</a:t>
            </a:r>
            <a:r>
              <a:rPr lang="en-US" altLang="ja-JP" sz="2400" dirty="0">
                <a:solidFill>
                  <a:schemeClr val="bg1"/>
                </a:solidFill>
                <a:highlight>
                  <a:srgbClr val="808080"/>
                </a:highlight>
                <a:latin typeface="ＭＳ ゴシック" panose="020B0609070205080204" pitchFamily="49" charset="-128"/>
                <a:ea typeface="ＭＳ ゴシック" panose="020B0609070205080204" pitchFamily="49" charset="-128"/>
              </a:rPr>
              <a:t>』</a:t>
            </a:r>
            <a:r>
              <a:rPr lang="ja-JP" altLang="en-US" sz="2400" dirty="0">
                <a:solidFill>
                  <a:schemeClr val="bg1"/>
                </a:solidFill>
                <a:highlight>
                  <a:srgbClr val="808080"/>
                </a:highlight>
                <a:latin typeface="ＭＳ ゴシック" panose="020B0609070205080204" pitchFamily="49" charset="-128"/>
                <a:ea typeface="ＭＳ ゴシック" panose="020B0609070205080204" pitchFamily="49" charset="-128"/>
              </a:rPr>
              <a:t>をご教示くださった八巻孝夫氏と，匿名の校閲者に感謝いたします．</a:t>
            </a:r>
            <a:endParaRPr kumimoji="1" lang="ja-JP" altLang="en-US" sz="2400" dirty="0">
              <a:solidFill>
                <a:schemeClr val="bg1"/>
              </a:solidFill>
              <a:highlight>
                <a:srgbClr val="808080"/>
              </a:highlight>
              <a:latin typeface="ＭＳ ゴシック" panose="020B0609070205080204" pitchFamily="49" charset="-128"/>
              <a:ea typeface="ＭＳ ゴシック" panose="020B0609070205080204" pitchFamily="49"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withEffect">
                                  <p:stCondLst>
                                    <p:cond delay="500"/>
                                  </p:stCondLst>
                                  <p:childTnLst>
                                    <p:set>
                                      <p:cBhvr>
                                        <p:cTn id="6" dur="1" fill="hold">
                                          <p:stCondLst>
                                            <p:cond delay="0"/>
                                          </p:stCondLst>
                                        </p:cTn>
                                        <p:tgtEl>
                                          <p:spTgt spid="36869"/>
                                        </p:tgtEl>
                                        <p:attrNameLst>
                                          <p:attrName>style.visibility</p:attrName>
                                        </p:attrNameLst>
                                      </p:cBhvr>
                                      <p:to>
                                        <p:strVal val="visible"/>
                                      </p:to>
                                    </p:set>
                                    <p:animEffect transition="in" filter="diamond(in)">
                                      <p:cBhvr>
                                        <p:cTn id="7" dur="2000"/>
                                        <p:tgtEl>
                                          <p:spTgt spid="368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9" grpId="0"/>
      <p:bldP spid="2"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備考</a:t>
            </a:r>
            <a:endParaRPr lang="ja-JP" altLang="en-US" sz="3600" b="1" dirty="0">
              <a:solidFill>
                <a:srgbClr val="6262E4"/>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600200"/>
            <a:ext cx="8363272" cy="4983162"/>
          </a:xfrm>
          <a:solidFill>
            <a:srgbClr val="FFFFCC"/>
          </a:solidFill>
        </p:spPr>
        <p:txBody>
          <a:bodyPr/>
          <a:lstStyle/>
          <a:p>
            <a:pPr>
              <a:lnSpc>
                <a:spcPct val="110000"/>
              </a:lnSpc>
              <a:spcBef>
                <a:spcPts val="3000"/>
              </a:spcBef>
              <a:buFont typeface="Arial" panose="020B0604020202020204" pitchFamily="34" charset="0"/>
              <a:buChar char="•"/>
            </a:pPr>
            <a:r>
              <a:rPr lang="ja-JP" altLang="en-US" dirty="0">
                <a:solidFill>
                  <a:schemeClr val="accent2"/>
                </a:solidFill>
                <a:latin typeface="ＭＳ Ｐゴシック" panose="020B0600070205080204" pitchFamily="50" charset="-128"/>
                <a:ea typeface="ＭＳ Ｐゴシック" panose="020B0600070205080204" pitchFamily="50" charset="-128"/>
              </a:rPr>
              <a:t>「</a:t>
            </a:r>
            <a:r>
              <a:rPr lang="en-US" altLang="ja-JP" b="1" dirty="0">
                <a:solidFill>
                  <a:srgbClr val="006699"/>
                </a:solidFill>
              </a:rPr>
              <a:t>5. </a:t>
            </a:r>
            <a:r>
              <a:rPr lang="ja-JP" altLang="en-US" b="1" dirty="0">
                <a:solidFill>
                  <a:srgbClr val="006699"/>
                </a:solidFill>
              </a:rPr>
              <a:t>計算例</a:t>
            </a:r>
            <a:r>
              <a:rPr lang="ja-JP" altLang="en-US" dirty="0">
                <a:solidFill>
                  <a:schemeClr val="accent2"/>
                </a:solidFill>
                <a:latin typeface="ＭＳ ゴシック" panose="020B0609070205080204" pitchFamily="49" charset="-128"/>
                <a:ea typeface="ＭＳ ゴシック" panose="020B0609070205080204" pitchFamily="49" charset="-128"/>
              </a:rPr>
              <a:t>」</a:t>
            </a:r>
            <a:r>
              <a:rPr lang="ja-JP" altLang="en-US" dirty="0">
                <a:solidFill>
                  <a:schemeClr val="accent2"/>
                </a:solidFill>
                <a:latin typeface="ＭＳ Ｐゴシック" panose="020B0600070205080204" pitchFamily="50" charset="-128"/>
                <a:ea typeface="ＭＳ Ｐゴシック" panose="020B0600070205080204" pitchFamily="50" charset="-128"/>
              </a:rPr>
              <a:t>の説明は，短くする．</a:t>
            </a:r>
            <a:endParaRPr lang="en-US" altLang="ja-JP" dirty="0">
              <a:solidFill>
                <a:schemeClr val="accent2"/>
              </a:solidFill>
              <a:latin typeface="ＭＳ Ｐゴシック" panose="020B0600070205080204" pitchFamily="50" charset="-128"/>
              <a:ea typeface="ＭＳ Ｐゴシック" panose="020B0600070205080204" pitchFamily="50" charset="-128"/>
            </a:endParaRPr>
          </a:p>
          <a:p>
            <a:pPr>
              <a:lnSpc>
                <a:spcPct val="110000"/>
              </a:lnSpc>
              <a:spcBef>
                <a:spcPts val="3000"/>
              </a:spcBef>
              <a:buFont typeface="Arial" panose="020B0604020202020204" pitchFamily="34" charset="0"/>
              <a:buChar char="•"/>
            </a:pPr>
            <a:r>
              <a:rPr lang="ja-JP" altLang="en-US" dirty="0">
                <a:solidFill>
                  <a:schemeClr val="accent2"/>
                </a:solidFill>
                <a:latin typeface="ＭＳ Ｐゴシック" panose="020B0600070205080204" pitchFamily="50" charset="-128"/>
                <a:ea typeface="ＭＳ Ｐゴシック" panose="020B0600070205080204" pitchFamily="50" charset="-128"/>
              </a:rPr>
              <a:t>付録の発表は，省略する．（討論時に示す？）</a:t>
            </a:r>
            <a:endParaRPr lang="en-US" altLang="ja-JP" dirty="0">
              <a:solidFill>
                <a:schemeClr val="accent2"/>
              </a:solidFill>
              <a:latin typeface="ＭＳ Ｐゴシック" panose="020B0600070205080204" pitchFamily="50" charset="-128"/>
              <a:ea typeface="ＭＳ Ｐゴシック" panose="020B0600070205080204" pitchFamily="50" charset="-128"/>
            </a:endParaRPr>
          </a:p>
          <a:p>
            <a:pPr>
              <a:lnSpc>
                <a:spcPct val="110000"/>
              </a:lnSpc>
              <a:spcBef>
                <a:spcPts val="3000"/>
              </a:spcBef>
              <a:buFont typeface="Arial" panose="020B0604020202020204" pitchFamily="34" charset="0"/>
              <a:buChar char="•"/>
            </a:pPr>
            <a:endParaRPr lang="en-US" altLang="ja-JP" dirty="0">
              <a:solidFill>
                <a:schemeClr val="accent2"/>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48</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1221773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42666A08-D50E-428B-9C8D-51D4C8790537}"/>
              </a:ext>
            </a:extLst>
          </p:cNvPr>
          <p:cNvSpPr>
            <a:spLocks noGrp="1"/>
          </p:cNvSpPr>
          <p:nvPr>
            <p:ph idx="1"/>
          </p:nvPr>
        </p:nvSpPr>
        <p:spPr>
          <a:xfrm>
            <a:off x="457200" y="1600199"/>
            <a:ext cx="8579296" cy="5121275"/>
          </a:xfrm>
        </p:spPr>
        <p:txBody>
          <a:bodyPr/>
          <a:lstStyle/>
          <a:p>
            <a:r>
              <a:rPr lang="ja-JP" altLang="en-US" dirty="0">
                <a:solidFill>
                  <a:srgbClr val="A015FF"/>
                </a:solidFill>
                <a:ea typeface="ＭＳ ゴシック" panose="020B0609070205080204" pitchFamily="49" charset="-128"/>
              </a:rPr>
              <a:t>仮説： </a:t>
            </a:r>
            <a:r>
              <a:rPr lang="ja-JP" altLang="en-US" dirty="0">
                <a:solidFill>
                  <a:schemeClr val="accent2"/>
                </a:solidFill>
                <a:latin typeface="+mj-ea"/>
                <a:ea typeface="+mj-ea"/>
              </a:rPr>
              <a:t>“</a:t>
            </a:r>
            <a:r>
              <a:rPr lang="ja-JP" altLang="en-US" dirty="0">
                <a:solidFill>
                  <a:schemeClr val="accent2"/>
                </a:solidFill>
                <a:ea typeface="ＭＳ ゴシック" panose="020B0609070205080204" pitchFamily="49" charset="-128"/>
              </a:rPr>
              <a:t>土塁を崩して土橋を造った</a:t>
            </a:r>
            <a:r>
              <a:rPr lang="ja-JP" altLang="en-US" dirty="0">
                <a:solidFill>
                  <a:schemeClr val="accent2"/>
                </a:solidFill>
                <a:latin typeface="+mn-ea"/>
              </a:rPr>
              <a:t>．</a:t>
            </a:r>
            <a:r>
              <a:rPr lang="ja-JP" altLang="en-US" dirty="0">
                <a:solidFill>
                  <a:schemeClr val="accent2"/>
                </a:solidFill>
                <a:ea typeface="ＭＳ ゴシック" panose="020B0609070205080204" pitchFamily="49" charset="-128"/>
              </a:rPr>
              <a:t>” </a:t>
            </a:r>
            <a:endParaRPr lang="en-US" altLang="ja-JP" dirty="0">
              <a:solidFill>
                <a:schemeClr val="accent2"/>
              </a:solidFill>
              <a:ea typeface="ＭＳ ゴシック" panose="020B0609070205080204" pitchFamily="49" charset="-128"/>
            </a:endParaRPr>
          </a:p>
          <a:p>
            <a:pPr>
              <a:spcBef>
                <a:spcPts val="2400"/>
              </a:spcBef>
            </a:pPr>
            <a:r>
              <a:rPr lang="ja-JP" altLang="en-US" dirty="0">
                <a:solidFill>
                  <a:srgbClr val="A015FF"/>
                </a:solidFill>
                <a:ea typeface="ＭＳ ゴシック" panose="020B0609070205080204" pitchFamily="49" charset="-128"/>
              </a:rPr>
              <a:t>目的： </a:t>
            </a:r>
            <a:r>
              <a:rPr lang="ja-JP" altLang="en-US" dirty="0">
                <a:solidFill>
                  <a:srgbClr val="333399"/>
                </a:solidFill>
                <a:ea typeface="ＭＳ ゴシック" panose="020B0609070205080204" pitchFamily="49" charset="-128"/>
              </a:rPr>
              <a:t>仮説を </a:t>
            </a:r>
            <a:r>
              <a:rPr lang="ja-JP" altLang="en-US" b="1" dirty="0">
                <a:solidFill>
                  <a:srgbClr val="333399"/>
                </a:solidFill>
                <a:ea typeface="ＭＳ ゴシック" panose="020B0609070205080204" pitchFamily="49" charset="-128"/>
              </a:rPr>
              <a:t>採用</a:t>
            </a:r>
            <a:r>
              <a:rPr lang="ja-JP" altLang="en-US" dirty="0">
                <a:solidFill>
                  <a:srgbClr val="333399"/>
                </a:solidFill>
                <a:ea typeface="ＭＳ ゴシック" panose="020B0609070205080204" pitchFamily="49" charset="-128"/>
              </a:rPr>
              <a:t>／</a:t>
            </a:r>
            <a:r>
              <a:rPr lang="ja-JP" altLang="en-US" b="1" dirty="0">
                <a:solidFill>
                  <a:srgbClr val="333399"/>
                </a:solidFill>
                <a:ea typeface="ＭＳ ゴシック" panose="020B0609070205080204" pitchFamily="49" charset="-128"/>
              </a:rPr>
              <a:t>棄却</a:t>
            </a:r>
            <a:r>
              <a:rPr lang="ja-JP" altLang="en-US" dirty="0">
                <a:solidFill>
                  <a:srgbClr val="333399"/>
                </a:solidFill>
                <a:ea typeface="ＭＳ ゴシック" panose="020B0609070205080204" pitchFamily="49" charset="-128"/>
              </a:rPr>
              <a:t> する判断材料を</a:t>
            </a:r>
            <a:endParaRPr lang="en-US" altLang="ja-JP" dirty="0">
              <a:solidFill>
                <a:srgbClr val="333399"/>
              </a:solidFill>
              <a:ea typeface="ＭＳ ゴシック" panose="020B0609070205080204" pitchFamily="49" charset="-128"/>
            </a:endParaRPr>
          </a:p>
          <a:p>
            <a:pPr marL="1692000" indent="0">
              <a:spcBef>
                <a:spcPts val="600"/>
              </a:spcBef>
              <a:buNone/>
            </a:pPr>
            <a:r>
              <a:rPr lang="ja-JP" altLang="en-US" dirty="0">
                <a:solidFill>
                  <a:srgbClr val="333399"/>
                </a:solidFill>
                <a:ea typeface="ＭＳ ゴシック" panose="020B0609070205080204" pitchFamily="49" charset="-128"/>
              </a:rPr>
              <a:t>得る．</a:t>
            </a:r>
            <a:endParaRPr lang="en-US" altLang="ja-JP" dirty="0">
              <a:solidFill>
                <a:srgbClr val="A015FF"/>
              </a:solidFill>
              <a:ea typeface="ＭＳ ゴシック" panose="020B0609070205080204" pitchFamily="49" charset="-128"/>
            </a:endParaRPr>
          </a:p>
          <a:p>
            <a:pPr>
              <a:spcBef>
                <a:spcPts val="2400"/>
              </a:spcBef>
            </a:pPr>
            <a:r>
              <a:rPr lang="ja-JP" altLang="en-US" dirty="0">
                <a:solidFill>
                  <a:srgbClr val="A015FF"/>
                </a:solidFill>
                <a:ea typeface="ＭＳ ゴシック" panose="020B0609070205080204" pitchFamily="49" charset="-128"/>
              </a:rPr>
              <a:t>作業： </a:t>
            </a:r>
            <a:r>
              <a:rPr lang="ja-JP" altLang="en-US" dirty="0">
                <a:solidFill>
                  <a:schemeClr val="accent2"/>
                </a:solidFill>
                <a:ea typeface="ＭＳ ゴシック" panose="020B0609070205080204" pitchFamily="49" charset="-128"/>
              </a:rPr>
              <a:t>移動前後の体積を比較する．</a:t>
            </a:r>
            <a:endParaRPr lang="en-US" altLang="ja-JP" dirty="0">
              <a:solidFill>
                <a:schemeClr val="accent2"/>
              </a:solidFill>
              <a:ea typeface="ＭＳ ゴシック" panose="020B0609070205080204" pitchFamily="49" charset="-128"/>
            </a:endParaRPr>
          </a:p>
          <a:p>
            <a:pPr marL="900000" lvl="1" indent="-468000">
              <a:spcBef>
                <a:spcPts val="1200"/>
              </a:spcBef>
              <a:buFont typeface="+mj-lt"/>
              <a:buAutoNum type="arabicPeriod"/>
            </a:pPr>
            <a:r>
              <a:rPr lang="ja-JP" altLang="en-US" dirty="0">
                <a:solidFill>
                  <a:schemeClr val="accent2"/>
                </a:solidFill>
                <a:ea typeface="ＭＳ ゴシック" panose="020B0609070205080204" pitchFamily="49" charset="-128"/>
              </a:rPr>
              <a:t>崩したと考えられる土塁</a:t>
            </a:r>
            <a:r>
              <a:rPr lang="ja-JP" altLang="en-US" dirty="0">
                <a:solidFill>
                  <a:srgbClr val="6C6CCE"/>
                </a:solidFill>
                <a:ea typeface="ＭＳ ゴシック" panose="020B0609070205080204" pitchFamily="49" charset="-128"/>
              </a:rPr>
              <a:t>（幅，高さを推定）</a:t>
            </a:r>
            <a:endParaRPr lang="en-US" altLang="ja-JP" dirty="0">
              <a:solidFill>
                <a:srgbClr val="6C6CCE"/>
              </a:solidFill>
              <a:ea typeface="ＭＳ ゴシック" panose="020B0609070205080204" pitchFamily="49" charset="-128"/>
            </a:endParaRPr>
          </a:p>
          <a:p>
            <a:pPr marL="900000" lvl="1" indent="-468000">
              <a:spcBef>
                <a:spcPts val="1200"/>
              </a:spcBef>
              <a:buFont typeface="+mj-lt"/>
              <a:buAutoNum type="arabicPeriod"/>
            </a:pPr>
            <a:r>
              <a:rPr lang="ja-JP" altLang="en-US" dirty="0">
                <a:solidFill>
                  <a:schemeClr val="accent2"/>
                </a:solidFill>
                <a:ea typeface="ＭＳ ゴシック" panose="020B0609070205080204" pitchFamily="49" charset="-128"/>
              </a:rPr>
              <a:t>造ったと考えられる土橋</a:t>
            </a:r>
            <a:r>
              <a:rPr lang="ja-JP" altLang="en-US" dirty="0">
                <a:solidFill>
                  <a:srgbClr val="6C6CCE"/>
                </a:solidFill>
                <a:ea typeface="ＭＳ ゴシック" panose="020B0609070205080204" pitchFamily="49" charset="-128"/>
              </a:rPr>
              <a:t>（幅，深さを推定）</a:t>
            </a:r>
            <a:endParaRPr lang="en-US" altLang="ja-JP" dirty="0">
              <a:solidFill>
                <a:schemeClr val="accent2"/>
              </a:solidFill>
              <a:ea typeface="ＭＳ ゴシック" panose="020B0609070205080204" pitchFamily="49" charset="-128"/>
            </a:endParaRPr>
          </a:p>
          <a:p>
            <a:pPr>
              <a:spcBef>
                <a:spcPts val="2400"/>
              </a:spcBef>
            </a:pPr>
            <a:r>
              <a:rPr lang="ja-JP" altLang="en-US" sz="2800" dirty="0">
                <a:solidFill>
                  <a:srgbClr val="A015FF"/>
                </a:solidFill>
                <a:ea typeface="ＭＳ ゴシック" panose="020B0609070205080204" pitchFamily="49" charset="-128"/>
              </a:rPr>
              <a:t>仮定：</a:t>
            </a:r>
            <a:r>
              <a:rPr lang="ja-JP" altLang="en-US" sz="2800" dirty="0">
                <a:solidFill>
                  <a:schemeClr val="accent2"/>
                </a:solidFill>
                <a:ea typeface="ＭＳ ゴシック" panose="020B0609070205080204" pitchFamily="49" charset="-128"/>
              </a:rPr>
              <a:t>　外部との土の出入りがない．</a:t>
            </a:r>
            <a:endParaRPr lang="en-US" altLang="ja-JP" dirty="0">
              <a:solidFill>
                <a:schemeClr val="accent2"/>
              </a:solidFill>
              <a:ea typeface="ＭＳ ゴシック" panose="020B0609070205080204" pitchFamily="49" charset="-128"/>
            </a:endParaRPr>
          </a:p>
          <a:p>
            <a:pPr marL="0" indent="0">
              <a:buNone/>
            </a:pPr>
            <a:endParaRPr lang="ja-JP" altLang="en-US" dirty="0">
              <a:solidFill>
                <a:schemeClr val="accent2"/>
              </a:solidFill>
              <a:ea typeface="ＭＳ ゴシック" panose="020B0609070205080204" pitchFamily="49" charset="-128"/>
            </a:endParaRPr>
          </a:p>
          <a:p>
            <a:endParaRPr lang="ja-JP" altLang="en-US" dirty="0">
              <a:solidFill>
                <a:schemeClr val="accent2"/>
              </a:solidFill>
              <a:ea typeface="ＭＳ ゴシック" panose="020B0609070205080204" pitchFamily="49" charset="-128"/>
            </a:endParaRPr>
          </a:p>
          <a:p>
            <a:pPr marL="0" indent="0">
              <a:buNone/>
            </a:pPr>
            <a:endParaRPr lang="ja-JP" altLang="en-US" dirty="0">
              <a:solidFill>
                <a:schemeClr val="accent2"/>
              </a:solidFill>
              <a:ea typeface="ＭＳ ゴシック" panose="020B0609070205080204" pitchFamily="49"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6386CC09-AB17-473E-B3C0-FBAA7A91B2EC}"/>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49</a:t>
            </a:fld>
            <a:endParaRPr lang="en-US" altLang="ja-JP" sz="2400" dirty="0">
              <a:solidFill>
                <a:srgbClr val="9C9CDE"/>
              </a:solidFill>
              <a:ea typeface="Yu Gothic Medium" panose="020B0400000000000000" pitchFamily="34" charset="-128"/>
            </a:endParaRPr>
          </a:p>
        </p:txBody>
      </p:sp>
      <p:sp>
        <p:nvSpPr>
          <p:cNvPr id="7" name="Rectangle 2">
            <a:extLst>
              <a:ext uri="{FF2B5EF4-FFF2-40B4-BE49-F238E27FC236}">
                <a16:creationId xmlns:a16="http://schemas.microsoft.com/office/drawing/2014/main" id="{01C1D696-F024-4F7F-9909-34327A06ECE7}"/>
              </a:ext>
            </a:extLst>
          </p:cNvPr>
          <p:cNvSpPr txBox="1">
            <a:spLocks noChangeArrowheads="1"/>
          </p:cNvSpPr>
          <p:nvPr/>
        </p:nvSpPr>
        <p:spPr bwMode="auto">
          <a:xfrm>
            <a:off x="457200" y="155997"/>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kern="12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a:lstStyle>
          <a:p>
            <a:r>
              <a:rPr lang="ja-JP" altLang="en-US" b="1" dirty="0">
                <a:solidFill>
                  <a:srgbClr val="9900FF"/>
                </a:solidFill>
              </a:rPr>
              <a:t>補足</a:t>
            </a:r>
            <a:endParaRPr lang="ja-JP" altLang="en-US" sz="3600" b="1" dirty="0">
              <a:solidFill>
                <a:srgbClr val="6262E4"/>
              </a:solidFill>
            </a:endParaRPr>
          </a:p>
        </p:txBody>
      </p:sp>
    </p:spTree>
    <p:extLst>
      <p:ext uri="{BB962C8B-B14F-4D97-AF65-F5344CB8AC3E}">
        <p14:creationId xmlns:p14="http://schemas.microsoft.com/office/powerpoint/2010/main" val="3108462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49B482C-BD71-4D27-A2ED-1DB1768CDF97}"/>
              </a:ext>
            </a:extLst>
          </p:cNvPr>
          <p:cNvSpPr>
            <a:spLocks noGrp="1"/>
          </p:cNvSpPr>
          <p:nvPr>
            <p:ph type="title"/>
          </p:nvPr>
        </p:nvSpPr>
        <p:spPr/>
        <p:txBody>
          <a:bodyPr/>
          <a:lstStyle/>
          <a:p>
            <a:r>
              <a:rPr lang="ja-JP" altLang="en-US" b="1" dirty="0">
                <a:solidFill>
                  <a:srgbClr val="9900FF"/>
                </a:solidFill>
              </a:rPr>
              <a:t>概要 </a:t>
            </a:r>
            <a:r>
              <a:rPr lang="en-US" altLang="ja-JP" sz="3600" b="1" dirty="0">
                <a:solidFill>
                  <a:srgbClr val="C46DFF"/>
                </a:solidFill>
              </a:rPr>
              <a:t>(3/2)</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42666A08-D50E-428B-9C8D-51D4C8790537}"/>
              </a:ext>
            </a:extLst>
          </p:cNvPr>
          <p:cNvSpPr>
            <a:spLocks noGrp="1"/>
          </p:cNvSpPr>
          <p:nvPr>
            <p:ph idx="1"/>
          </p:nvPr>
        </p:nvSpPr>
        <p:spPr>
          <a:xfrm>
            <a:off x="457200" y="1600199"/>
            <a:ext cx="8579296" cy="5121275"/>
          </a:xfrm>
        </p:spPr>
        <p:txBody>
          <a:bodyPr/>
          <a:lstStyle/>
          <a:p>
            <a:r>
              <a:rPr lang="ja-JP" altLang="en-US" dirty="0">
                <a:solidFill>
                  <a:srgbClr val="A015FF"/>
                </a:solidFill>
                <a:ea typeface="ＭＳ ゴシック" panose="020B0609070205080204" pitchFamily="49" charset="-128"/>
              </a:rPr>
              <a:t>仮説： </a:t>
            </a:r>
            <a:r>
              <a:rPr lang="ja-JP" altLang="en-US" dirty="0">
                <a:solidFill>
                  <a:schemeClr val="accent2"/>
                </a:solidFill>
                <a:latin typeface="+mj-ea"/>
                <a:ea typeface="+mj-ea"/>
              </a:rPr>
              <a:t>“</a:t>
            </a:r>
            <a:r>
              <a:rPr lang="ja-JP" altLang="en-US" dirty="0">
                <a:solidFill>
                  <a:schemeClr val="accent2"/>
                </a:solidFill>
                <a:ea typeface="ＭＳ ゴシック" panose="020B0609070205080204" pitchFamily="49" charset="-128"/>
              </a:rPr>
              <a:t>土塁を崩して土橋を造った</a:t>
            </a:r>
            <a:r>
              <a:rPr lang="ja-JP" altLang="en-US" dirty="0">
                <a:solidFill>
                  <a:schemeClr val="accent2"/>
                </a:solidFill>
                <a:latin typeface="+mn-ea"/>
              </a:rPr>
              <a:t>．</a:t>
            </a:r>
            <a:r>
              <a:rPr lang="ja-JP" altLang="en-US" dirty="0">
                <a:solidFill>
                  <a:schemeClr val="accent2"/>
                </a:solidFill>
                <a:ea typeface="ＭＳ ゴシック" panose="020B0609070205080204" pitchFamily="49" charset="-128"/>
              </a:rPr>
              <a:t>” </a:t>
            </a:r>
            <a:endParaRPr lang="en-US" altLang="ja-JP" dirty="0">
              <a:solidFill>
                <a:schemeClr val="accent2"/>
              </a:solidFill>
              <a:ea typeface="ＭＳ ゴシック" panose="020B0609070205080204" pitchFamily="49" charset="-128"/>
            </a:endParaRPr>
          </a:p>
          <a:p>
            <a:pPr>
              <a:spcBef>
                <a:spcPts val="2400"/>
              </a:spcBef>
            </a:pPr>
            <a:r>
              <a:rPr lang="ja-JP" altLang="en-US" dirty="0">
                <a:solidFill>
                  <a:srgbClr val="A015FF"/>
                </a:solidFill>
                <a:ea typeface="ＭＳ ゴシック" panose="020B0609070205080204" pitchFamily="49" charset="-128"/>
              </a:rPr>
              <a:t>目的： </a:t>
            </a:r>
            <a:r>
              <a:rPr lang="ja-JP" altLang="en-US" dirty="0">
                <a:solidFill>
                  <a:srgbClr val="333399"/>
                </a:solidFill>
                <a:ea typeface="ＭＳ ゴシック" panose="020B0609070205080204" pitchFamily="49" charset="-128"/>
              </a:rPr>
              <a:t>仮説を </a:t>
            </a:r>
            <a:r>
              <a:rPr lang="ja-JP" altLang="en-US" b="1" dirty="0">
                <a:solidFill>
                  <a:srgbClr val="333399"/>
                </a:solidFill>
                <a:ea typeface="ＭＳ ゴシック" panose="020B0609070205080204" pitchFamily="49" charset="-128"/>
              </a:rPr>
              <a:t>採用</a:t>
            </a:r>
            <a:r>
              <a:rPr lang="ja-JP" altLang="en-US" dirty="0">
                <a:solidFill>
                  <a:srgbClr val="333399"/>
                </a:solidFill>
                <a:ea typeface="ＭＳ ゴシック" panose="020B0609070205080204" pitchFamily="49" charset="-128"/>
              </a:rPr>
              <a:t>／</a:t>
            </a:r>
            <a:r>
              <a:rPr lang="ja-JP" altLang="en-US" b="1" dirty="0">
                <a:solidFill>
                  <a:srgbClr val="333399"/>
                </a:solidFill>
                <a:ea typeface="ＭＳ ゴシック" panose="020B0609070205080204" pitchFamily="49" charset="-128"/>
              </a:rPr>
              <a:t>棄却</a:t>
            </a:r>
            <a:r>
              <a:rPr lang="ja-JP" altLang="en-US" dirty="0">
                <a:solidFill>
                  <a:srgbClr val="333399"/>
                </a:solidFill>
                <a:ea typeface="ＭＳ ゴシック" panose="020B0609070205080204" pitchFamily="49" charset="-128"/>
              </a:rPr>
              <a:t> する判断材料を</a:t>
            </a:r>
            <a:endParaRPr lang="en-US" altLang="ja-JP" dirty="0">
              <a:solidFill>
                <a:srgbClr val="333399"/>
              </a:solidFill>
              <a:ea typeface="ＭＳ ゴシック" panose="020B0609070205080204" pitchFamily="49" charset="-128"/>
            </a:endParaRPr>
          </a:p>
          <a:p>
            <a:pPr marL="1692000" indent="0">
              <a:spcBef>
                <a:spcPts val="600"/>
              </a:spcBef>
              <a:buNone/>
            </a:pPr>
            <a:r>
              <a:rPr lang="ja-JP" altLang="en-US" dirty="0">
                <a:solidFill>
                  <a:srgbClr val="333399"/>
                </a:solidFill>
                <a:ea typeface="ＭＳ ゴシック" panose="020B0609070205080204" pitchFamily="49" charset="-128"/>
              </a:rPr>
              <a:t>得る．</a:t>
            </a:r>
            <a:endParaRPr lang="en-US" altLang="ja-JP" dirty="0">
              <a:solidFill>
                <a:srgbClr val="A015FF"/>
              </a:solidFill>
              <a:ea typeface="ＭＳ ゴシック" panose="020B0609070205080204" pitchFamily="49" charset="-128"/>
            </a:endParaRPr>
          </a:p>
          <a:p>
            <a:pPr>
              <a:spcBef>
                <a:spcPts val="2400"/>
              </a:spcBef>
            </a:pPr>
            <a:r>
              <a:rPr lang="ja-JP" altLang="en-US" dirty="0">
                <a:solidFill>
                  <a:srgbClr val="A015FF"/>
                </a:solidFill>
                <a:ea typeface="ＭＳ ゴシック" panose="020B0609070205080204" pitchFamily="49" charset="-128"/>
              </a:rPr>
              <a:t>作業： </a:t>
            </a:r>
            <a:r>
              <a:rPr lang="ja-JP" altLang="en-US" dirty="0">
                <a:solidFill>
                  <a:schemeClr val="accent2"/>
                </a:solidFill>
                <a:ea typeface="ＭＳ ゴシック" panose="020B0609070205080204" pitchFamily="49" charset="-128"/>
              </a:rPr>
              <a:t>移動前後の体積を比較する．</a:t>
            </a:r>
            <a:endParaRPr lang="en-US" altLang="ja-JP" dirty="0">
              <a:solidFill>
                <a:schemeClr val="accent2"/>
              </a:solidFill>
              <a:ea typeface="ＭＳ ゴシック" panose="020B0609070205080204" pitchFamily="49" charset="-128"/>
            </a:endParaRPr>
          </a:p>
          <a:p>
            <a:pPr marL="900000" lvl="1" indent="-468000">
              <a:spcBef>
                <a:spcPts val="1200"/>
              </a:spcBef>
              <a:buFont typeface="+mj-lt"/>
              <a:buAutoNum type="arabicPeriod"/>
            </a:pPr>
            <a:r>
              <a:rPr lang="ja-JP" altLang="en-US" dirty="0">
                <a:solidFill>
                  <a:schemeClr val="accent2"/>
                </a:solidFill>
                <a:ea typeface="ＭＳ ゴシック" panose="020B0609070205080204" pitchFamily="49" charset="-128"/>
              </a:rPr>
              <a:t>崩したと考えられる土塁</a:t>
            </a:r>
            <a:r>
              <a:rPr lang="ja-JP" altLang="en-US" dirty="0">
                <a:solidFill>
                  <a:srgbClr val="6C6CCE"/>
                </a:solidFill>
                <a:ea typeface="ＭＳ ゴシック" panose="020B0609070205080204" pitchFamily="49" charset="-128"/>
              </a:rPr>
              <a:t>（幅，高さを推定）</a:t>
            </a:r>
            <a:endParaRPr lang="en-US" altLang="ja-JP" dirty="0">
              <a:solidFill>
                <a:srgbClr val="6C6CCE"/>
              </a:solidFill>
              <a:ea typeface="ＭＳ ゴシック" panose="020B0609070205080204" pitchFamily="49" charset="-128"/>
            </a:endParaRPr>
          </a:p>
          <a:p>
            <a:pPr marL="900000" lvl="1" indent="-468000">
              <a:spcBef>
                <a:spcPts val="1200"/>
              </a:spcBef>
              <a:buFont typeface="+mj-lt"/>
              <a:buAutoNum type="arabicPeriod"/>
            </a:pPr>
            <a:r>
              <a:rPr lang="ja-JP" altLang="en-US" dirty="0">
                <a:solidFill>
                  <a:schemeClr val="accent2"/>
                </a:solidFill>
                <a:ea typeface="ＭＳ ゴシック" panose="020B0609070205080204" pitchFamily="49" charset="-128"/>
              </a:rPr>
              <a:t>造ったと考えられる土橋</a:t>
            </a:r>
            <a:r>
              <a:rPr lang="ja-JP" altLang="en-US" dirty="0">
                <a:solidFill>
                  <a:srgbClr val="6C6CCE"/>
                </a:solidFill>
                <a:ea typeface="ＭＳ ゴシック" panose="020B0609070205080204" pitchFamily="49" charset="-128"/>
              </a:rPr>
              <a:t>（幅，深さを推定）</a:t>
            </a:r>
            <a:endParaRPr lang="en-US" altLang="ja-JP" dirty="0">
              <a:solidFill>
                <a:schemeClr val="accent2"/>
              </a:solidFill>
              <a:ea typeface="ＭＳ ゴシック" panose="020B0609070205080204" pitchFamily="49" charset="-128"/>
            </a:endParaRPr>
          </a:p>
          <a:p>
            <a:pPr>
              <a:spcBef>
                <a:spcPts val="2400"/>
              </a:spcBef>
            </a:pPr>
            <a:r>
              <a:rPr lang="ja-JP" altLang="en-US" sz="2800" dirty="0">
                <a:solidFill>
                  <a:srgbClr val="A015FF"/>
                </a:solidFill>
                <a:ea typeface="ＭＳ ゴシック" panose="020B0609070205080204" pitchFamily="49" charset="-128"/>
              </a:rPr>
              <a:t>仮定：</a:t>
            </a:r>
            <a:r>
              <a:rPr lang="ja-JP" altLang="en-US" sz="2800" dirty="0">
                <a:solidFill>
                  <a:schemeClr val="accent2"/>
                </a:solidFill>
                <a:ea typeface="ＭＳ ゴシック" panose="020B0609070205080204" pitchFamily="49" charset="-128"/>
              </a:rPr>
              <a:t>　外部との土の出入りがない．</a:t>
            </a:r>
            <a:endParaRPr lang="en-US" altLang="ja-JP" dirty="0">
              <a:solidFill>
                <a:schemeClr val="accent2"/>
              </a:solidFill>
              <a:ea typeface="ＭＳ ゴシック" panose="020B0609070205080204" pitchFamily="49" charset="-128"/>
            </a:endParaRPr>
          </a:p>
          <a:p>
            <a:pPr marL="0" indent="0">
              <a:buNone/>
            </a:pPr>
            <a:endParaRPr lang="ja-JP" altLang="en-US" dirty="0">
              <a:solidFill>
                <a:schemeClr val="accent2"/>
              </a:solidFill>
              <a:ea typeface="ＭＳ ゴシック" panose="020B0609070205080204" pitchFamily="49" charset="-128"/>
            </a:endParaRPr>
          </a:p>
          <a:p>
            <a:endParaRPr lang="ja-JP" altLang="en-US" dirty="0">
              <a:solidFill>
                <a:schemeClr val="accent2"/>
              </a:solidFill>
              <a:ea typeface="ＭＳ ゴシック" panose="020B0609070205080204" pitchFamily="49" charset="-128"/>
            </a:endParaRPr>
          </a:p>
          <a:p>
            <a:pPr marL="0" indent="0">
              <a:buNone/>
            </a:pPr>
            <a:endParaRPr lang="ja-JP" altLang="en-US" dirty="0">
              <a:solidFill>
                <a:schemeClr val="accent2"/>
              </a:solidFill>
              <a:ea typeface="ＭＳ ゴシック" panose="020B0609070205080204" pitchFamily="49" charset="-128"/>
            </a:endParaRP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6386CC09-AB17-473E-B3C0-FBAA7A91B2EC}"/>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5</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261739235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予想される意見  </a:t>
            </a:r>
            <a:r>
              <a:rPr lang="en-US" altLang="ja-JP" sz="3600" b="1" dirty="0">
                <a:solidFill>
                  <a:srgbClr val="6262E4"/>
                </a:solidFill>
              </a:rPr>
              <a:t>(0)</a:t>
            </a:r>
            <a:endParaRPr lang="ja-JP" altLang="en-US" sz="3600" b="1" dirty="0">
              <a:solidFill>
                <a:srgbClr val="6262E4"/>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600200"/>
            <a:ext cx="8291264" cy="4983162"/>
          </a:xfrm>
        </p:spPr>
        <p:txBody>
          <a:bodyPr/>
          <a:lstStyle/>
          <a:p>
            <a:pPr>
              <a:spcBef>
                <a:spcPts val="3000"/>
              </a:spcBef>
            </a:pPr>
            <a:r>
              <a:rPr lang="ja-JP" altLang="en-US" dirty="0">
                <a:solidFill>
                  <a:schemeClr val="accent2"/>
                </a:solidFill>
                <a:ea typeface="ＭＳ ゴシック" panose="020B0609070205080204" pitchFamily="49" charset="-128"/>
              </a:rPr>
              <a:t>シンプソン公式はよいが，</a:t>
            </a:r>
            <a:endParaRPr lang="en-US" altLang="ja-JP" dirty="0">
              <a:solidFill>
                <a:schemeClr val="accent2"/>
              </a:solidFill>
              <a:ea typeface="ＭＳ ゴシック" panose="020B0609070205080204" pitchFamily="49" charset="-128"/>
            </a:endParaRPr>
          </a:p>
          <a:p>
            <a:pPr marL="360000" indent="0">
              <a:lnSpc>
                <a:spcPct val="110000"/>
              </a:lnSpc>
              <a:spcBef>
                <a:spcPts val="600"/>
              </a:spcBef>
              <a:buNone/>
            </a:pPr>
            <a:r>
              <a:rPr lang="ja-JP" altLang="en-US" dirty="0">
                <a:solidFill>
                  <a:schemeClr val="accent2"/>
                </a:solidFill>
                <a:ea typeface="ＭＳ ゴシック" panose="020B0609070205080204" pitchFamily="49" charset="-128"/>
              </a:rPr>
              <a:t>城郭研究にどう応用するか？</a:t>
            </a:r>
            <a:endParaRPr lang="en-US" altLang="ja-JP" dirty="0">
              <a:solidFill>
                <a:schemeClr val="accent2"/>
              </a:solidFill>
              <a:ea typeface="ＭＳ ゴシック" panose="020B0609070205080204" pitchFamily="49" charset="-128"/>
            </a:endParaRPr>
          </a:p>
          <a:p>
            <a:pPr marL="900000" lvl="0" indent="-540000">
              <a:spcBef>
                <a:spcPts val="1200"/>
              </a:spcBef>
              <a:buNone/>
            </a:pPr>
            <a:r>
              <a:rPr lang="ja-JP" altLang="en-US" dirty="0">
                <a:solidFill>
                  <a:srgbClr val="00B0F0"/>
                </a:solidFill>
                <a:ea typeface="ＭＳ ゴシック" panose="020B0609070205080204" pitchFamily="49" charset="-128"/>
              </a:rPr>
              <a:t>⇒</a:t>
            </a:r>
            <a:endParaRPr lang="en-US" altLang="ja-JP" dirty="0">
              <a:solidFill>
                <a:schemeClr val="accent2"/>
              </a:solidFill>
              <a:ea typeface="ＭＳ ゴシック" panose="020B0609070205080204" pitchFamily="49" charset="-128"/>
            </a:endParaRPr>
          </a:p>
          <a:p>
            <a:pPr>
              <a:spcBef>
                <a:spcPts val="3000"/>
              </a:spcBef>
            </a:pPr>
            <a:endParaRPr lang="en-US" altLang="ja-JP" dirty="0">
              <a:solidFill>
                <a:schemeClr val="accent2"/>
              </a:solidFill>
              <a:ea typeface="ＭＳ ゴシック" panose="020B0609070205080204" pitchFamily="49" charset="-128"/>
            </a:endParaRPr>
          </a:p>
          <a:p>
            <a:pPr>
              <a:spcBef>
                <a:spcPts val="3000"/>
              </a:spcBef>
            </a:pPr>
            <a:r>
              <a:rPr lang="ja-JP" altLang="en-US" dirty="0">
                <a:solidFill>
                  <a:schemeClr val="accent2"/>
                </a:solidFill>
                <a:ea typeface="ＭＳ ゴシック" panose="020B0609070205080204" pitchFamily="49" charset="-128"/>
              </a:rPr>
              <a:t>「こんなところに応用できる！」がほしい．</a:t>
            </a:r>
            <a:endParaRPr lang="en-US" altLang="ja-JP" dirty="0">
              <a:solidFill>
                <a:schemeClr val="accent2"/>
              </a:solidFill>
              <a:ea typeface="ＭＳ ゴシック" panose="020B0609070205080204" pitchFamily="49" charset="-128"/>
            </a:endParaRPr>
          </a:p>
          <a:p>
            <a:pPr marL="900000" lvl="0" indent="-540000">
              <a:spcBef>
                <a:spcPts val="0"/>
              </a:spcBef>
              <a:buNone/>
            </a:pPr>
            <a:r>
              <a:rPr lang="ja-JP" altLang="en-US" dirty="0">
                <a:solidFill>
                  <a:srgbClr val="00B0F0"/>
                </a:solidFill>
                <a:ea typeface="ＭＳ ゴシック" panose="020B0609070205080204" pitchFamily="49" charset="-128"/>
              </a:rPr>
              <a:t>⇒</a:t>
            </a:r>
            <a:endParaRPr lang="en-US" altLang="ja-JP" dirty="0">
              <a:solidFill>
                <a:srgbClr val="00B0F0"/>
              </a:solidFill>
              <a:ea typeface="ＭＳ ゴシック" panose="020B0609070205080204" pitchFamily="49" charset="-128"/>
            </a:endParaRPr>
          </a:p>
          <a:p>
            <a:pPr marL="900000" lvl="0" indent="-540000">
              <a:spcBef>
                <a:spcPts val="1200"/>
              </a:spcBef>
              <a:buNone/>
            </a:pPr>
            <a:endParaRPr lang="en-US" altLang="ja-JP" dirty="0">
              <a:solidFill>
                <a:srgbClr val="00B0F0"/>
              </a:solidFill>
              <a:ea typeface="ＭＳ ゴシック" panose="020B0609070205080204" pitchFamily="49" charset="-128"/>
            </a:endParaRPr>
          </a:p>
          <a:p>
            <a:pPr marL="900000" lvl="0" indent="-540000">
              <a:spcBef>
                <a:spcPts val="1200"/>
              </a:spcBef>
              <a:buNone/>
            </a:pPr>
            <a:endParaRPr lang="en-US" altLang="ja-JP" dirty="0">
              <a:solidFill>
                <a:srgbClr val="333399"/>
              </a:solidFill>
              <a:latin typeface="ＭＳ Ｐゴシック" panose="020B0600070205080204" pitchFamily="50" charset="-128"/>
              <a:ea typeface="ＭＳ Ｐゴシック" panose="020B0600070205080204" pitchFamily="50" charset="-128"/>
            </a:endParaRPr>
          </a:p>
          <a:p>
            <a:pPr marL="0" indent="0">
              <a:spcBef>
                <a:spcPts val="3000"/>
              </a:spcBef>
              <a:buNone/>
            </a:pPr>
            <a:endParaRPr lang="en-US" altLang="ja-JP" dirty="0">
              <a:solidFill>
                <a:schemeClr val="accent2"/>
              </a:solidFill>
              <a:ea typeface="ＭＳ ゴシック" panose="020B0609070205080204" pitchFamily="49"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50</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21495935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予想される意見  </a:t>
            </a:r>
            <a:r>
              <a:rPr lang="en-US" altLang="ja-JP" sz="3600" b="1" dirty="0">
                <a:solidFill>
                  <a:srgbClr val="6262E4"/>
                </a:solidFill>
              </a:rPr>
              <a:t>(1)</a:t>
            </a:r>
            <a:endParaRPr lang="ja-JP" altLang="en-US" sz="3600" b="1" dirty="0">
              <a:solidFill>
                <a:srgbClr val="6262E4"/>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600200"/>
            <a:ext cx="8291264" cy="4983162"/>
          </a:xfrm>
        </p:spPr>
        <p:txBody>
          <a:bodyPr/>
          <a:lstStyle/>
          <a:p>
            <a:pPr>
              <a:lnSpc>
                <a:spcPct val="110000"/>
              </a:lnSpc>
              <a:spcBef>
                <a:spcPts val="3000"/>
              </a:spcBef>
            </a:pPr>
            <a:r>
              <a:rPr lang="ja-JP" altLang="en-US" dirty="0">
                <a:solidFill>
                  <a:schemeClr val="accent2"/>
                </a:solidFill>
                <a:ea typeface="ＭＳ ゴシック" panose="020B0609070205080204" pitchFamily="49" charset="-128"/>
              </a:rPr>
              <a:t>反論： シンプソン公式によって体積を計算する方法を示した日本語の資料がある</a:t>
            </a:r>
            <a:endParaRPr lang="en-US" altLang="ja-JP" dirty="0">
              <a:solidFill>
                <a:schemeClr val="accent2"/>
              </a:solidFill>
              <a:ea typeface="ＭＳ ゴシック" panose="020B0609070205080204" pitchFamily="49" charset="-128"/>
            </a:endParaRPr>
          </a:p>
          <a:p>
            <a:pPr marL="360000" indent="0">
              <a:lnSpc>
                <a:spcPct val="110000"/>
              </a:lnSpc>
              <a:spcBef>
                <a:spcPts val="600"/>
              </a:spcBef>
              <a:buNone/>
            </a:pPr>
            <a:r>
              <a:rPr lang="ja-JP" altLang="en-US" sz="2800" dirty="0">
                <a:solidFill>
                  <a:schemeClr val="accent2"/>
                </a:solidFill>
                <a:latin typeface="ＭＳ Ｐゴシック" panose="020B0600070205080204" pitchFamily="50" charset="-128"/>
                <a:ea typeface="ＭＳ Ｐゴシック" panose="020B0600070205080204" pitchFamily="50" charset="-128"/>
              </a:rPr>
              <a:t>（</a:t>
            </a:r>
            <a:r>
              <a:rPr lang="ja-JP" altLang="en-US" sz="2800" dirty="0">
                <a:solidFill>
                  <a:schemeClr val="accent2"/>
                </a:solidFill>
                <a:ea typeface="ＭＳ ゴシック" panose="020B0609070205080204" pitchFamily="49" charset="-128"/>
              </a:rPr>
              <a:t>とよいが</a:t>
            </a:r>
            <a:r>
              <a:rPr lang="en-US" altLang="ja-JP" sz="2800" dirty="0">
                <a:solidFill>
                  <a:schemeClr val="accent2"/>
                </a:solidFill>
                <a:ea typeface="ＭＳ ゴシック" panose="020B0609070205080204" pitchFamily="49" charset="-128"/>
              </a:rPr>
              <a:t>…</a:t>
            </a:r>
            <a:r>
              <a:rPr lang="ja-JP" altLang="en-US" sz="2800" dirty="0">
                <a:solidFill>
                  <a:schemeClr val="accent2"/>
                </a:solidFill>
                <a:latin typeface="ＭＳ Ｐゴシック" panose="020B0600070205080204" pitchFamily="50" charset="-128"/>
                <a:ea typeface="ＭＳ Ｐゴシック" panose="020B0600070205080204" pitchFamily="50" charset="-128"/>
              </a:rPr>
              <a:t>）．</a:t>
            </a:r>
            <a:endParaRPr lang="en-US" altLang="ja-JP" sz="2800" dirty="0">
              <a:solidFill>
                <a:schemeClr val="accent2"/>
              </a:solidFill>
              <a:latin typeface="ＭＳ Ｐゴシック" panose="020B0600070205080204" pitchFamily="50" charset="-128"/>
              <a:ea typeface="ＭＳ Ｐゴシック" panose="020B0600070205080204" pitchFamily="50" charset="-128"/>
            </a:endParaRPr>
          </a:p>
          <a:p>
            <a:pPr marL="900000" lvl="0" indent="-540000">
              <a:spcBef>
                <a:spcPts val="1200"/>
              </a:spcBef>
              <a:buNone/>
            </a:pPr>
            <a:r>
              <a:rPr lang="ja-JP" altLang="en-US" dirty="0">
                <a:solidFill>
                  <a:srgbClr val="00B0F0"/>
                </a:solidFill>
                <a:ea typeface="ＭＳ ゴシック" panose="020B0609070205080204" pitchFamily="49" charset="-128"/>
              </a:rPr>
              <a:t>⇒ </a:t>
            </a:r>
            <a:r>
              <a:rPr lang="ja-JP" altLang="en-US" dirty="0">
                <a:solidFill>
                  <a:srgbClr val="5021D5"/>
                </a:solidFill>
                <a:ea typeface="ＭＳ ゴシック" panose="020B0609070205080204" pitchFamily="49" charset="-128"/>
              </a:rPr>
              <a:t>ご教示ありがとうございます．</a:t>
            </a:r>
            <a:endParaRPr lang="en-US" altLang="ja-JP" dirty="0">
              <a:solidFill>
                <a:srgbClr val="5021D5"/>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51</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401901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予想される意見  </a:t>
            </a:r>
            <a:r>
              <a:rPr lang="en-US" altLang="ja-JP" sz="3600" b="1" dirty="0">
                <a:solidFill>
                  <a:srgbClr val="6262E4"/>
                </a:solidFill>
              </a:rPr>
              <a:t>(2)</a:t>
            </a:r>
            <a:endParaRPr lang="ja-JP" altLang="en-US" sz="3600" b="1" dirty="0">
              <a:solidFill>
                <a:srgbClr val="6262E4"/>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600200"/>
            <a:ext cx="8291264" cy="4983162"/>
          </a:xfrm>
        </p:spPr>
        <p:txBody>
          <a:bodyPr/>
          <a:lstStyle/>
          <a:p>
            <a:pPr>
              <a:spcBef>
                <a:spcPts val="3000"/>
              </a:spcBef>
            </a:pPr>
            <a:r>
              <a:rPr lang="ja-JP" altLang="en-US" dirty="0">
                <a:solidFill>
                  <a:schemeClr val="accent2"/>
                </a:solidFill>
                <a:ea typeface="ＭＳ ゴシック" panose="020B0609070205080204" pitchFamily="49" charset="-128"/>
              </a:rPr>
              <a:t>今や，</a:t>
            </a:r>
            <a:r>
              <a:rPr lang="en-US" altLang="ja-JP" dirty="0">
                <a:solidFill>
                  <a:schemeClr val="accent2"/>
                </a:solidFill>
                <a:ea typeface="ＭＳ ゴシック" panose="020B0609070205080204" pitchFamily="49" charset="-128"/>
              </a:rPr>
              <a:t>3D </a:t>
            </a:r>
            <a:r>
              <a:rPr lang="ja-JP" altLang="en-US" dirty="0">
                <a:solidFill>
                  <a:schemeClr val="accent2"/>
                </a:solidFill>
                <a:ea typeface="ＭＳ ゴシック" panose="020B0609070205080204" pitchFamily="49" charset="-128"/>
              </a:rPr>
              <a:t>計測で充分ではないか．</a:t>
            </a:r>
            <a:endParaRPr lang="en-US" altLang="ja-JP" dirty="0">
              <a:solidFill>
                <a:schemeClr val="accent2"/>
              </a:solidFill>
              <a:ea typeface="ＭＳ ゴシック" panose="020B0609070205080204" pitchFamily="49" charset="-128"/>
            </a:endParaRPr>
          </a:p>
          <a:p>
            <a:pPr marL="900000" indent="-540000">
              <a:spcBef>
                <a:spcPts val="1200"/>
              </a:spcBef>
              <a:buNone/>
            </a:pPr>
            <a:r>
              <a:rPr lang="ja-JP" altLang="en-US" dirty="0">
                <a:solidFill>
                  <a:srgbClr val="00B0F0"/>
                </a:solidFill>
                <a:ea typeface="ＭＳ ゴシック" panose="020B0609070205080204" pitchFamily="49" charset="-128"/>
              </a:rPr>
              <a:t>⇒ </a:t>
            </a:r>
            <a:r>
              <a:rPr lang="ja-JP" altLang="en-US" sz="2800" dirty="0">
                <a:solidFill>
                  <a:srgbClr val="6262E4"/>
                </a:solidFill>
                <a:ea typeface="ＭＳ ゴシック" panose="020B0609070205080204" pitchFamily="49" charset="-128"/>
              </a:rPr>
              <a:t>反論</a:t>
            </a:r>
            <a:r>
              <a:rPr lang="ja-JP" altLang="en-US" sz="1600" dirty="0">
                <a:solidFill>
                  <a:srgbClr val="6262E4"/>
                </a:solidFill>
                <a:ea typeface="ＭＳ ゴシック" panose="020B0609070205080204" pitchFamily="49" charset="-128"/>
              </a:rPr>
              <a:t> </a:t>
            </a:r>
            <a:r>
              <a:rPr lang="en-US" altLang="ja-JP" sz="2400" dirty="0">
                <a:solidFill>
                  <a:srgbClr val="6262E4"/>
                </a:solidFill>
                <a:ea typeface="ＭＳ ゴシック" panose="020B0609070205080204" pitchFamily="49" charset="-128"/>
              </a:rPr>
              <a:t>1</a:t>
            </a:r>
            <a:r>
              <a:rPr lang="ja-JP" altLang="en-US" dirty="0">
                <a:solidFill>
                  <a:srgbClr val="6262E4"/>
                </a:solidFill>
                <a:ea typeface="ＭＳ ゴシック" panose="020B0609070205080204" pitchFamily="49" charset="-128"/>
              </a:rPr>
              <a:t>：</a:t>
            </a:r>
            <a:r>
              <a:rPr lang="ja-JP" altLang="en-US" dirty="0">
                <a:solidFill>
                  <a:srgbClr val="00B0F0"/>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コストがかかる．</a:t>
            </a:r>
            <a:endParaRPr lang="en-US" altLang="ja-JP" dirty="0">
              <a:solidFill>
                <a:schemeClr val="accent2"/>
              </a:solidFill>
              <a:ea typeface="ＭＳ ゴシック" panose="020B0609070205080204" pitchFamily="49" charset="-128"/>
            </a:endParaRPr>
          </a:p>
          <a:p>
            <a:pPr marL="1440000" indent="-540000">
              <a:spcBef>
                <a:spcPts val="0"/>
              </a:spcBef>
              <a:buNone/>
            </a:pPr>
            <a:r>
              <a:rPr lang="ja-JP" altLang="en-US" sz="2800" dirty="0">
                <a:solidFill>
                  <a:srgbClr val="6262E4"/>
                </a:solidFill>
                <a:ea typeface="ＭＳ ゴシック" panose="020B0609070205080204" pitchFamily="49" charset="-128"/>
              </a:rPr>
              <a:t>反論</a:t>
            </a:r>
            <a:r>
              <a:rPr lang="ja-JP" altLang="en-US" sz="1600" dirty="0">
                <a:solidFill>
                  <a:srgbClr val="6262E4"/>
                </a:solidFill>
                <a:ea typeface="ＭＳ ゴシック" panose="020B0609070205080204" pitchFamily="49" charset="-128"/>
              </a:rPr>
              <a:t> </a:t>
            </a:r>
            <a:r>
              <a:rPr lang="en-US" altLang="ja-JP" sz="2400" dirty="0">
                <a:solidFill>
                  <a:srgbClr val="6262E4"/>
                </a:solidFill>
                <a:ea typeface="ＭＳ ゴシック" panose="020B0609070205080204" pitchFamily="49" charset="-128"/>
              </a:rPr>
              <a:t>2</a:t>
            </a:r>
            <a:r>
              <a:rPr lang="ja-JP" altLang="en-US" dirty="0">
                <a:solidFill>
                  <a:srgbClr val="6262E4"/>
                </a:solidFill>
                <a:ea typeface="ＭＳ ゴシック" panose="020B0609070205080204" pitchFamily="49" charset="-128"/>
              </a:rPr>
              <a:t>：</a:t>
            </a:r>
            <a:r>
              <a:rPr lang="ja-JP" altLang="en-US" dirty="0">
                <a:solidFill>
                  <a:schemeClr val="accent2"/>
                </a:solidFill>
                <a:ea typeface="ＭＳ ゴシック" panose="020B0609070205080204" pitchFamily="49" charset="-128"/>
              </a:rPr>
              <a:t>  林，雑草があると測定不能．</a:t>
            </a:r>
            <a:endParaRPr lang="en-US" altLang="ja-JP" dirty="0">
              <a:solidFill>
                <a:schemeClr val="accent2"/>
              </a:solidFill>
              <a:ea typeface="ＭＳ ゴシック" panose="020B0609070205080204" pitchFamily="49" charset="-128"/>
            </a:endParaRPr>
          </a:p>
          <a:p>
            <a:pPr marL="1440000" indent="-540000">
              <a:spcBef>
                <a:spcPts val="0"/>
              </a:spcBef>
              <a:buNone/>
            </a:pPr>
            <a:r>
              <a:rPr lang="ja-JP" altLang="en-US" sz="2800" dirty="0">
                <a:solidFill>
                  <a:srgbClr val="6262E4"/>
                </a:solidFill>
                <a:ea typeface="ＭＳ ゴシック" panose="020B0609070205080204" pitchFamily="49" charset="-128"/>
              </a:rPr>
              <a:t>反論</a:t>
            </a:r>
            <a:r>
              <a:rPr lang="ja-JP" altLang="en-US" sz="1600" dirty="0">
                <a:solidFill>
                  <a:srgbClr val="6262E4"/>
                </a:solidFill>
                <a:ea typeface="ＭＳ ゴシック" panose="020B0609070205080204" pitchFamily="49" charset="-128"/>
              </a:rPr>
              <a:t> </a:t>
            </a:r>
            <a:r>
              <a:rPr lang="en-US" altLang="ja-JP" sz="2400" dirty="0">
                <a:solidFill>
                  <a:srgbClr val="6262E4"/>
                </a:solidFill>
                <a:ea typeface="ＭＳ ゴシック" panose="020B0609070205080204" pitchFamily="49" charset="-128"/>
              </a:rPr>
              <a:t>3</a:t>
            </a:r>
            <a:r>
              <a:rPr lang="ja-JP" altLang="en-US" dirty="0">
                <a:solidFill>
                  <a:srgbClr val="6262E4"/>
                </a:solidFill>
                <a:ea typeface="ＭＳ ゴシック" panose="020B0609070205080204" pitchFamily="49" charset="-128"/>
              </a:rPr>
              <a:t>：</a:t>
            </a:r>
            <a:r>
              <a:rPr lang="ja-JP" altLang="en-US" dirty="0">
                <a:solidFill>
                  <a:schemeClr val="accent2"/>
                </a:solidFill>
                <a:ea typeface="ＭＳ ゴシック" panose="020B0609070205080204" pitchFamily="49" charset="-128"/>
              </a:rPr>
              <a:t>  堆積土による誤差がある．</a:t>
            </a: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52</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1537809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予想される意見  </a:t>
            </a:r>
            <a:r>
              <a:rPr lang="en-US" altLang="ja-JP" sz="3600" b="1" dirty="0">
                <a:solidFill>
                  <a:srgbClr val="6262E4"/>
                </a:solidFill>
              </a:rPr>
              <a:t>(3)</a:t>
            </a:r>
            <a:endParaRPr lang="ja-JP" altLang="en-US" sz="3600" b="1" dirty="0">
              <a:solidFill>
                <a:srgbClr val="6262E4"/>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600200"/>
            <a:ext cx="8291264" cy="4983162"/>
          </a:xfrm>
        </p:spPr>
        <p:txBody>
          <a:bodyPr/>
          <a:lstStyle/>
          <a:p>
            <a:pPr>
              <a:lnSpc>
                <a:spcPct val="110000"/>
              </a:lnSpc>
              <a:spcBef>
                <a:spcPts val="3000"/>
              </a:spcBef>
            </a:pPr>
            <a:r>
              <a:rPr lang="ja-JP" altLang="en-US" dirty="0">
                <a:solidFill>
                  <a:schemeClr val="accent2"/>
                </a:solidFill>
                <a:ea typeface="ＭＳ ゴシック" panose="020B0609070205080204" pitchFamily="49" charset="-128"/>
              </a:rPr>
              <a:t>実際は，土塁を崩したときに　　　　　　体積は </a:t>
            </a:r>
            <a:r>
              <a:rPr lang="en-US" altLang="ja-JP" dirty="0">
                <a:solidFill>
                  <a:schemeClr val="accent2"/>
                </a:solidFill>
                <a:ea typeface="ＭＳ ゴシック" panose="020B0609070205080204" pitchFamily="49" charset="-128"/>
              </a:rPr>
              <a:t>1.3</a:t>
            </a:r>
            <a:r>
              <a:rPr lang="ja-JP" altLang="en-US" dirty="0">
                <a:solidFill>
                  <a:schemeClr val="accent2"/>
                </a:solidFill>
                <a:ea typeface="ＭＳ ゴシック" panose="020B0609070205080204" pitchFamily="49" charset="-128"/>
              </a:rPr>
              <a:t>～</a:t>
            </a:r>
            <a:r>
              <a:rPr lang="en-US" altLang="ja-JP" dirty="0">
                <a:solidFill>
                  <a:schemeClr val="accent2"/>
                </a:solidFill>
                <a:ea typeface="ＭＳ ゴシック" panose="020B0609070205080204" pitchFamily="49" charset="-128"/>
              </a:rPr>
              <a:t>1.4 </a:t>
            </a:r>
            <a:r>
              <a:rPr lang="ja-JP" altLang="en-US" dirty="0">
                <a:solidFill>
                  <a:schemeClr val="accent2"/>
                </a:solidFill>
                <a:ea typeface="ＭＳ ゴシック" panose="020B0609070205080204" pitchFamily="49" charset="-128"/>
              </a:rPr>
              <a:t>倍に増える．</a:t>
            </a:r>
            <a:endParaRPr lang="en-US" altLang="ja-JP" dirty="0">
              <a:solidFill>
                <a:schemeClr val="accent2"/>
              </a:solidFill>
              <a:ea typeface="ＭＳ ゴシック" panose="020B0609070205080204" pitchFamily="49" charset="-128"/>
            </a:endParaRPr>
          </a:p>
          <a:p>
            <a:pPr marL="900000" lvl="0" indent="-540000">
              <a:spcBef>
                <a:spcPts val="2400"/>
              </a:spcBef>
              <a:buNone/>
            </a:pPr>
            <a:r>
              <a:rPr lang="ja-JP" altLang="en-US" dirty="0">
                <a:solidFill>
                  <a:srgbClr val="00B0F0"/>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ありがとうございます．</a:t>
            </a:r>
            <a:endParaRPr lang="en-US" altLang="ja-JP" dirty="0">
              <a:solidFill>
                <a:schemeClr val="accent2"/>
              </a:solidFill>
              <a:ea typeface="ＭＳ ゴシック" panose="020B0609070205080204" pitchFamily="49" charset="-128"/>
            </a:endParaRPr>
          </a:p>
          <a:p>
            <a:pPr marL="900000" lvl="0" indent="0">
              <a:lnSpc>
                <a:spcPct val="110000"/>
              </a:lnSpc>
              <a:spcBef>
                <a:spcPts val="1200"/>
              </a:spcBef>
              <a:buNone/>
            </a:pPr>
            <a:r>
              <a:rPr lang="ja-JP" altLang="en-US" dirty="0">
                <a:solidFill>
                  <a:schemeClr val="accent2"/>
                </a:solidFill>
                <a:ea typeface="ＭＳ ゴシック" panose="020B0609070205080204" pitchFamily="49" charset="-128"/>
              </a:rPr>
              <a:t>そういうデータを共有して，　　　　土質や叩き締め方などごとによる　　定数が分かるようになるとよいです．</a:t>
            </a:r>
            <a:endParaRPr lang="en-US" altLang="ja-JP" dirty="0">
              <a:solidFill>
                <a:schemeClr val="accent2"/>
              </a:solidFill>
              <a:ea typeface="ＭＳ ゴシック" panose="020B0609070205080204" pitchFamily="49" charset="-128"/>
            </a:endParaRPr>
          </a:p>
          <a:p>
            <a:pPr marL="900000" lvl="0" indent="0">
              <a:lnSpc>
                <a:spcPct val="110000"/>
              </a:lnSpc>
              <a:spcBef>
                <a:spcPts val="1200"/>
              </a:spcBef>
              <a:buNone/>
            </a:pPr>
            <a:r>
              <a:rPr lang="ja-JP" altLang="en-US" dirty="0">
                <a:solidFill>
                  <a:schemeClr val="accent2"/>
                </a:solidFill>
                <a:latin typeface="ＭＳ ゴシック" panose="020B0609070205080204" pitchFamily="49" charset="-128"/>
                <a:ea typeface="ＭＳ ゴシック" panose="020B0609070205080204" pitchFamily="49" charset="-128"/>
              </a:rPr>
              <a:t>崩し方にもよるでしょう．</a:t>
            </a:r>
            <a:endParaRPr lang="en-US" altLang="ja-JP" dirty="0">
              <a:solidFill>
                <a:schemeClr val="accent2"/>
              </a:solidFill>
              <a:latin typeface="ＭＳ ゴシック" panose="020B0609070205080204" pitchFamily="49" charset="-128"/>
              <a:ea typeface="ＭＳ ゴシック" panose="020B0609070205080204" pitchFamily="49" charset="-128"/>
            </a:endParaRPr>
          </a:p>
          <a:p>
            <a:pPr marL="900000" lvl="0" indent="0">
              <a:lnSpc>
                <a:spcPct val="110000"/>
              </a:lnSpc>
              <a:spcBef>
                <a:spcPts val="0"/>
              </a:spcBef>
              <a:buNone/>
            </a:pPr>
            <a:r>
              <a:rPr lang="ja-JP" altLang="en-US" dirty="0">
                <a:solidFill>
                  <a:schemeClr val="accent2"/>
                </a:solidFill>
                <a:latin typeface="+mj-lt"/>
                <a:ea typeface="ＭＳ ゴシック" panose="020B0609070205080204" pitchFamily="49" charset="-128"/>
              </a:rPr>
              <a:t>しかし，</a:t>
            </a:r>
            <a:r>
              <a:rPr lang="en-US" altLang="ja-JP" dirty="0">
                <a:solidFill>
                  <a:schemeClr val="accent2"/>
                </a:solidFill>
                <a:latin typeface="+mj-lt"/>
                <a:ea typeface="ＭＳ ゴシック" panose="020B0609070205080204" pitchFamily="49" charset="-128"/>
              </a:rPr>
              <a:t>2 </a:t>
            </a:r>
            <a:r>
              <a:rPr lang="ja-JP" altLang="en-US" dirty="0">
                <a:solidFill>
                  <a:schemeClr val="accent2"/>
                </a:solidFill>
                <a:latin typeface="ＭＳ ゴシック" panose="020B0609070205080204" pitchFamily="49" charset="-128"/>
                <a:ea typeface="ＭＳ ゴシック" panose="020B0609070205080204" pitchFamily="49" charset="-128"/>
              </a:rPr>
              <a:t>倍にはならないでしょう．</a:t>
            </a:r>
            <a:endParaRPr lang="en-US" altLang="ja-JP" dirty="0">
              <a:solidFill>
                <a:srgbClr val="333399"/>
              </a:solidFill>
              <a:latin typeface="ＭＳ Ｐゴシック" panose="020B0600070205080204" pitchFamily="50" charset="-128"/>
              <a:ea typeface="ＭＳ Ｐゴシック" panose="020B0600070205080204" pitchFamily="50" charset="-128"/>
            </a:endParaRPr>
          </a:p>
          <a:p>
            <a:pPr marL="0" indent="0">
              <a:spcBef>
                <a:spcPts val="3000"/>
              </a:spcBef>
              <a:buNone/>
            </a:pPr>
            <a:endParaRPr lang="ja-JP" altLang="en-US" dirty="0">
              <a:solidFill>
                <a:schemeClr val="accent2"/>
              </a:solidFill>
              <a:ea typeface="ＭＳ ゴシック" panose="020B0609070205080204" pitchFamily="49"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53</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421328970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249FB10B-5B2B-4BEC-8088-30667DA41D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6394" y="454360"/>
            <a:ext cx="4387212" cy="5949280"/>
          </a:xfrm>
          <a:prstGeom prst="rect">
            <a:avLst/>
          </a:prstGeom>
        </p:spPr>
      </p:pic>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a:xfrm>
            <a:off x="457200" y="274638"/>
            <a:ext cx="5770984" cy="1143000"/>
          </a:xfrm>
        </p:spPr>
        <p:txBody>
          <a:bodyPr/>
          <a:lstStyle/>
          <a:p>
            <a:r>
              <a:rPr lang="ja-JP" altLang="en-US" b="1" dirty="0">
                <a:solidFill>
                  <a:srgbClr val="9900FF"/>
                </a:solidFill>
              </a:rPr>
              <a:t>予想される意見  </a:t>
            </a:r>
            <a:r>
              <a:rPr lang="en-US" altLang="ja-JP" sz="3600" b="1" dirty="0">
                <a:solidFill>
                  <a:srgbClr val="6262E4"/>
                </a:solidFill>
              </a:rPr>
              <a:t>(4)</a:t>
            </a:r>
            <a:endParaRPr lang="ja-JP" altLang="en-US" sz="3600" b="1" dirty="0">
              <a:solidFill>
                <a:srgbClr val="6262E4"/>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428465"/>
            <a:ext cx="5770984" cy="5257801"/>
          </a:xfrm>
        </p:spPr>
        <p:txBody>
          <a:bodyPr/>
          <a:lstStyle/>
          <a:p>
            <a:pPr>
              <a:lnSpc>
                <a:spcPct val="110000"/>
              </a:lnSpc>
              <a:spcBef>
                <a:spcPts val="3000"/>
              </a:spcBef>
            </a:pPr>
            <a:r>
              <a:rPr lang="ja-JP" altLang="en-US" dirty="0">
                <a:solidFill>
                  <a:schemeClr val="accent2"/>
                </a:solidFill>
                <a:ea typeface="ＭＳ ゴシック" panose="020B0609070205080204" pitchFamily="49" charset="-128"/>
              </a:rPr>
              <a:t>自然堆積の後に埋め戻したかどうかが分かるか．つまり，埋め戻した時期が分かるか．</a:t>
            </a:r>
            <a:endParaRPr lang="en-US" altLang="ja-JP" dirty="0">
              <a:solidFill>
                <a:schemeClr val="accent2"/>
              </a:solidFill>
              <a:ea typeface="ＭＳ ゴシック" panose="020B0609070205080204" pitchFamily="49" charset="-128"/>
            </a:endParaRPr>
          </a:p>
          <a:p>
            <a:pPr marL="540000" lvl="0" indent="-540000">
              <a:lnSpc>
                <a:spcPct val="110000"/>
              </a:lnSpc>
              <a:spcBef>
                <a:spcPts val="2400"/>
              </a:spcBef>
              <a:buNone/>
            </a:pPr>
            <a:r>
              <a:rPr lang="ja-JP" altLang="en-US" dirty="0">
                <a:solidFill>
                  <a:srgbClr val="00B0F0"/>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充分な精度で測定すれば可能だとは思います．自然堆積量は堀の容積の数十分の一だと思われるので，誤差に含まれてしまうでしょう．</a:t>
            </a: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54</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16495720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予想される意見  </a:t>
            </a:r>
            <a:r>
              <a:rPr lang="en-US" altLang="ja-JP" sz="3600" b="1" dirty="0">
                <a:solidFill>
                  <a:srgbClr val="6262E4"/>
                </a:solidFill>
              </a:rPr>
              <a:t>(5)</a:t>
            </a:r>
            <a:endParaRPr lang="ja-JP" altLang="en-US" sz="3600" b="1" dirty="0">
              <a:solidFill>
                <a:srgbClr val="6262E4"/>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600200"/>
            <a:ext cx="8579296" cy="4983162"/>
          </a:xfrm>
        </p:spPr>
        <p:txBody>
          <a:bodyPr/>
          <a:lstStyle/>
          <a:p>
            <a:pPr>
              <a:lnSpc>
                <a:spcPct val="110000"/>
              </a:lnSpc>
              <a:spcBef>
                <a:spcPts val="3000"/>
              </a:spcBef>
            </a:pPr>
            <a:r>
              <a:rPr lang="ja-JP" altLang="en-US" dirty="0">
                <a:solidFill>
                  <a:schemeClr val="accent2"/>
                </a:solidFill>
                <a:ea typeface="ＭＳ ゴシック" panose="020B0609070205080204" pitchFamily="49" charset="-128"/>
              </a:rPr>
              <a:t>横堀について，平地に作ったときの容積と，斜面に作ったときの容積とは，異なる</a:t>
            </a:r>
            <a:r>
              <a:rPr lang="ja-JP" altLang="en-US" sz="2800" dirty="0">
                <a:solidFill>
                  <a:schemeClr val="accent2"/>
                </a:solidFill>
                <a:ea typeface="ＭＳ ゴシック" panose="020B0609070205080204" pitchFamily="49" charset="-128"/>
              </a:rPr>
              <a:t>（堀の幅と深さが同じでも）</a:t>
            </a:r>
            <a:r>
              <a:rPr lang="ja-JP" altLang="en-US" dirty="0">
                <a:solidFill>
                  <a:schemeClr val="accent2"/>
                </a:solidFill>
                <a:ea typeface="ＭＳ ゴシック" panose="020B0609070205080204" pitchFamily="49" charset="-128"/>
              </a:rPr>
              <a:t>．</a:t>
            </a:r>
            <a:endParaRPr lang="en-US" altLang="ja-JP" dirty="0">
              <a:solidFill>
                <a:schemeClr val="accent2"/>
              </a:solidFill>
              <a:ea typeface="ＭＳ ゴシック" panose="020B0609070205080204" pitchFamily="49" charset="-128"/>
            </a:endParaRPr>
          </a:p>
          <a:p>
            <a:pPr marL="457200" indent="-457200">
              <a:lnSpc>
                <a:spcPct val="110000"/>
              </a:lnSpc>
              <a:spcBef>
                <a:spcPts val="2400"/>
              </a:spcBef>
              <a:buNone/>
            </a:pPr>
            <a:r>
              <a:rPr lang="ja-JP" altLang="en-US" dirty="0">
                <a:solidFill>
                  <a:srgbClr val="00B0F0"/>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そのとおりです．</a:t>
            </a:r>
            <a:r>
              <a:rPr lang="ja-JP" altLang="en-US" b="1" dirty="0">
                <a:solidFill>
                  <a:srgbClr val="006699"/>
                </a:solidFill>
              </a:rPr>
              <a:t>［公式 </a:t>
            </a:r>
            <a:r>
              <a:rPr lang="en-US" altLang="ja-JP" b="1" dirty="0">
                <a:solidFill>
                  <a:srgbClr val="006699"/>
                </a:solidFill>
              </a:rPr>
              <a:t>4</a:t>
            </a:r>
            <a:r>
              <a:rPr lang="ja-JP" altLang="en-US" b="1" dirty="0">
                <a:solidFill>
                  <a:srgbClr val="006699"/>
                </a:solidFill>
              </a:rPr>
              <a:t>］</a:t>
            </a:r>
            <a:r>
              <a:rPr lang="ja-JP" altLang="en-US" b="1" dirty="0">
                <a:solidFill>
                  <a:srgbClr val="006699"/>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は，斜面でも計算できるように作った式です．斜距離ではなく，水平距離と垂直距離が重要です．</a:t>
            </a:r>
            <a:endParaRPr lang="en-US" altLang="ja-JP" dirty="0">
              <a:solidFill>
                <a:schemeClr val="accent2"/>
              </a:solidFill>
              <a:ea typeface="ＭＳ ゴシック" panose="020B0609070205080204" pitchFamily="49" charset="-128"/>
            </a:endParaRPr>
          </a:p>
          <a:p>
            <a:pPr marL="457200" indent="0">
              <a:lnSpc>
                <a:spcPct val="110000"/>
              </a:lnSpc>
              <a:spcBef>
                <a:spcPts val="0"/>
              </a:spcBef>
              <a:buNone/>
            </a:pPr>
            <a:r>
              <a:rPr lang="ja-JP" altLang="en-US" sz="2800" dirty="0">
                <a:solidFill>
                  <a:schemeClr val="accent2"/>
                </a:solidFill>
                <a:latin typeface="+mn-ea"/>
              </a:rPr>
              <a:t>（</a:t>
            </a:r>
            <a:r>
              <a:rPr lang="ja-JP" altLang="en-US" sz="2800" dirty="0">
                <a:solidFill>
                  <a:schemeClr val="accent2"/>
                </a:solidFill>
                <a:ea typeface="ＭＳ ゴシック" panose="020B0609070205080204" pitchFamily="49" charset="-128"/>
              </a:rPr>
              <a:t>両者が直交していることだけが使用条件です</a:t>
            </a:r>
            <a:r>
              <a:rPr lang="ja-JP" altLang="en-US" sz="2800" dirty="0">
                <a:solidFill>
                  <a:schemeClr val="accent2"/>
                </a:solidFill>
                <a:latin typeface="ＭＳ Ｐゴシック" panose="020B0600070205080204" pitchFamily="50" charset="-128"/>
                <a:ea typeface="ＭＳ Ｐゴシック" panose="020B0600070205080204" pitchFamily="50" charset="-128"/>
              </a:rPr>
              <a:t>．</a:t>
            </a:r>
            <a:r>
              <a:rPr lang="ja-JP" altLang="en-US" sz="2800" dirty="0">
                <a:solidFill>
                  <a:schemeClr val="accent2"/>
                </a:solidFill>
                <a:ea typeface="ＭＳ ゴシック" panose="020B0609070205080204" pitchFamily="49" charset="-128"/>
              </a:rPr>
              <a:t>）</a:t>
            </a:r>
            <a:endParaRPr lang="en-US" altLang="ja-JP" dirty="0">
              <a:solidFill>
                <a:schemeClr val="accent2"/>
              </a:solidFill>
              <a:ea typeface="ＭＳ ゴシック" panose="020B0609070205080204" pitchFamily="49"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55</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31214837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予想される意見  </a:t>
            </a:r>
            <a:r>
              <a:rPr lang="en-US" altLang="ja-JP" sz="3600" b="1" dirty="0">
                <a:solidFill>
                  <a:srgbClr val="6262E4"/>
                </a:solidFill>
              </a:rPr>
              <a:t>(6)</a:t>
            </a:r>
            <a:endParaRPr lang="ja-JP" altLang="en-US" sz="3600" b="1" dirty="0">
              <a:solidFill>
                <a:srgbClr val="6262E4"/>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323528" y="1600200"/>
            <a:ext cx="8568952" cy="4983162"/>
          </a:xfrm>
        </p:spPr>
        <p:txBody>
          <a:bodyPr/>
          <a:lstStyle/>
          <a:p>
            <a:pPr>
              <a:lnSpc>
                <a:spcPct val="110000"/>
              </a:lnSpc>
              <a:spcBef>
                <a:spcPts val="3000"/>
              </a:spcBef>
            </a:pPr>
            <a:r>
              <a:rPr lang="ja-JP" altLang="en-US" dirty="0">
                <a:solidFill>
                  <a:schemeClr val="accent2"/>
                </a:solidFill>
                <a:ea typeface="ＭＳ ゴシック" panose="020B0609070205080204" pitchFamily="49" charset="-128"/>
              </a:rPr>
              <a:t>文献で普請日数が分かる城について，普請に従事した人数が分かるのではないか．</a:t>
            </a:r>
            <a:endParaRPr lang="en-US" altLang="ja-JP" dirty="0">
              <a:solidFill>
                <a:schemeClr val="accent2"/>
              </a:solidFill>
              <a:ea typeface="ＭＳ ゴシック" panose="020B0609070205080204" pitchFamily="49" charset="-128"/>
            </a:endParaRPr>
          </a:p>
          <a:p>
            <a:pPr marL="0" indent="0">
              <a:lnSpc>
                <a:spcPct val="110000"/>
              </a:lnSpc>
              <a:spcBef>
                <a:spcPts val="2400"/>
              </a:spcBef>
              <a:buNone/>
            </a:pPr>
            <a:r>
              <a:rPr lang="ja-JP" altLang="en-US" dirty="0">
                <a:solidFill>
                  <a:srgbClr val="00B0F0"/>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方程式が立てられます：</a:t>
            </a:r>
            <a:endParaRPr lang="en-US" altLang="ja-JP" dirty="0">
              <a:solidFill>
                <a:schemeClr val="accent2"/>
              </a:solidFill>
              <a:ea typeface="ＭＳ ゴシック" panose="020B0609070205080204" pitchFamily="49" charset="-128"/>
            </a:endParaRPr>
          </a:p>
          <a:p>
            <a:pPr marL="612000" indent="0">
              <a:spcBef>
                <a:spcPts val="1200"/>
              </a:spcBef>
              <a:spcAft>
                <a:spcPts val="1200"/>
              </a:spcAft>
              <a:buNone/>
            </a:pPr>
            <a:r>
              <a:rPr lang="ja-JP" altLang="en-US" dirty="0">
                <a:solidFill>
                  <a:schemeClr val="accent2"/>
                </a:solidFill>
                <a:latin typeface="ＭＳ Ｐゴシック" panose="020B0600070205080204" pitchFamily="50" charset="-128"/>
                <a:ea typeface="ＭＳ Ｐゴシック" panose="020B0600070205080204" pitchFamily="50" charset="-128"/>
              </a:rPr>
              <a:t>１人日の</a:t>
            </a:r>
            <a:r>
              <a:rPr lang="ja-JP" altLang="en-US" dirty="0">
                <a:solidFill>
                  <a:schemeClr val="accent2"/>
                </a:solidFill>
                <a:ea typeface="ＭＳ ゴシック" panose="020B0609070205080204" pitchFamily="49" charset="-128"/>
              </a:rPr>
              <a:t>移動量</a:t>
            </a:r>
            <a:r>
              <a:rPr lang="en-US" altLang="ja-JP" dirty="0">
                <a:solidFill>
                  <a:srgbClr val="81A5FF"/>
                </a:solidFill>
                <a:ea typeface="ＭＳ ゴシック" panose="020B0609070205080204" pitchFamily="49" charset="-128"/>
              </a:rPr>
              <a:t>×</a:t>
            </a:r>
            <a:r>
              <a:rPr lang="ja-JP" altLang="en-US" dirty="0">
                <a:solidFill>
                  <a:schemeClr val="accent2"/>
                </a:solidFill>
                <a:ea typeface="ＭＳ ゴシック" panose="020B0609070205080204" pitchFamily="49" charset="-128"/>
              </a:rPr>
              <a:t>人数</a:t>
            </a:r>
            <a:r>
              <a:rPr lang="en-US" altLang="ja-JP" dirty="0">
                <a:solidFill>
                  <a:srgbClr val="81A5FF"/>
                </a:solidFill>
                <a:ea typeface="ＭＳ ゴシック" panose="020B0609070205080204" pitchFamily="49" charset="-128"/>
              </a:rPr>
              <a:t>×</a:t>
            </a:r>
            <a:r>
              <a:rPr lang="ja-JP" altLang="en-US" dirty="0">
                <a:solidFill>
                  <a:schemeClr val="accent2"/>
                </a:solidFill>
                <a:ea typeface="ＭＳ ゴシック" panose="020B0609070205080204" pitchFamily="49" charset="-128"/>
              </a:rPr>
              <a:t>日数</a:t>
            </a:r>
            <a:r>
              <a:rPr lang="ja-JP" altLang="en-US" sz="1600" dirty="0">
                <a:solidFill>
                  <a:schemeClr val="accent2"/>
                </a:solidFill>
                <a:ea typeface="ＭＳ ゴシック" panose="020B0609070205080204" pitchFamily="49" charset="-128"/>
              </a:rPr>
              <a:t> </a:t>
            </a:r>
            <a:r>
              <a:rPr lang="ja-JP" altLang="en-US" dirty="0">
                <a:solidFill>
                  <a:srgbClr val="81A5FF"/>
                </a:solidFill>
                <a:ea typeface="ＭＳ ゴシック" panose="020B0609070205080204" pitchFamily="49" charset="-128"/>
              </a:rPr>
              <a:t>＝</a:t>
            </a:r>
            <a:r>
              <a:rPr lang="ja-JP" altLang="en-US" sz="1600"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総土木量</a:t>
            </a:r>
            <a:endParaRPr lang="en-US" altLang="ja-JP" dirty="0">
              <a:solidFill>
                <a:schemeClr val="accent2"/>
              </a:solidFill>
              <a:ea typeface="ＭＳ ゴシック" panose="020B0609070205080204" pitchFamily="49" charset="-128"/>
            </a:endParaRPr>
          </a:p>
          <a:p>
            <a:pPr marL="360000" indent="0">
              <a:lnSpc>
                <a:spcPct val="110000"/>
              </a:lnSpc>
              <a:spcBef>
                <a:spcPts val="600"/>
              </a:spcBef>
              <a:buNone/>
            </a:pPr>
            <a:r>
              <a:rPr lang="ja-JP" altLang="en-US" dirty="0">
                <a:solidFill>
                  <a:schemeClr val="accent2"/>
                </a:solidFill>
                <a:ea typeface="ＭＳ ゴシック" panose="020B0609070205080204" pitchFamily="49" charset="-128"/>
              </a:rPr>
              <a:t>上式の</a:t>
            </a:r>
            <a:r>
              <a:rPr lang="ja-JP" altLang="en-US" sz="1400" dirty="0">
                <a:solidFill>
                  <a:schemeClr val="accent2"/>
                </a:solidFill>
                <a:ea typeface="ＭＳ ゴシック" panose="020B0609070205080204" pitchFamily="49" charset="-128"/>
              </a:rPr>
              <a:t> </a:t>
            </a:r>
            <a:r>
              <a:rPr lang="en-US" altLang="ja-JP" dirty="0">
                <a:solidFill>
                  <a:schemeClr val="accent2"/>
                </a:solidFill>
                <a:ea typeface="ＭＳ ゴシック" panose="020B0609070205080204" pitchFamily="49" charset="-128"/>
              </a:rPr>
              <a:t>4</a:t>
            </a:r>
            <a:r>
              <a:rPr lang="en-US" altLang="ja-JP" sz="1400" dirty="0">
                <a:solidFill>
                  <a:schemeClr val="accent2"/>
                </a:solidFill>
                <a:ea typeface="ＭＳ ゴシック" panose="020B0609070205080204" pitchFamily="49" charset="-128"/>
              </a:rPr>
              <a:t> </a:t>
            </a:r>
            <a:r>
              <a:rPr lang="ja-JP" altLang="en-US" dirty="0" err="1">
                <a:solidFill>
                  <a:schemeClr val="accent2"/>
                </a:solidFill>
                <a:ea typeface="ＭＳ ゴシック" panose="020B0609070205080204" pitchFamily="49" charset="-128"/>
              </a:rPr>
              <a:t>つの</a:t>
            </a:r>
            <a:r>
              <a:rPr lang="ja-JP" altLang="en-US" dirty="0">
                <a:solidFill>
                  <a:schemeClr val="accent2"/>
                </a:solidFill>
                <a:ea typeface="ＭＳ ゴシック" panose="020B0609070205080204" pitchFamily="49" charset="-128"/>
              </a:rPr>
              <a:t>変数のうち</a:t>
            </a:r>
            <a:r>
              <a:rPr lang="ja-JP" altLang="en-US" sz="1400" dirty="0">
                <a:solidFill>
                  <a:schemeClr val="accent2"/>
                </a:solidFill>
                <a:ea typeface="ＭＳ ゴシック" panose="020B0609070205080204" pitchFamily="49" charset="-128"/>
              </a:rPr>
              <a:t> </a:t>
            </a:r>
            <a:r>
              <a:rPr lang="en-US" altLang="ja-JP" dirty="0">
                <a:solidFill>
                  <a:schemeClr val="accent2"/>
                </a:solidFill>
                <a:ea typeface="ＭＳ ゴシック" panose="020B0609070205080204" pitchFamily="49" charset="-128"/>
              </a:rPr>
              <a:t>3</a:t>
            </a:r>
            <a:r>
              <a:rPr lang="en-US" altLang="ja-JP" sz="1400"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つが分かれば，残りの</a:t>
            </a:r>
            <a:r>
              <a:rPr lang="ja-JP" altLang="en-US" sz="1400" dirty="0">
                <a:solidFill>
                  <a:schemeClr val="accent2"/>
                </a:solidFill>
                <a:ea typeface="ＭＳ ゴシック" panose="020B0609070205080204" pitchFamily="49" charset="-128"/>
              </a:rPr>
              <a:t> </a:t>
            </a:r>
            <a:r>
              <a:rPr lang="en-US" altLang="ja-JP" dirty="0">
                <a:solidFill>
                  <a:schemeClr val="accent2"/>
                </a:solidFill>
                <a:ea typeface="ＭＳ ゴシック" panose="020B0609070205080204" pitchFamily="49" charset="-128"/>
              </a:rPr>
              <a:t>1</a:t>
            </a:r>
            <a:r>
              <a:rPr lang="en-US" altLang="ja-JP" sz="1400" dirty="0">
                <a:solidFill>
                  <a:schemeClr val="accent2"/>
                </a:solidFill>
                <a:ea typeface="ＭＳ ゴシック" panose="020B0609070205080204" pitchFamily="49" charset="-128"/>
              </a:rPr>
              <a:t> </a:t>
            </a:r>
            <a:r>
              <a:rPr lang="ja-JP" altLang="en-US" dirty="0" err="1">
                <a:solidFill>
                  <a:schemeClr val="accent2"/>
                </a:solidFill>
                <a:ea typeface="ＭＳ ゴシック" panose="020B0609070205080204" pitchFamily="49" charset="-128"/>
              </a:rPr>
              <a:t>つは</a:t>
            </a:r>
            <a:r>
              <a:rPr lang="ja-JP" altLang="en-US" dirty="0">
                <a:solidFill>
                  <a:schemeClr val="accent2"/>
                </a:solidFill>
                <a:ea typeface="ＭＳ ゴシック" panose="020B0609070205080204" pitchFamily="49" charset="-128"/>
              </a:rPr>
              <a:t>分かります．</a:t>
            </a:r>
            <a:endParaRPr lang="en-US" altLang="ja-JP" dirty="0">
              <a:solidFill>
                <a:schemeClr val="accent2"/>
              </a:solidFill>
              <a:ea typeface="ＭＳ ゴシック" panose="020B0609070205080204" pitchFamily="49" charset="-128"/>
            </a:endParaRPr>
          </a:p>
          <a:p>
            <a:pPr>
              <a:spcBef>
                <a:spcPts val="3000"/>
              </a:spcBef>
            </a:pPr>
            <a:endParaRPr lang="en-US" altLang="ja-JP" dirty="0">
              <a:solidFill>
                <a:srgbClr val="333399"/>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56</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299292550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予想される意見  </a:t>
            </a:r>
            <a:r>
              <a:rPr lang="en-US" altLang="ja-JP" sz="3600" b="1" dirty="0">
                <a:solidFill>
                  <a:srgbClr val="6262E4"/>
                </a:solidFill>
              </a:rPr>
              <a:t>(7)</a:t>
            </a:r>
            <a:endParaRPr lang="ja-JP" altLang="en-US" sz="3600" b="1" dirty="0">
              <a:solidFill>
                <a:srgbClr val="6262E4"/>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600200"/>
            <a:ext cx="8291264" cy="4983162"/>
          </a:xfrm>
        </p:spPr>
        <p:txBody>
          <a:bodyPr/>
          <a:lstStyle/>
          <a:p>
            <a:pPr>
              <a:spcBef>
                <a:spcPts val="3000"/>
              </a:spcBef>
            </a:pPr>
            <a:r>
              <a:rPr lang="ja-JP" altLang="en-US" dirty="0">
                <a:solidFill>
                  <a:schemeClr val="accent2"/>
                </a:solidFill>
                <a:ea typeface="ＭＳ ゴシック" panose="020B0609070205080204" pitchFamily="49" charset="-128"/>
              </a:rPr>
              <a:t>用語：　「客土」，「廃土山」</a:t>
            </a:r>
            <a:endParaRPr lang="en-US" altLang="ja-JP" dirty="0">
              <a:solidFill>
                <a:schemeClr val="accent2"/>
              </a:solidFill>
              <a:ea typeface="ＭＳ ゴシック" panose="020B0609070205080204" pitchFamily="49" charset="-128"/>
            </a:endParaRPr>
          </a:p>
          <a:p>
            <a:pPr>
              <a:spcBef>
                <a:spcPts val="3000"/>
              </a:spcBef>
            </a:pPr>
            <a:endParaRPr lang="en-US" altLang="ja-JP" dirty="0">
              <a:solidFill>
                <a:srgbClr val="333399"/>
              </a:solidFill>
              <a:latin typeface="ＭＳ Ｐゴシック" panose="020B0600070205080204" pitchFamily="50" charset="-128"/>
              <a:ea typeface="ＭＳ Ｐゴシック" panose="020B0600070205080204" pitchFamily="50"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57</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970228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論点</a:t>
            </a:r>
            <a:endParaRPr lang="ja-JP" altLang="en-US" sz="3600" b="1" dirty="0">
              <a:solidFill>
                <a:srgbClr val="9900FF"/>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251520" y="1600200"/>
            <a:ext cx="8712968" cy="4983162"/>
          </a:xfrm>
        </p:spPr>
        <p:txBody>
          <a:bodyPr/>
          <a:lstStyle/>
          <a:p>
            <a:pPr marL="0" indent="0">
              <a:spcBef>
                <a:spcPts val="3000"/>
              </a:spcBef>
              <a:buNone/>
            </a:pPr>
            <a:r>
              <a:rPr lang="en-US" altLang="ja-JP" dirty="0">
                <a:solidFill>
                  <a:srgbClr val="C46DFF"/>
                </a:solidFill>
                <a:ea typeface="ＭＳ ゴシック" panose="020B0609070205080204" pitchFamily="49" charset="-128"/>
              </a:rPr>
              <a:t>(1)</a:t>
            </a:r>
            <a:r>
              <a:rPr lang="en-US" altLang="ja-JP"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土塁を壊して土橋が造られているなら，</a:t>
            </a:r>
            <a:endParaRPr lang="en-US" altLang="ja-JP" dirty="0">
              <a:solidFill>
                <a:schemeClr val="accent2"/>
              </a:solidFill>
              <a:ea typeface="ＭＳ ゴシック" panose="020B0609070205080204" pitchFamily="49" charset="-128"/>
            </a:endParaRPr>
          </a:p>
          <a:p>
            <a:pPr marL="612000" indent="0">
              <a:spcBef>
                <a:spcPts val="600"/>
              </a:spcBef>
              <a:buNone/>
            </a:pPr>
            <a:r>
              <a:rPr lang="ja-JP" altLang="en-US" dirty="0">
                <a:solidFill>
                  <a:srgbClr val="00B0F0"/>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体積が一致する．</a:t>
            </a:r>
            <a:endParaRPr lang="en-US" altLang="ja-JP" dirty="0">
              <a:solidFill>
                <a:schemeClr val="accent2"/>
              </a:solidFill>
              <a:ea typeface="ＭＳ ゴシック" panose="020B0609070205080204" pitchFamily="49" charset="-128"/>
            </a:endParaRPr>
          </a:p>
          <a:p>
            <a:pPr marL="612000" indent="0">
              <a:spcBef>
                <a:spcPts val="600"/>
              </a:spcBef>
              <a:buNone/>
            </a:pPr>
            <a:r>
              <a:rPr lang="ja-JP" altLang="en-US" sz="2800" dirty="0">
                <a:solidFill>
                  <a:schemeClr val="accent2"/>
                </a:solidFill>
                <a:latin typeface="ＭＳ Ｐゴシック" panose="020B0600070205080204" pitchFamily="50" charset="-128"/>
                <a:ea typeface="ＭＳ Ｐゴシック" panose="020B0600070205080204" pitchFamily="50" charset="-128"/>
              </a:rPr>
              <a:t>　　（</a:t>
            </a:r>
            <a:r>
              <a:rPr lang="ja-JP" altLang="en-US" sz="2800" dirty="0">
                <a:solidFill>
                  <a:srgbClr val="A015FF"/>
                </a:solidFill>
                <a:latin typeface="ＭＳ Ｐゴシック" panose="020B0600070205080204" pitchFamily="50" charset="-128"/>
                <a:ea typeface="ＭＳ Ｐゴシック" panose="020B0600070205080204" pitchFamily="50" charset="-128"/>
              </a:rPr>
              <a:t>逆</a:t>
            </a:r>
            <a:r>
              <a:rPr lang="ja-JP" altLang="en-US" sz="2800" dirty="0">
                <a:solidFill>
                  <a:schemeClr val="accent2"/>
                </a:solidFill>
                <a:latin typeface="ＭＳ Ｐゴシック" panose="020B0600070205080204" pitchFamily="50" charset="-128"/>
                <a:ea typeface="ＭＳ Ｐゴシック" panose="020B0600070205080204" pitchFamily="50" charset="-128"/>
              </a:rPr>
              <a:t>はいえない</a:t>
            </a:r>
            <a:r>
              <a:rPr lang="ja-JP" altLang="en-US" sz="2800" b="1" dirty="0">
                <a:solidFill>
                  <a:schemeClr val="accent2"/>
                </a:solidFill>
                <a:latin typeface="+mj-ea"/>
                <a:ea typeface="+mj-ea"/>
              </a:rPr>
              <a:t>．</a:t>
            </a:r>
            <a:r>
              <a:rPr lang="ja-JP" altLang="en-US" sz="2800" dirty="0">
                <a:solidFill>
                  <a:schemeClr val="accent2"/>
                </a:solidFill>
                <a:ea typeface="ＭＳ ゴシック" panose="020B0609070205080204" pitchFamily="49" charset="-128"/>
              </a:rPr>
              <a:t>）</a:t>
            </a:r>
            <a:endParaRPr lang="en-US" altLang="ja-JP" sz="2800" dirty="0">
              <a:solidFill>
                <a:srgbClr val="333399"/>
              </a:solidFill>
              <a:ea typeface="ＭＳ ゴシック" panose="020B0609070205080204" pitchFamily="49" charset="-128"/>
            </a:endParaRPr>
          </a:p>
          <a:p>
            <a:pPr marL="0" indent="0">
              <a:spcBef>
                <a:spcPts val="2400"/>
              </a:spcBef>
              <a:buNone/>
            </a:pPr>
            <a:r>
              <a:rPr lang="en-US" altLang="ja-JP" dirty="0">
                <a:solidFill>
                  <a:srgbClr val="C46DFF"/>
                </a:solidFill>
                <a:ea typeface="ＭＳ ゴシック" panose="020B0609070205080204" pitchFamily="49" charset="-128"/>
              </a:rPr>
              <a:t>(2)</a:t>
            </a:r>
            <a:r>
              <a:rPr lang="en-US" altLang="ja-JP"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土塁を崩して堀を埋めると</a:t>
            </a:r>
            <a:r>
              <a:rPr lang="ja-JP" altLang="en-US" dirty="0">
                <a:solidFill>
                  <a:schemeClr val="accent2"/>
                </a:solidFill>
                <a:latin typeface="+mn-ea"/>
              </a:rPr>
              <a:t>，</a:t>
            </a:r>
            <a:r>
              <a:rPr lang="ja-JP" altLang="en-US" dirty="0">
                <a:solidFill>
                  <a:schemeClr val="accent2"/>
                </a:solidFill>
                <a:ea typeface="ＭＳ ゴシック" panose="020B0609070205080204" pitchFamily="49" charset="-128"/>
              </a:rPr>
              <a:t>体積が増える．</a:t>
            </a:r>
            <a:endParaRPr lang="en-US" altLang="ja-JP" dirty="0">
              <a:solidFill>
                <a:schemeClr val="accent2"/>
              </a:solidFill>
              <a:ea typeface="ＭＳ ゴシック" panose="020B0609070205080204" pitchFamily="49" charset="-128"/>
            </a:endParaRPr>
          </a:p>
          <a:p>
            <a:pPr marL="576000" indent="0">
              <a:spcBef>
                <a:spcPts val="600"/>
              </a:spcBef>
              <a:buNone/>
            </a:pPr>
            <a:r>
              <a:rPr lang="ja-JP" altLang="en-US" dirty="0">
                <a:solidFill>
                  <a:srgbClr val="6262E4"/>
                </a:solidFill>
                <a:ea typeface="ＭＳ ゴシック" panose="020B0609070205080204" pitchFamily="49" charset="-128"/>
              </a:rPr>
              <a:t>どれだけ増えるのか？ </a:t>
            </a:r>
            <a:r>
              <a:rPr lang="ja-JP" altLang="en-US" dirty="0">
                <a:solidFill>
                  <a:srgbClr val="00B0F0"/>
                </a:solidFill>
                <a:latin typeface="Eras Bold ITC" panose="020B0907030504020204" pitchFamily="34" charset="0"/>
                <a:ea typeface="Microsoft YaHei UI Light" panose="020B0502040204020203" pitchFamily="34" charset="-122"/>
              </a:rPr>
              <a:t>→</a:t>
            </a:r>
            <a:r>
              <a:rPr lang="ja-JP" altLang="en-US" dirty="0">
                <a:solidFill>
                  <a:srgbClr val="009999"/>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今後の課題</a:t>
            </a:r>
            <a:endParaRPr lang="en-US" altLang="ja-JP" dirty="0">
              <a:solidFill>
                <a:schemeClr val="accent2"/>
              </a:solidFill>
              <a:ea typeface="ＭＳ ゴシック" panose="020B0609070205080204" pitchFamily="49" charset="-128"/>
            </a:endParaRPr>
          </a:p>
          <a:p>
            <a:pPr marL="0" indent="0">
              <a:spcBef>
                <a:spcPts val="2400"/>
              </a:spcBef>
              <a:buNone/>
            </a:pPr>
            <a:r>
              <a:rPr lang="en-US" altLang="ja-JP" dirty="0">
                <a:solidFill>
                  <a:srgbClr val="C46DFF"/>
                </a:solidFill>
                <a:ea typeface="ＭＳ ゴシック" panose="020B0609070205080204" pitchFamily="49" charset="-128"/>
              </a:rPr>
              <a:t>(3)</a:t>
            </a:r>
            <a:r>
              <a:rPr lang="en-US" altLang="ja-JP" dirty="0">
                <a:solidFill>
                  <a:schemeClr val="accent2"/>
                </a:solidFill>
                <a:ea typeface="ＭＳ ゴシック" panose="020B0609070205080204" pitchFamily="49" charset="-128"/>
              </a:rPr>
              <a:t> </a:t>
            </a:r>
            <a:r>
              <a:rPr lang="ja-JP" altLang="en-US" dirty="0">
                <a:solidFill>
                  <a:schemeClr val="accent2"/>
                </a:solidFill>
                <a:ea typeface="ＭＳ ゴシック" panose="020B0609070205080204" pitchFamily="49" charset="-128"/>
              </a:rPr>
              <a:t>シンプソン公式の利用を推奨する．</a:t>
            </a:r>
            <a:endParaRPr lang="en-US" altLang="ja-JP" dirty="0">
              <a:solidFill>
                <a:schemeClr val="accent2"/>
              </a:solidFill>
              <a:ea typeface="ＭＳ ゴシック" panose="020B0609070205080204" pitchFamily="49" charset="-128"/>
            </a:endParaRPr>
          </a:p>
          <a:p>
            <a:pPr marL="576000" indent="0">
              <a:lnSpc>
                <a:spcPts val="4000"/>
              </a:lnSpc>
              <a:spcBef>
                <a:spcPts val="600"/>
              </a:spcBef>
              <a:buNone/>
            </a:pPr>
            <a:r>
              <a:rPr lang="ja-JP" altLang="en-US" sz="2800" dirty="0">
                <a:solidFill>
                  <a:schemeClr val="accent2"/>
                </a:solidFill>
                <a:ea typeface="ＭＳ ゴシック" panose="020B0609070205080204" pitchFamily="49" charset="-128"/>
              </a:rPr>
              <a:t>手間は増えず</a:t>
            </a:r>
            <a:r>
              <a:rPr lang="ja-JP" altLang="en-US" sz="2800" dirty="0">
                <a:solidFill>
                  <a:schemeClr val="accent2"/>
                </a:solidFill>
                <a:latin typeface="ＭＳ Ｐゴシック" panose="020B0600070205080204" pitchFamily="50" charset="-128"/>
                <a:ea typeface="ＭＳ Ｐゴシック" panose="020B0600070205080204" pitchFamily="50" charset="-128"/>
              </a:rPr>
              <a:t>，従来の</a:t>
            </a:r>
            <a:r>
              <a:rPr lang="ja-JP" altLang="en-US" sz="2800" dirty="0">
                <a:solidFill>
                  <a:schemeClr val="accent2"/>
                </a:solidFill>
                <a:ea typeface="ＭＳ ゴシック" panose="020B0609070205080204" pitchFamily="49" charset="-128"/>
              </a:rPr>
              <a:t>平均断面法より精度が高い．　　　　</a:t>
            </a:r>
            <a:r>
              <a:rPr lang="ja-JP" altLang="en-US" sz="2800" dirty="0">
                <a:solidFill>
                  <a:schemeClr val="accent2"/>
                </a:solidFill>
                <a:latin typeface="ＭＳ Ｐゴシック" panose="020B0600070205080204" pitchFamily="50" charset="-128"/>
                <a:ea typeface="ＭＳ Ｐゴシック" panose="020B0600070205080204" pitchFamily="50" charset="-128"/>
              </a:rPr>
              <a:t>（</a:t>
            </a:r>
            <a:r>
              <a:rPr lang="ja-JP" altLang="en-US" sz="2800" dirty="0">
                <a:solidFill>
                  <a:srgbClr val="7E7ED4"/>
                </a:solidFill>
                <a:ea typeface="ＭＳ ゴシック" panose="020B0609070205080204" pitchFamily="49" charset="-128"/>
              </a:rPr>
              <a:t>日本でも，</a:t>
            </a:r>
            <a:r>
              <a:rPr lang="ja-JP" altLang="en-US" sz="2800" dirty="0">
                <a:solidFill>
                  <a:schemeClr val="accent2"/>
                </a:solidFill>
                <a:ea typeface="ＭＳ ゴシック" panose="020B0609070205080204" pitchFamily="49" charset="-128"/>
              </a:rPr>
              <a:t>もっと使うべき</a:t>
            </a:r>
            <a:r>
              <a:rPr lang="ja-JP" altLang="en-US" sz="2800" dirty="0">
                <a:solidFill>
                  <a:schemeClr val="accent2"/>
                </a:solidFill>
                <a:latin typeface="ＭＳ Ｐゴシック" panose="020B0600070205080204" pitchFamily="50" charset="-128"/>
                <a:ea typeface="ＭＳ Ｐゴシック" panose="020B0600070205080204" pitchFamily="50" charset="-128"/>
              </a:rPr>
              <a:t>）</a:t>
            </a:r>
            <a:r>
              <a:rPr lang="ja-JP" altLang="en-US" sz="2800" dirty="0">
                <a:solidFill>
                  <a:schemeClr val="accent2"/>
                </a:solidFill>
                <a:ea typeface="ＭＳ ゴシック" panose="020B0609070205080204" pitchFamily="49" charset="-128"/>
              </a:rPr>
              <a:t>．</a:t>
            </a:r>
            <a:endParaRPr lang="en-US" altLang="ja-JP" dirty="0">
              <a:solidFill>
                <a:schemeClr val="accent2"/>
              </a:solidFill>
              <a:ea typeface="ＭＳ ゴシック" panose="020B0609070205080204" pitchFamily="49"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6</a:t>
            </a:fld>
            <a:endParaRPr lang="en-US" altLang="ja-JP" sz="2400" dirty="0">
              <a:solidFill>
                <a:srgbClr val="9C9CDE"/>
              </a:solidFill>
              <a:ea typeface="Yu Gothic Medium" panose="020B0400000000000000" pitchFamily="34" charset="-128"/>
            </a:endParaRPr>
          </a:p>
        </p:txBody>
      </p:sp>
    </p:spTree>
    <p:extLst>
      <p:ext uri="{BB962C8B-B14F-4D97-AF65-F5344CB8AC3E}">
        <p14:creationId xmlns:p14="http://schemas.microsoft.com/office/powerpoint/2010/main" val="2525377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86157CBF-17F9-4BC2-9C70-FB7ABE0D2A85}"/>
              </a:ext>
            </a:extLst>
          </p:cNvPr>
          <p:cNvSpPr>
            <a:spLocks noGrp="1" noChangeArrowheads="1"/>
          </p:cNvSpPr>
          <p:nvPr>
            <p:ph type="title"/>
          </p:nvPr>
        </p:nvSpPr>
        <p:spPr/>
        <p:txBody>
          <a:bodyPr/>
          <a:lstStyle/>
          <a:p>
            <a:r>
              <a:rPr lang="ja-JP" altLang="en-US" b="1" dirty="0">
                <a:solidFill>
                  <a:srgbClr val="9900FF"/>
                </a:solidFill>
              </a:rPr>
              <a:t>自己紹介と導入</a:t>
            </a:r>
            <a:endParaRPr lang="ja-JP" altLang="en-US" sz="3600" b="1" dirty="0">
              <a:solidFill>
                <a:srgbClr val="9900FF"/>
              </a:solidFill>
            </a:endParaRPr>
          </a:p>
        </p:txBody>
      </p:sp>
      <p:sp>
        <p:nvSpPr>
          <p:cNvPr id="3075" name="Rectangle 3">
            <a:extLst>
              <a:ext uri="{FF2B5EF4-FFF2-40B4-BE49-F238E27FC236}">
                <a16:creationId xmlns:a16="http://schemas.microsoft.com/office/drawing/2014/main" id="{0AEBDEBB-D255-4897-94F6-0C7A1BAF3962}"/>
              </a:ext>
            </a:extLst>
          </p:cNvPr>
          <p:cNvSpPr>
            <a:spLocks noGrp="1" noChangeArrowheads="1"/>
          </p:cNvSpPr>
          <p:nvPr>
            <p:ph type="body" idx="1"/>
          </p:nvPr>
        </p:nvSpPr>
        <p:spPr>
          <a:xfrm>
            <a:off x="457200" y="1600200"/>
            <a:ext cx="8435280" cy="4983162"/>
          </a:xfrm>
        </p:spPr>
        <p:txBody>
          <a:bodyPr/>
          <a:lstStyle/>
          <a:p>
            <a:pPr>
              <a:lnSpc>
                <a:spcPts val="4400"/>
              </a:lnSpc>
              <a:spcAft>
                <a:spcPts val="0"/>
              </a:spcAft>
            </a:pPr>
            <a:r>
              <a:rPr lang="ja-JP" altLang="en-US" dirty="0">
                <a:solidFill>
                  <a:srgbClr val="6600CC"/>
                </a:solidFill>
                <a:ea typeface="ＭＳ ゴシック" panose="020B0609070205080204" pitchFamily="49" charset="-128"/>
              </a:rPr>
              <a:t>数値解析</a:t>
            </a:r>
            <a:r>
              <a:rPr lang="ja-JP" altLang="en-US" dirty="0">
                <a:solidFill>
                  <a:srgbClr val="9933FF"/>
                </a:solidFill>
                <a:ea typeface="ＭＳ ゴシック" panose="020B0609070205080204" pitchFamily="49" charset="-128"/>
              </a:rPr>
              <a:t>屋</a:t>
            </a:r>
            <a:r>
              <a:rPr lang="ja-JP" altLang="en-US" sz="2800" dirty="0">
                <a:solidFill>
                  <a:srgbClr val="9933FF"/>
                </a:solidFill>
                <a:ea typeface="ＭＳ ゴシック" panose="020B0609070205080204" pitchFamily="49" charset="-128"/>
              </a:rPr>
              <a:t>（学際的）</a:t>
            </a:r>
            <a:endParaRPr lang="en-US" altLang="ja-JP" sz="2800" dirty="0">
              <a:solidFill>
                <a:srgbClr val="9933FF"/>
              </a:solidFill>
              <a:ea typeface="ＭＳ ゴシック" panose="020B0609070205080204" pitchFamily="49" charset="-128"/>
            </a:endParaRPr>
          </a:p>
          <a:p>
            <a:pPr marL="648000" indent="0">
              <a:spcBef>
                <a:spcPts val="0"/>
              </a:spcBef>
              <a:spcAft>
                <a:spcPts val="0"/>
              </a:spcAft>
              <a:buNone/>
            </a:pPr>
            <a:r>
              <a:rPr lang="ja-JP" altLang="en-US" sz="2800" dirty="0">
                <a:solidFill>
                  <a:schemeClr val="accent2"/>
                </a:solidFill>
                <a:ea typeface="ＭＳ ゴシック" panose="020B0609070205080204" pitchFamily="49" charset="-128"/>
              </a:rPr>
              <a:t>慶應義塾大学 工学部 管理工学科  浦昭二研究室</a:t>
            </a:r>
            <a:endParaRPr lang="en-US" altLang="ja-JP" sz="2800" dirty="0">
              <a:solidFill>
                <a:schemeClr val="accent2"/>
              </a:solidFill>
              <a:ea typeface="ＭＳ ゴシック" panose="020B0609070205080204" pitchFamily="49" charset="-128"/>
            </a:endParaRPr>
          </a:p>
          <a:p>
            <a:pPr marL="936000" indent="-252000">
              <a:spcBef>
                <a:spcPts val="400"/>
              </a:spcBef>
            </a:pPr>
            <a:r>
              <a:rPr lang="zh-TW" altLang="en-US" sz="2800" dirty="0">
                <a:solidFill>
                  <a:srgbClr val="6600CC"/>
                </a:solidFill>
                <a:ea typeface="ＭＳ ゴシック" panose="020B0609070205080204" pitchFamily="49" charset="-128"/>
              </a:rPr>
              <a:t>連立一次方程式</a:t>
            </a:r>
            <a:r>
              <a:rPr lang="ja-JP" altLang="en-US" sz="2800" dirty="0" err="1">
                <a:solidFill>
                  <a:srgbClr val="6600CC"/>
                </a:solidFill>
                <a:ea typeface="ＭＳ ゴシック" panose="020B0609070205080204" pitchFamily="49" charset="-128"/>
              </a:rPr>
              <a:t>，</a:t>
            </a:r>
            <a:r>
              <a:rPr lang="ja-JP" altLang="en-US" sz="2800" dirty="0">
                <a:solidFill>
                  <a:srgbClr val="6600CC"/>
                </a:solidFill>
                <a:ea typeface="ＭＳ ゴシック" panose="020B0609070205080204" pitchFamily="49" charset="-128"/>
              </a:rPr>
              <a:t>固有値，数値積分</a:t>
            </a:r>
            <a:endParaRPr lang="en-US" altLang="ja-JP" sz="2800" dirty="0">
              <a:solidFill>
                <a:srgbClr val="6262E4"/>
              </a:solidFill>
              <a:ea typeface="ＭＳ ゴシック" panose="020B0609070205080204" pitchFamily="49" charset="-128"/>
            </a:endParaRPr>
          </a:p>
          <a:p>
            <a:pPr marL="972000" indent="0">
              <a:buNone/>
            </a:pPr>
            <a:r>
              <a:rPr lang="en-US" altLang="ja-JP" sz="2800" dirty="0">
                <a:solidFill>
                  <a:srgbClr val="002060"/>
                </a:solidFill>
                <a:ea typeface="ＭＳ ゴシック" panose="020B0609070205080204" pitchFamily="49" charset="-128"/>
              </a:rPr>
              <a:t>Fortran</a:t>
            </a:r>
            <a:endParaRPr lang="ja-JP" altLang="en-US" sz="2800" dirty="0">
              <a:solidFill>
                <a:srgbClr val="002060"/>
              </a:solidFill>
              <a:ea typeface="ＭＳ ゴシック" panose="020B0609070205080204" pitchFamily="49" charset="-128"/>
            </a:endParaRPr>
          </a:p>
          <a:p>
            <a:pPr>
              <a:spcBef>
                <a:spcPts val="2400"/>
              </a:spcBef>
              <a:spcAft>
                <a:spcPts val="600"/>
              </a:spcAft>
            </a:pPr>
            <a:r>
              <a:rPr lang="ja-JP" altLang="en-US" sz="2800" dirty="0">
                <a:solidFill>
                  <a:srgbClr val="6600CC"/>
                </a:solidFill>
                <a:ea typeface="ＭＳ ゴシック" panose="020B0609070205080204" pitchFamily="49" charset="-128"/>
              </a:rPr>
              <a:t>暗号</a:t>
            </a:r>
            <a:r>
              <a:rPr lang="ja-JP" altLang="en-US" sz="2800" dirty="0">
                <a:solidFill>
                  <a:srgbClr val="9933FF"/>
                </a:solidFill>
                <a:ea typeface="ＭＳ ゴシック" panose="020B0609070205080204" pitchFamily="49" charset="-128"/>
              </a:rPr>
              <a:t>屋</a:t>
            </a:r>
            <a:endParaRPr lang="en-US" altLang="ja-JP" sz="2800" dirty="0">
              <a:solidFill>
                <a:srgbClr val="9933FF"/>
              </a:solidFill>
              <a:ea typeface="ＭＳ ゴシック" panose="020B0609070205080204" pitchFamily="49" charset="-128"/>
            </a:endParaRPr>
          </a:p>
          <a:p>
            <a:pPr marL="648000" indent="0">
              <a:spcBef>
                <a:spcPts val="0"/>
              </a:spcBef>
              <a:buNone/>
            </a:pPr>
            <a:r>
              <a:rPr lang="ja-JP" altLang="en-US" sz="2800" dirty="0">
                <a:solidFill>
                  <a:schemeClr val="accent2"/>
                </a:solidFill>
                <a:ea typeface="ＭＳ ゴシック" panose="020B0609070205080204" pitchFamily="49" charset="-128"/>
              </a:rPr>
              <a:t>駒澤大学 経営学部 市場戦略学科</a:t>
            </a:r>
            <a:endParaRPr lang="en-US" altLang="ja-JP" sz="2800" dirty="0">
              <a:solidFill>
                <a:schemeClr val="accent2"/>
              </a:solidFill>
              <a:ea typeface="ＭＳ ゴシック" panose="020B0609070205080204" pitchFamily="49" charset="-128"/>
            </a:endParaRPr>
          </a:p>
          <a:p>
            <a:pPr marL="2160000" indent="0">
              <a:spcBef>
                <a:spcPts val="0"/>
              </a:spcBef>
              <a:buNone/>
            </a:pPr>
            <a:r>
              <a:rPr lang="ja-JP" altLang="en-US" sz="2800" dirty="0">
                <a:solidFill>
                  <a:srgbClr val="6A64E2"/>
                </a:solidFill>
                <a:ea typeface="ＭＳ ゴシック" panose="020B0609070205080204" pitchFamily="49" charset="-128"/>
              </a:rPr>
              <a:t>経営科学概論，</a:t>
            </a:r>
            <a:r>
              <a:rPr lang="ja-JP" altLang="en-US" sz="2800" dirty="0">
                <a:solidFill>
                  <a:srgbClr val="6600CC"/>
                </a:solidFill>
                <a:ea typeface="ＭＳ ゴシック" panose="020B0609070205080204" pitchFamily="49" charset="-128"/>
              </a:rPr>
              <a:t>情報セキュリティ </a:t>
            </a:r>
            <a:endParaRPr lang="en-US" altLang="ja-JP" sz="2800" dirty="0">
              <a:solidFill>
                <a:srgbClr val="6600CC"/>
              </a:solidFill>
              <a:ea typeface="ＭＳ ゴシック" panose="020B0609070205080204" pitchFamily="49" charset="-128"/>
            </a:endParaRPr>
          </a:p>
          <a:p>
            <a:pPr lvl="0">
              <a:spcBef>
                <a:spcPts val="2400"/>
              </a:spcBef>
              <a:spcAft>
                <a:spcPts val="600"/>
              </a:spcAft>
            </a:pPr>
            <a:r>
              <a:rPr lang="ja-JP" altLang="en-US" sz="2800" dirty="0">
                <a:solidFill>
                  <a:srgbClr val="6600CC"/>
                </a:solidFill>
                <a:ea typeface="ＭＳ ゴシック" panose="020B0609070205080204" pitchFamily="49" charset="-128"/>
              </a:rPr>
              <a:t>縄張</a:t>
            </a:r>
            <a:r>
              <a:rPr lang="ja-JP" altLang="en-US" sz="2800" dirty="0">
                <a:solidFill>
                  <a:srgbClr val="9933FF"/>
                </a:solidFill>
                <a:ea typeface="ＭＳ ゴシック" panose="020B0609070205080204" pitchFamily="49" charset="-128"/>
              </a:rPr>
              <a:t>屋 </a:t>
            </a:r>
            <a:r>
              <a:rPr lang="ja-JP" altLang="en-US" sz="2800" dirty="0">
                <a:solidFill>
                  <a:schemeClr val="accent2"/>
                </a:solidFill>
                <a:ea typeface="ＭＳ ゴシック" panose="020B0609070205080204" pitchFamily="49" charset="-128"/>
              </a:rPr>
              <a:t>（中世城郭研究会） </a:t>
            </a:r>
            <a:r>
              <a:rPr lang="ja-JP" altLang="en-US" dirty="0">
                <a:solidFill>
                  <a:schemeClr val="accent2"/>
                </a:solidFill>
                <a:ea typeface="ＭＳ ゴシック" panose="020B0609070205080204" pitchFamily="49" charset="-128"/>
              </a:rPr>
              <a:t>土塁の体積計算</a:t>
            </a:r>
            <a:endParaRPr lang="en-US" altLang="ja-JP" dirty="0">
              <a:solidFill>
                <a:srgbClr val="9933FF"/>
              </a:solidFill>
              <a:ea typeface="ＭＳ ゴシック" panose="020B0609070205080204" pitchFamily="49" charset="-128"/>
            </a:endParaRPr>
          </a:p>
          <a:p>
            <a:pPr marL="2160000" indent="0">
              <a:spcBef>
                <a:spcPts val="0"/>
              </a:spcBef>
              <a:buNone/>
            </a:pPr>
            <a:endParaRPr lang="en-US" altLang="ja-JP" sz="2400" dirty="0">
              <a:solidFill>
                <a:srgbClr val="6600CC"/>
              </a:solidFill>
              <a:ea typeface="ＭＳ ゴシック" panose="020B0609070205080204" pitchFamily="49" charset="-128"/>
            </a:endParaRPr>
          </a:p>
          <a:p>
            <a:pPr marL="648000" indent="0">
              <a:spcBef>
                <a:spcPts val="0"/>
              </a:spcBef>
              <a:buNone/>
            </a:pPr>
            <a:endParaRPr lang="en-US" altLang="ja-JP" sz="2800" dirty="0">
              <a:solidFill>
                <a:schemeClr val="accent2"/>
              </a:solidFill>
              <a:ea typeface="ＭＳ ゴシック" panose="020B0609070205080204" pitchFamily="49" charset="-128"/>
            </a:endParaRPr>
          </a:p>
        </p:txBody>
      </p:sp>
      <p:sp>
        <p:nvSpPr>
          <p:cNvPr id="2" name="スライド番号プレースホルダー 1">
            <a:extLst>
              <a:ext uri="{FF2B5EF4-FFF2-40B4-BE49-F238E27FC236}">
                <a16:creationId xmlns:a16="http://schemas.microsoft.com/office/drawing/2014/main" id="{56C9B8BD-67C8-4887-9F6E-0AC90D005A6E}"/>
              </a:ext>
            </a:extLst>
          </p:cNvPr>
          <p:cNvSpPr>
            <a:spLocks noGrp="1"/>
          </p:cNvSpPr>
          <p:nvPr>
            <p:ph type="sldNum" sz="quarter" idx="12"/>
          </p:nvPr>
        </p:nvSpPr>
        <p:spPr/>
        <p:txBody>
          <a:bodyPr/>
          <a:lstStyle/>
          <a:p>
            <a:fld id="{F4DCD11C-E200-42C0-A722-14ECC5E524B2}" type="slidenum">
              <a:rPr lang="en-US" altLang="ja-JP" sz="2400" smtClean="0">
                <a:solidFill>
                  <a:srgbClr val="9C9CDE"/>
                </a:solidFill>
                <a:ea typeface="Yu Gothic Medium" panose="020B0400000000000000" pitchFamily="34" charset="-128"/>
              </a:rPr>
              <a:pPr/>
              <a:t>7</a:t>
            </a:fld>
            <a:endParaRPr lang="en-US" altLang="ja-JP" sz="2400" dirty="0">
              <a:solidFill>
                <a:srgbClr val="9C9CDE"/>
              </a:solidFill>
              <a:ea typeface="Yu Gothic Medium" panose="020B0400000000000000" pitchFamily="34" charset="-128"/>
            </a:endParaRPr>
          </a:p>
        </p:txBody>
      </p:sp>
      <p:sp>
        <p:nvSpPr>
          <p:cNvPr id="6" name="テキスト ボックス 5">
            <a:extLst>
              <a:ext uri="{FF2B5EF4-FFF2-40B4-BE49-F238E27FC236}">
                <a16:creationId xmlns:a16="http://schemas.microsoft.com/office/drawing/2014/main" id="{C5669466-C71E-454D-AABD-DDBD846D28ED}"/>
              </a:ext>
            </a:extLst>
          </p:cNvPr>
          <p:cNvSpPr txBox="1"/>
          <p:nvPr/>
        </p:nvSpPr>
        <p:spPr>
          <a:xfrm>
            <a:off x="4472494" y="2162664"/>
            <a:ext cx="1656184" cy="523220"/>
          </a:xfrm>
          <a:prstGeom prst="rect">
            <a:avLst/>
          </a:prstGeom>
          <a:noFill/>
        </p:spPr>
        <p:txBody>
          <a:bodyPr wrap="square" rtlCol="0">
            <a:spAutoFit/>
          </a:bodyPr>
          <a:lstStyle/>
          <a:p>
            <a:r>
              <a:rPr lang="ja-JP" altLang="en-US" sz="2800" b="1" dirty="0">
                <a:solidFill>
                  <a:srgbClr val="01C7C2"/>
                </a:solidFill>
              </a:rPr>
              <a:t>管理工学</a:t>
            </a:r>
          </a:p>
        </p:txBody>
      </p:sp>
      <p:sp>
        <p:nvSpPr>
          <p:cNvPr id="7" name="テキスト ボックス 6">
            <a:extLst>
              <a:ext uri="{FF2B5EF4-FFF2-40B4-BE49-F238E27FC236}">
                <a16:creationId xmlns:a16="http://schemas.microsoft.com/office/drawing/2014/main" id="{F59A120F-7ABB-4610-B04D-12034ACFE7C7}"/>
              </a:ext>
            </a:extLst>
          </p:cNvPr>
          <p:cNvSpPr txBox="1"/>
          <p:nvPr/>
        </p:nvSpPr>
        <p:spPr>
          <a:xfrm>
            <a:off x="2593876" y="4812068"/>
            <a:ext cx="1656184" cy="523220"/>
          </a:xfrm>
          <a:prstGeom prst="rect">
            <a:avLst/>
          </a:prstGeom>
          <a:noFill/>
        </p:spPr>
        <p:txBody>
          <a:bodyPr wrap="square" rtlCol="0">
            <a:spAutoFit/>
          </a:bodyPr>
          <a:lstStyle/>
          <a:p>
            <a:r>
              <a:rPr lang="ja-JP" altLang="en-US" sz="2800" b="1" dirty="0">
                <a:solidFill>
                  <a:srgbClr val="01C7C2"/>
                </a:solidFill>
              </a:rPr>
              <a:t>経営科学</a:t>
            </a:r>
          </a:p>
        </p:txBody>
      </p:sp>
      <p:sp>
        <p:nvSpPr>
          <p:cNvPr id="11" name="テキスト ボックス 10">
            <a:extLst>
              <a:ext uri="{FF2B5EF4-FFF2-40B4-BE49-F238E27FC236}">
                <a16:creationId xmlns:a16="http://schemas.microsoft.com/office/drawing/2014/main" id="{5F5A6FA9-E694-4780-83ED-AB583C4E15DD}"/>
              </a:ext>
            </a:extLst>
          </p:cNvPr>
          <p:cNvSpPr txBox="1"/>
          <p:nvPr/>
        </p:nvSpPr>
        <p:spPr>
          <a:xfrm>
            <a:off x="6450558" y="5544562"/>
            <a:ext cx="1877265" cy="584775"/>
          </a:xfrm>
          <a:prstGeom prst="rect">
            <a:avLst/>
          </a:prstGeom>
          <a:noFill/>
        </p:spPr>
        <p:txBody>
          <a:bodyPr wrap="square" rtlCol="0">
            <a:spAutoFit/>
          </a:bodyPr>
          <a:lstStyle/>
          <a:p>
            <a:r>
              <a:rPr kumimoji="1" lang="ja-JP" altLang="en-US" sz="3200" b="1" dirty="0">
                <a:solidFill>
                  <a:srgbClr val="FF00FF"/>
                </a:solidFill>
              </a:rPr>
              <a:t>体積計算</a:t>
            </a:r>
          </a:p>
        </p:txBody>
      </p:sp>
      <p:sp>
        <p:nvSpPr>
          <p:cNvPr id="12" name="テキスト ボックス 11">
            <a:extLst>
              <a:ext uri="{FF2B5EF4-FFF2-40B4-BE49-F238E27FC236}">
                <a16:creationId xmlns:a16="http://schemas.microsoft.com/office/drawing/2014/main" id="{4902146E-45D9-4FA6-B239-728F2D315382}"/>
              </a:ext>
            </a:extLst>
          </p:cNvPr>
          <p:cNvSpPr txBox="1"/>
          <p:nvPr/>
        </p:nvSpPr>
        <p:spPr>
          <a:xfrm>
            <a:off x="760559" y="1623176"/>
            <a:ext cx="1877265" cy="584775"/>
          </a:xfrm>
          <a:prstGeom prst="rect">
            <a:avLst/>
          </a:prstGeom>
          <a:noFill/>
        </p:spPr>
        <p:txBody>
          <a:bodyPr wrap="square" rtlCol="0">
            <a:spAutoFit/>
          </a:bodyPr>
          <a:lstStyle/>
          <a:p>
            <a:r>
              <a:rPr kumimoji="1" lang="ja-JP" altLang="en-US" sz="3200" b="1" dirty="0">
                <a:solidFill>
                  <a:srgbClr val="FF00FF"/>
                </a:solidFill>
              </a:rPr>
              <a:t>数値解析</a:t>
            </a:r>
          </a:p>
        </p:txBody>
      </p:sp>
      <p:sp>
        <p:nvSpPr>
          <p:cNvPr id="8" name="テキスト ボックス 7">
            <a:extLst>
              <a:ext uri="{FF2B5EF4-FFF2-40B4-BE49-F238E27FC236}">
                <a16:creationId xmlns:a16="http://schemas.microsoft.com/office/drawing/2014/main" id="{0161E2FB-729F-44D3-9CFF-846DF25102A8}"/>
              </a:ext>
            </a:extLst>
          </p:cNvPr>
          <p:cNvSpPr txBox="1"/>
          <p:nvPr/>
        </p:nvSpPr>
        <p:spPr>
          <a:xfrm>
            <a:off x="2771800" y="3167390"/>
            <a:ext cx="5361351" cy="523220"/>
          </a:xfrm>
          <a:prstGeom prst="rect">
            <a:avLst/>
          </a:prstGeom>
          <a:noFill/>
        </p:spPr>
        <p:txBody>
          <a:bodyPr wrap="square" rtlCol="0">
            <a:spAutoFit/>
          </a:bodyPr>
          <a:lstStyle/>
          <a:p>
            <a:r>
              <a:rPr lang="ja-JP" altLang="en-US" sz="2800" dirty="0">
                <a:solidFill>
                  <a:srgbClr val="3366FF"/>
                </a:solidFill>
                <a:latin typeface="Eras Bold ITC" panose="020B0907030504020204" pitchFamily="34" charset="0"/>
                <a:ea typeface="Microsoft YaHei UI" panose="020B0503020204020204" pitchFamily="34" charset="-122"/>
              </a:rPr>
              <a:t>→</a:t>
            </a:r>
            <a:r>
              <a:rPr lang="ja-JP" altLang="en-US" sz="2800" dirty="0">
                <a:solidFill>
                  <a:srgbClr val="002060"/>
                </a:solidFill>
                <a:latin typeface="Arial"/>
                <a:ea typeface="ＭＳ ゴシック" panose="020B0609070205080204" pitchFamily="49" charset="-128"/>
              </a:rPr>
              <a:t>  大規模な行列計算，高速計算</a:t>
            </a:r>
            <a:endParaRPr kumimoji="1" lang="ja-JP" altLang="en-US" dirty="0"/>
          </a:p>
        </p:txBody>
      </p:sp>
      <p:sp>
        <p:nvSpPr>
          <p:cNvPr id="3" name="テキスト ボックス 2">
            <a:extLst>
              <a:ext uri="{FF2B5EF4-FFF2-40B4-BE49-F238E27FC236}">
                <a16:creationId xmlns:a16="http://schemas.microsoft.com/office/drawing/2014/main" id="{FA5FB196-0AB9-4E38-9E3E-409E3A85A6CA}"/>
              </a:ext>
            </a:extLst>
          </p:cNvPr>
          <p:cNvSpPr txBox="1"/>
          <p:nvPr/>
        </p:nvSpPr>
        <p:spPr>
          <a:xfrm>
            <a:off x="5659480" y="2639936"/>
            <a:ext cx="1755690" cy="523220"/>
          </a:xfrm>
          <a:prstGeom prst="rect">
            <a:avLst/>
          </a:prstGeom>
          <a:noFill/>
        </p:spPr>
        <p:txBody>
          <a:bodyPr wrap="square" rtlCol="0">
            <a:spAutoFit/>
          </a:bodyPr>
          <a:lstStyle/>
          <a:p>
            <a:pPr lvl="0" algn="l">
              <a:spcBef>
                <a:spcPts val="400"/>
              </a:spcBef>
            </a:pPr>
            <a:r>
              <a:rPr lang="ja-JP" altLang="en-US" sz="2800" b="1" dirty="0">
                <a:solidFill>
                  <a:srgbClr val="FF00FF"/>
                </a:solidFill>
                <a:latin typeface="Arial"/>
                <a:ea typeface="ＭＳ ゴシック" panose="020B0609070205080204" pitchFamily="49" charset="-128"/>
              </a:rPr>
              <a:t>数値積分</a:t>
            </a:r>
            <a:endParaRPr lang="en-US" altLang="ja-JP" sz="2800" b="1" dirty="0">
              <a:solidFill>
                <a:srgbClr val="FF00FF"/>
              </a:solidFill>
              <a:latin typeface="Arial"/>
              <a:ea typeface="ＭＳ ゴシック" panose="020B0609070205080204" pitchFamily="49" charset="-128"/>
            </a:endParaRPr>
          </a:p>
        </p:txBody>
      </p:sp>
    </p:spTree>
    <p:extLst>
      <p:ext uri="{BB962C8B-B14F-4D97-AF65-F5344CB8AC3E}">
        <p14:creationId xmlns:p14="http://schemas.microsoft.com/office/powerpoint/2010/main" val="12680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anim calcmode="lin" valueType="num">
                                      <p:cBhvr additive="base">
                                        <p:cTn id="13"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075">
                                            <p:txEl>
                                              <p:pRg st="5" end="5"/>
                                            </p:txEl>
                                          </p:spTgt>
                                        </p:tgtEl>
                                        <p:attrNameLst>
                                          <p:attrName>style.visibility</p:attrName>
                                        </p:attrNameLst>
                                      </p:cBhvr>
                                      <p:to>
                                        <p:strVal val="visible"/>
                                      </p:to>
                                    </p:set>
                                    <p:anim calcmode="lin" valueType="num">
                                      <p:cBhvr additive="base">
                                        <p:cTn id="1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075">
                                            <p:txEl>
                                              <p:pRg st="6" end="6"/>
                                            </p:txEl>
                                          </p:spTgt>
                                        </p:tgtEl>
                                        <p:attrNameLst>
                                          <p:attrName>style.visibility</p:attrName>
                                        </p:attrNameLst>
                                      </p:cBhvr>
                                      <p:to>
                                        <p:strVal val="visible"/>
                                      </p:to>
                                    </p:set>
                                    <p:anim calcmode="lin" valueType="num">
                                      <p:cBhvr additive="base">
                                        <p:cTn id="21"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5">
                                            <p:txEl>
                                              <p:pRg st="7" end="7"/>
                                            </p:txEl>
                                          </p:spTgt>
                                        </p:tgtEl>
                                        <p:attrNameLst>
                                          <p:attrName>style.visibility</p:attrName>
                                        </p:attrNameLst>
                                      </p:cBhvr>
                                      <p:to>
                                        <p:strVal val="visible"/>
                                      </p:to>
                                    </p:set>
                                    <p:anim calcmode="lin" valueType="num">
                                      <p:cBhvr additive="base">
                                        <p:cTn id="27"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p:cTn id="33"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34"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35"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36" dur="1000"/>
                                        <p:tgtEl>
                                          <p:spTgt spid="6">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1000" fill="hold"/>
                                        <p:tgtEl>
                                          <p:spTgt spid="7"/>
                                        </p:tgtEl>
                                        <p:attrNameLst>
                                          <p:attrName>ppt_w</p:attrName>
                                        </p:attrNameLst>
                                      </p:cBhvr>
                                      <p:tavLst>
                                        <p:tav tm="0">
                                          <p:val>
                                            <p:fltVal val="0"/>
                                          </p:val>
                                        </p:tav>
                                        <p:tav tm="100000">
                                          <p:val>
                                            <p:strVal val="#ppt_w"/>
                                          </p:val>
                                        </p:tav>
                                      </p:tavLst>
                                    </p:anim>
                                    <p:anim calcmode="lin" valueType="num">
                                      <p:cBhvr>
                                        <p:cTn id="42" dur="1000" fill="hold"/>
                                        <p:tgtEl>
                                          <p:spTgt spid="7"/>
                                        </p:tgtEl>
                                        <p:attrNameLst>
                                          <p:attrName>ppt_h</p:attrName>
                                        </p:attrNameLst>
                                      </p:cBhvr>
                                      <p:tavLst>
                                        <p:tav tm="0">
                                          <p:val>
                                            <p:fltVal val="0"/>
                                          </p:val>
                                        </p:tav>
                                        <p:tav tm="100000">
                                          <p:val>
                                            <p:strVal val="#ppt_h"/>
                                          </p:val>
                                        </p:tav>
                                      </p:tavLst>
                                    </p:anim>
                                    <p:anim calcmode="lin" valueType="num">
                                      <p:cBhvr>
                                        <p:cTn id="43" dur="1000" fill="hold"/>
                                        <p:tgtEl>
                                          <p:spTgt spid="7"/>
                                        </p:tgtEl>
                                        <p:attrNameLst>
                                          <p:attrName>style.rotation</p:attrName>
                                        </p:attrNameLst>
                                      </p:cBhvr>
                                      <p:tavLst>
                                        <p:tav tm="0">
                                          <p:val>
                                            <p:fltVal val="90"/>
                                          </p:val>
                                        </p:tav>
                                        <p:tav tm="100000">
                                          <p:val>
                                            <p:fltVal val="0"/>
                                          </p:val>
                                        </p:tav>
                                      </p:tavLst>
                                    </p:anim>
                                    <p:animEffect transition="in" filter="fade">
                                      <p:cBhvr>
                                        <p:cTn id="44" dur="10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1000" fill="hold"/>
                                        <p:tgtEl>
                                          <p:spTgt spid="12"/>
                                        </p:tgtEl>
                                        <p:attrNameLst>
                                          <p:attrName>ppt_w</p:attrName>
                                        </p:attrNameLst>
                                      </p:cBhvr>
                                      <p:tavLst>
                                        <p:tav tm="0">
                                          <p:val>
                                            <p:fltVal val="0"/>
                                          </p:val>
                                        </p:tav>
                                        <p:tav tm="100000">
                                          <p:val>
                                            <p:strVal val="#ppt_w"/>
                                          </p:val>
                                        </p:tav>
                                      </p:tavLst>
                                    </p:anim>
                                    <p:anim calcmode="lin" valueType="num">
                                      <p:cBhvr>
                                        <p:cTn id="50" dur="1000" fill="hold"/>
                                        <p:tgtEl>
                                          <p:spTgt spid="12"/>
                                        </p:tgtEl>
                                        <p:attrNameLst>
                                          <p:attrName>ppt_h</p:attrName>
                                        </p:attrNameLst>
                                      </p:cBhvr>
                                      <p:tavLst>
                                        <p:tav tm="0">
                                          <p:val>
                                            <p:fltVal val="0"/>
                                          </p:val>
                                        </p:tav>
                                        <p:tav tm="100000">
                                          <p:val>
                                            <p:strVal val="#ppt_h"/>
                                          </p:val>
                                        </p:tav>
                                      </p:tavLst>
                                    </p:anim>
                                    <p:anim calcmode="lin" valueType="num">
                                      <p:cBhvr>
                                        <p:cTn id="51" dur="1000" fill="hold"/>
                                        <p:tgtEl>
                                          <p:spTgt spid="12"/>
                                        </p:tgtEl>
                                        <p:attrNameLst>
                                          <p:attrName>style.rotation</p:attrName>
                                        </p:attrNameLst>
                                      </p:cBhvr>
                                      <p:tavLst>
                                        <p:tav tm="0">
                                          <p:val>
                                            <p:fltVal val="90"/>
                                          </p:val>
                                        </p:tav>
                                        <p:tav tm="100000">
                                          <p:val>
                                            <p:fltVal val="0"/>
                                          </p:val>
                                        </p:tav>
                                      </p:tavLst>
                                    </p:anim>
                                    <p:animEffect transition="in" filter="fade">
                                      <p:cBhvr>
                                        <p:cTn id="52" dur="1000"/>
                                        <p:tgtEl>
                                          <p:spTgt spid="12"/>
                                        </p:tgtEl>
                                      </p:cBhvr>
                                    </p:animEffect>
                                  </p:childTnLst>
                                </p:cTn>
                              </p:par>
                            </p:childTnLst>
                          </p:cTn>
                        </p:par>
                        <p:par>
                          <p:cTn id="53" fill="hold">
                            <p:stCondLst>
                              <p:cond delay="1000"/>
                            </p:stCondLst>
                            <p:childTnLst>
                              <p:par>
                                <p:cTn id="54" presetID="31" presetClass="entr" presetSubtype="0" fill="hold" grpId="0" nodeType="after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1000" fill="hold"/>
                                        <p:tgtEl>
                                          <p:spTgt spid="3"/>
                                        </p:tgtEl>
                                        <p:attrNameLst>
                                          <p:attrName>ppt_w</p:attrName>
                                        </p:attrNameLst>
                                      </p:cBhvr>
                                      <p:tavLst>
                                        <p:tav tm="0">
                                          <p:val>
                                            <p:fltVal val="0"/>
                                          </p:val>
                                        </p:tav>
                                        <p:tav tm="100000">
                                          <p:val>
                                            <p:strVal val="#ppt_w"/>
                                          </p:val>
                                        </p:tav>
                                      </p:tavLst>
                                    </p:anim>
                                    <p:anim calcmode="lin" valueType="num">
                                      <p:cBhvr>
                                        <p:cTn id="57" dur="1000" fill="hold"/>
                                        <p:tgtEl>
                                          <p:spTgt spid="3"/>
                                        </p:tgtEl>
                                        <p:attrNameLst>
                                          <p:attrName>ppt_h</p:attrName>
                                        </p:attrNameLst>
                                      </p:cBhvr>
                                      <p:tavLst>
                                        <p:tav tm="0">
                                          <p:val>
                                            <p:fltVal val="0"/>
                                          </p:val>
                                        </p:tav>
                                        <p:tav tm="100000">
                                          <p:val>
                                            <p:strVal val="#ppt_h"/>
                                          </p:val>
                                        </p:tav>
                                      </p:tavLst>
                                    </p:anim>
                                    <p:anim calcmode="lin" valueType="num">
                                      <p:cBhvr>
                                        <p:cTn id="58" dur="1000" fill="hold"/>
                                        <p:tgtEl>
                                          <p:spTgt spid="3"/>
                                        </p:tgtEl>
                                        <p:attrNameLst>
                                          <p:attrName>style.rotation</p:attrName>
                                        </p:attrNameLst>
                                      </p:cBhvr>
                                      <p:tavLst>
                                        <p:tav tm="0">
                                          <p:val>
                                            <p:fltVal val="90"/>
                                          </p:val>
                                        </p:tav>
                                        <p:tav tm="100000">
                                          <p:val>
                                            <p:fltVal val="0"/>
                                          </p:val>
                                        </p:tav>
                                      </p:tavLst>
                                    </p:anim>
                                    <p:animEffect transition="in" filter="fade">
                                      <p:cBhvr>
                                        <p:cTn id="59" dur="1000"/>
                                        <p:tgtEl>
                                          <p:spTgt spid="3"/>
                                        </p:tgtEl>
                                      </p:cBhvr>
                                    </p:animEffect>
                                  </p:childTnLst>
                                </p:cTn>
                              </p:par>
                            </p:childTnLst>
                          </p:cTn>
                        </p:par>
                      </p:childTnLst>
                    </p:cTn>
                  </p:par>
                  <p:par>
                    <p:cTn id="60" fill="hold">
                      <p:stCondLst>
                        <p:cond delay="indefinite"/>
                      </p:stCondLst>
                      <p:childTnLst>
                        <p:par>
                          <p:cTn id="61" fill="hold">
                            <p:stCondLst>
                              <p:cond delay="0"/>
                            </p:stCondLst>
                            <p:childTnLst>
                              <p:par>
                                <p:cTn id="62" presetID="31" presetClass="entr" presetSubtype="0" fill="hold" grpId="0" nodeType="click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 calcmode="lin" valueType="num">
                                      <p:cBhvr>
                                        <p:cTn id="66" dur="1000" fill="hold"/>
                                        <p:tgtEl>
                                          <p:spTgt spid="11"/>
                                        </p:tgtEl>
                                        <p:attrNameLst>
                                          <p:attrName>style.rotation</p:attrName>
                                        </p:attrNameLst>
                                      </p:cBhvr>
                                      <p:tavLst>
                                        <p:tav tm="0">
                                          <p:val>
                                            <p:fltVal val="90"/>
                                          </p:val>
                                        </p:tav>
                                        <p:tav tm="100000">
                                          <p:val>
                                            <p:fltVal val="0"/>
                                          </p:val>
                                        </p:tav>
                                      </p:tavLst>
                                    </p:anim>
                                    <p:animEffect transition="in" filter="fade">
                                      <p:cBhvr>
                                        <p:cTn id="6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P spid="7" grpId="0"/>
      <p:bldP spid="11" grpId="0"/>
      <p:bldP spid="12" grpId="0"/>
      <p:bldP spid="8" grpId="0"/>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667D9B2E-AF00-464C-A025-135EAFB7B6ED}"/>
              </a:ext>
            </a:extLst>
          </p:cNvPr>
          <p:cNvSpPr>
            <a:spLocks noGrp="1" noChangeArrowheads="1"/>
          </p:cNvSpPr>
          <p:nvPr>
            <p:ph type="title"/>
          </p:nvPr>
        </p:nvSpPr>
        <p:spPr/>
        <p:txBody>
          <a:bodyPr/>
          <a:lstStyle/>
          <a:p>
            <a:r>
              <a:rPr lang="ja-JP" altLang="en-US" b="1" dirty="0">
                <a:solidFill>
                  <a:srgbClr val="9900FF"/>
                </a:solidFill>
                <a:ea typeface="ＭＳ ゴシック" panose="020B0609070205080204" pitchFamily="49" charset="-128"/>
              </a:rPr>
              <a:t>もくじ</a:t>
            </a:r>
          </a:p>
        </p:txBody>
      </p:sp>
      <p:sp>
        <p:nvSpPr>
          <p:cNvPr id="145411" name="Rectangle 3">
            <a:extLst>
              <a:ext uri="{FF2B5EF4-FFF2-40B4-BE49-F238E27FC236}">
                <a16:creationId xmlns:a16="http://schemas.microsoft.com/office/drawing/2014/main" id="{2E68CF38-E2DA-4E05-88B6-CB34D08BDCA5}"/>
              </a:ext>
            </a:extLst>
          </p:cNvPr>
          <p:cNvSpPr>
            <a:spLocks noGrp="1" noChangeArrowheads="1"/>
          </p:cNvSpPr>
          <p:nvPr>
            <p:ph type="body" sz="half" idx="1"/>
          </p:nvPr>
        </p:nvSpPr>
        <p:spPr>
          <a:xfrm>
            <a:off x="313184" y="1556791"/>
            <a:ext cx="4258816" cy="5164683"/>
          </a:xfrm>
        </p:spPr>
        <p:txBody>
          <a:bodyPr/>
          <a:lstStyle/>
          <a:p>
            <a:pPr marL="0" indent="0">
              <a:buNone/>
            </a:pPr>
            <a:r>
              <a:rPr lang="ja-JP" altLang="en-US" dirty="0">
                <a:solidFill>
                  <a:srgbClr val="9933FF"/>
                </a:solidFill>
                <a:ea typeface="ＭＳ ゴシック" panose="020B0609070205080204" pitchFamily="49" charset="-128"/>
              </a:rPr>
              <a:t>概要，論点</a:t>
            </a:r>
            <a:endParaRPr lang="en-US" altLang="ja-JP" dirty="0">
              <a:solidFill>
                <a:srgbClr val="9933FF"/>
              </a:solidFill>
              <a:ea typeface="ＭＳ ゴシック" panose="020B0609070205080204" pitchFamily="49" charset="-128"/>
            </a:endParaRPr>
          </a:p>
          <a:p>
            <a:pPr marL="0" indent="0">
              <a:spcBef>
                <a:spcPts val="1200"/>
              </a:spcBef>
              <a:buNone/>
            </a:pPr>
            <a:r>
              <a:rPr lang="en-US" altLang="ja-JP" dirty="0">
                <a:solidFill>
                  <a:srgbClr val="019995"/>
                </a:solidFill>
                <a:ea typeface="ＭＳ ゴシック" panose="020B0609070205080204" pitchFamily="49" charset="-128"/>
              </a:rPr>
              <a:t>1.  </a:t>
            </a:r>
            <a:r>
              <a:rPr lang="ja-JP" altLang="en-US" dirty="0">
                <a:solidFill>
                  <a:srgbClr val="006699"/>
                </a:solidFill>
                <a:ea typeface="ＭＳ ゴシック" panose="020B0609070205080204" pitchFamily="49" charset="-128"/>
              </a:rPr>
              <a:t>はじめに</a:t>
            </a:r>
            <a:endParaRPr lang="en-US" altLang="ja-JP" sz="2800" dirty="0">
              <a:solidFill>
                <a:srgbClr val="006699"/>
              </a:solidFill>
              <a:latin typeface="+mj-ea"/>
              <a:ea typeface="+mj-ea"/>
            </a:endParaRPr>
          </a:p>
          <a:p>
            <a:pPr marL="0" indent="0">
              <a:spcBef>
                <a:spcPts val="1200"/>
              </a:spcBef>
              <a:buNone/>
            </a:pPr>
            <a:r>
              <a:rPr lang="en-US" altLang="ja-JP" dirty="0">
                <a:solidFill>
                  <a:srgbClr val="019995"/>
                </a:solidFill>
                <a:ea typeface="ＭＳ ゴシック" panose="020B0609070205080204" pitchFamily="49" charset="-128"/>
              </a:rPr>
              <a:t>2.  </a:t>
            </a:r>
            <a:r>
              <a:rPr lang="ja-JP" altLang="en-US" dirty="0">
                <a:solidFill>
                  <a:srgbClr val="006699"/>
                </a:solidFill>
                <a:ea typeface="ＭＳ ゴシック" panose="020B0609070205080204" pitchFamily="49" charset="-128"/>
              </a:rPr>
              <a:t>数値積分の手法</a:t>
            </a:r>
            <a:endParaRPr lang="en-US" altLang="ja-JP" dirty="0">
              <a:solidFill>
                <a:srgbClr val="006699"/>
              </a:solidFill>
              <a:ea typeface="ＭＳ ゴシック" panose="020B0609070205080204" pitchFamily="49" charset="-128"/>
            </a:endParaRPr>
          </a:p>
          <a:p>
            <a:pPr marL="540000" indent="0">
              <a:spcBef>
                <a:spcPts val="600"/>
              </a:spcBef>
              <a:buNone/>
            </a:pPr>
            <a:r>
              <a:rPr lang="en-US" altLang="ja-JP" sz="2800" dirty="0">
                <a:solidFill>
                  <a:srgbClr val="01C7C2"/>
                </a:solidFill>
                <a:ea typeface="ＭＳ ゴシック" panose="020B0609070205080204" pitchFamily="49" charset="-128"/>
              </a:rPr>
              <a:t>2.1</a:t>
            </a:r>
            <a:r>
              <a:rPr lang="en-US" altLang="ja-JP" sz="2800" dirty="0">
                <a:solidFill>
                  <a:srgbClr val="019995"/>
                </a:solidFill>
                <a:ea typeface="ＭＳ ゴシック" panose="020B0609070205080204" pitchFamily="49" charset="-128"/>
              </a:rPr>
              <a:t>  </a:t>
            </a:r>
            <a:r>
              <a:rPr lang="ja-JP" altLang="en-US" sz="2800" dirty="0">
                <a:solidFill>
                  <a:srgbClr val="019995"/>
                </a:solidFill>
                <a:ea typeface="ＭＳ ゴシック" panose="020B0609070205080204" pitchFamily="49" charset="-128"/>
              </a:rPr>
              <a:t>台形公式</a:t>
            </a:r>
            <a:endParaRPr lang="en-US" altLang="ja-JP" sz="2800" dirty="0">
              <a:solidFill>
                <a:srgbClr val="019995"/>
              </a:solidFill>
              <a:ea typeface="ＭＳ ゴシック" panose="020B0609070205080204" pitchFamily="49" charset="-128"/>
            </a:endParaRPr>
          </a:p>
          <a:p>
            <a:pPr marL="540000" indent="0">
              <a:spcBef>
                <a:spcPts val="0"/>
              </a:spcBef>
              <a:buNone/>
            </a:pPr>
            <a:r>
              <a:rPr lang="en-US" altLang="ja-JP" sz="2800" dirty="0">
                <a:solidFill>
                  <a:srgbClr val="01C7C2"/>
                </a:solidFill>
                <a:ea typeface="ＭＳ ゴシック" panose="020B0609070205080204" pitchFamily="49" charset="-128"/>
              </a:rPr>
              <a:t>2.2</a:t>
            </a:r>
            <a:r>
              <a:rPr lang="en-US" altLang="ja-JP" sz="2800" dirty="0">
                <a:solidFill>
                  <a:srgbClr val="019995"/>
                </a:solidFill>
                <a:ea typeface="ＭＳ ゴシック" panose="020B0609070205080204" pitchFamily="49" charset="-128"/>
              </a:rPr>
              <a:t>  </a:t>
            </a:r>
            <a:r>
              <a:rPr lang="ja-JP" altLang="en-US" sz="2800" dirty="0">
                <a:solidFill>
                  <a:srgbClr val="019995"/>
                </a:solidFill>
                <a:ea typeface="ＭＳ ゴシック" panose="020B0609070205080204" pitchFamily="49" charset="-128"/>
              </a:rPr>
              <a:t>シンプソン公式</a:t>
            </a:r>
            <a:endParaRPr lang="en-US" altLang="ja-JP" sz="2800" dirty="0">
              <a:solidFill>
                <a:srgbClr val="019995"/>
              </a:solidFill>
              <a:ea typeface="ＭＳ ゴシック" panose="020B0609070205080204" pitchFamily="49" charset="-128"/>
            </a:endParaRPr>
          </a:p>
          <a:p>
            <a:pPr marL="540000" lvl="0" indent="-540000">
              <a:spcBef>
                <a:spcPts val="1200"/>
              </a:spcBef>
              <a:buNone/>
            </a:pPr>
            <a:r>
              <a:rPr lang="en-US" altLang="ja-JP" dirty="0">
                <a:solidFill>
                  <a:srgbClr val="019995"/>
                </a:solidFill>
                <a:latin typeface="Arial" panose="020B0604020202020204" pitchFamily="34" charset="0"/>
                <a:ea typeface="ＭＳ ゴシック" panose="020B0609070205080204" pitchFamily="49" charset="-128"/>
              </a:rPr>
              <a:t>3.  </a:t>
            </a:r>
            <a:r>
              <a:rPr lang="ja-JP" altLang="en-US" dirty="0">
                <a:solidFill>
                  <a:srgbClr val="006699"/>
                </a:solidFill>
                <a:latin typeface="Arial" panose="020B0604020202020204" pitchFamily="34" charset="0"/>
                <a:ea typeface="ＭＳ ゴシック" panose="020B0609070205080204" pitchFamily="49" charset="-128"/>
              </a:rPr>
              <a:t>測量学における　体積計算の手法</a:t>
            </a:r>
            <a:endParaRPr lang="en-US" altLang="ja-JP" dirty="0">
              <a:solidFill>
                <a:srgbClr val="006699"/>
              </a:solidFill>
              <a:latin typeface="Arial" panose="020B0604020202020204" pitchFamily="34" charset="0"/>
              <a:ea typeface="ＭＳ ゴシック" panose="020B0609070205080204" pitchFamily="49" charset="-128"/>
            </a:endParaRPr>
          </a:p>
          <a:p>
            <a:pPr marL="540000" lvl="0" indent="0">
              <a:spcBef>
                <a:spcPts val="600"/>
              </a:spcBef>
              <a:buNone/>
            </a:pPr>
            <a:r>
              <a:rPr lang="en-US" altLang="ja-JP" sz="2800" dirty="0">
                <a:solidFill>
                  <a:srgbClr val="01C7C2"/>
                </a:solidFill>
                <a:latin typeface="Arial" panose="020B0604020202020204" pitchFamily="34" charset="0"/>
                <a:ea typeface="ＭＳ ゴシック" panose="020B0609070205080204" pitchFamily="49" charset="-128"/>
              </a:rPr>
              <a:t>3.1</a:t>
            </a:r>
            <a:r>
              <a:rPr lang="ja-JP" altLang="en-US" sz="2800" dirty="0">
                <a:solidFill>
                  <a:srgbClr val="019995"/>
                </a:solidFill>
                <a:latin typeface="Arial" panose="020B0604020202020204" pitchFamily="34" charset="0"/>
                <a:ea typeface="ＭＳ ゴシック" panose="020B0609070205080204" pitchFamily="49" charset="-128"/>
              </a:rPr>
              <a:t>  平均断面法</a:t>
            </a:r>
            <a:endParaRPr lang="en-US" altLang="ja-JP" sz="2800" dirty="0">
              <a:solidFill>
                <a:srgbClr val="019995"/>
              </a:solidFill>
              <a:latin typeface="Arial" panose="020B0604020202020204" pitchFamily="34" charset="0"/>
              <a:ea typeface="ＭＳ ゴシック" panose="020B0609070205080204" pitchFamily="49" charset="-128"/>
            </a:endParaRPr>
          </a:p>
          <a:p>
            <a:pPr marL="540000" lvl="0" indent="0">
              <a:spcBef>
                <a:spcPts val="0"/>
              </a:spcBef>
              <a:buNone/>
            </a:pPr>
            <a:r>
              <a:rPr lang="ja-JP" altLang="en-US" sz="2800" dirty="0">
                <a:solidFill>
                  <a:srgbClr val="019995"/>
                </a:solidFill>
                <a:latin typeface="Arial" panose="020B0604020202020204" pitchFamily="34" charset="0"/>
                <a:ea typeface="ＭＳ ゴシック" panose="020B0609070205080204" pitchFamily="49" charset="-128"/>
              </a:rPr>
              <a:t>　　</a:t>
            </a:r>
            <a:r>
              <a:rPr lang="ja-JP" altLang="en-US" sz="2800" dirty="0">
                <a:solidFill>
                  <a:srgbClr val="01C7C2"/>
                </a:solidFill>
                <a:latin typeface="Arial" panose="020B0604020202020204" pitchFamily="34" charset="0"/>
                <a:ea typeface="ＭＳ ゴシック" panose="020B0609070205080204" pitchFamily="49" charset="-128"/>
              </a:rPr>
              <a:t>＝台形公式</a:t>
            </a:r>
            <a:endParaRPr lang="en-US" altLang="ja-JP" sz="2800" dirty="0">
              <a:solidFill>
                <a:srgbClr val="01C7C2"/>
              </a:solidFill>
              <a:latin typeface="Arial" panose="020B0604020202020204" pitchFamily="34" charset="0"/>
              <a:ea typeface="ＭＳ ゴシック" panose="020B0609070205080204" pitchFamily="49" charset="-128"/>
            </a:endParaRPr>
          </a:p>
          <a:p>
            <a:pPr marL="216000" indent="0">
              <a:spcBef>
                <a:spcPts val="0"/>
              </a:spcBef>
              <a:buNone/>
            </a:pPr>
            <a:endParaRPr lang="en-US" altLang="ja-JP" dirty="0">
              <a:solidFill>
                <a:schemeClr val="accent2"/>
              </a:solidFill>
              <a:ea typeface="ＭＳ ゴシック" panose="020B0609070205080204" pitchFamily="49" charset="-128"/>
            </a:endParaRPr>
          </a:p>
          <a:p>
            <a:pPr>
              <a:buFont typeface="Wingdings" panose="05000000000000000000" pitchFamily="2" charset="2"/>
              <a:buChar char="u"/>
            </a:pPr>
            <a:endParaRPr lang="en-US" altLang="ja-JP" dirty="0">
              <a:solidFill>
                <a:schemeClr val="accent2"/>
              </a:solidFill>
              <a:ea typeface="ＭＳ ゴシック" panose="020B0609070205080204" pitchFamily="49" charset="-128"/>
            </a:endParaRPr>
          </a:p>
          <a:p>
            <a:pPr>
              <a:buFont typeface="Wingdings" panose="05000000000000000000" pitchFamily="2" charset="2"/>
              <a:buChar char="u"/>
            </a:pPr>
            <a:endParaRPr lang="en-US" altLang="ja-JP" dirty="0">
              <a:solidFill>
                <a:schemeClr val="accent2"/>
              </a:solidFill>
              <a:ea typeface="ＭＳ ゴシック" panose="020B0609070205080204" pitchFamily="49" charset="-128"/>
            </a:endParaRPr>
          </a:p>
        </p:txBody>
      </p:sp>
      <p:sp>
        <p:nvSpPr>
          <p:cNvPr id="3" name="テキスト ボックス 2">
            <a:extLst>
              <a:ext uri="{FF2B5EF4-FFF2-40B4-BE49-F238E27FC236}">
                <a16:creationId xmlns:a16="http://schemas.microsoft.com/office/drawing/2014/main" id="{29F0D493-C4CC-47A3-BF69-171E905BF267}"/>
              </a:ext>
            </a:extLst>
          </p:cNvPr>
          <p:cNvSpPr txBox="1"/>
          <p:nvPr/>
        </p:nvSpPr>
        <p:spPr>
          <a:xfrm>
            <a:off x="4821826" y="2161667"/>
            <a:ext cx="4032448" cy="3954929"/>
          </a:xfrm>
          <a:prstGeom prst="rect">
            <a:avLst/>
          </a:prstGeom>
          <a:noFill/>
        </p:spPr>
        <p:txBody>
          <a:bodyPr wrap="square" rtlCol="0">
            <a:spAutoFit/>
          </a:bodyPr>
          <a:lstStyle/>
          <a:p>
            <a:pPr marL="540000" indent="-540000" algn="l">
              <a:spcBef>
                <a:spcPts val="1200"/>
              </a:spcBef>
            </a:pPr>
            <a:r>
              <a:rPr lang="en-US" altLang="ja-JP" sz="3200" dirty="0">
                <a:solidFill>
                  <a:srgbClr val="019995"/>
                </a:solidFill>
                <a:ea typeface="ＭＳ ゴシック" panose="020B0609070205080204" pitchFamily="49" charset="-128"/>
              </a:rPr>
              <a:t>4. </a:t>
            </a:r>
            <a:r>
              <a:rPr lang="ja-JP" altLang="en-US" sz="3200" dirty="0">
                <a:solidFill>
                  <a:srgbClr val="019995"/>
                </a:solidFill>
                <a:ea typeface="ＭＳ ゴシック" panose="020B0609070205080204" pitchFamily="49" charset="-128"/>
              </a:rPr>
              <a:t> </a:t>
            </a:r>
            <a:r>
              <a:rPr lang="ja-JP" altLang="en-US" sz="3200" dirty="0">
                <a:solidFill>
                  <a:srgbClr val="006699"/>
                </a:solidFill>
                <a:ea typeface="ＭＳ ゴシック" panose="020B0609070205080204" pitchFamily="49" charset="-128"/>
              </a:rPr>
              <a:t>連続した区間への数値積分の適用</a:t>
            </a:r>
            <a:endParaRPr lang="en-US" altLang="ja-JP" sz="3200" dirty="0">
              <a:solidFill>
                <a:srgbClr val="006699"/>
              </a:solidFill>
              <a:ea typeface="ＭＳ ゴシック" panose="020B0609070205080204" pitchFamily="49" charset="-128"/>
            </a:endParaRPr>
          </a:p>
          <a:p>
            <a:pPr marL="720000" indent="-720000" algn="l">
              <a:spcBef>
                <a:spcPts val="1200"/>
              </a:spcBef>
            </a:pPr>
            <a:r>
              <a:rPr lang="en-US" altLang="ja-JP" sz="3200" dirty="0">
                <a:solidFill>
                  <a:srgbClr val="019995"/>
                </a:solidFill>
                <a:ea typeface="ＭＳ ゴシック" panose="020B0609070205080204" pitchFamily="49" charset="-128"/>
              </a:rPr>
              <a:t>5.  </a:t>
            </a:r>
            <a:r>
              <a:rPr lang="ja-JP" altLang="en-US" sz="3200" dirty="0">
                <a:solidFill>
                  <a:srgbClr val="006699"/>
                </a:solidFill>
                <a:ea typeface="ＭＳ ゴシック" panose="020B0609070205080204" pitchFamily="49" charset="-128"/>
              </a:rPr>
              <a:t>検証例</a:t>
            </a:r>
            <a:endParaRPr lang="en-US" altLang="ja-JP" sz="3200" dirty="0">
              <a:solidFill>
                <a:srgbClr val="006699"/>
              </a:solidFill>
              <a:ea typeface="ＭＳ ゴシック" panose="020B0609070205080204" pitchFamily="49" charset="-128"/>
            </a:endParaRPr>
          </a:p>
          <a:p>
            <a:pPr marL="540000" algn="l">
              <a:spcBef>
                <a:spcPts val="600"/>
              </a:spcBef>
            </a:pPr>
            <a:r>
              <a:rPr lang="en-US" altLang="ja-JP" sz="2800" dirty="0">
                <a:solidFill>
                  <a:srgbClr val="01C7C2"/>
                </a:solidFill>
                <a:ea typeface="ＭＳ ゴシック" panose="020B0609070205080204" pitchFamily="49" charset="-128"/>
              </a:rPr>
              <a:t>5.1</a:t>
            </a:r>
            <a:r>
              <a:rPr lang="en-US" altLang="ja-JP" sz="2800" dirty="0">
                <a:solidFill>
                  <a:srgbClr val="6C6CCE"/>
                </a:solidFill>
                <a:ea typeface="ＭＳ ゴシック" panose="020B0609070205080204" pitchFamily="49" charset="-128"/>
              </a:rPr>
              <a:t>  </a:t>
            </a:r>
            <a:r>
              <a:rPr lang="ja-JP" altLang="en-US" sz="2800" dirty="0">
                <a:solidFill>
                  <a:srgbClr val="9A3A3A"/>
                </a:solidFill>
                <a:ea typeface="ＭＳ ゴシック" panose="020B0609070205080204" pitchFamily="49" charset="-128"/>
              </a:rPr>
              <a:t>小幡城</a:t>
            </a:r>
            <a:endParaRPr lang="en-US" altLang="ja-JP" sz="2800" dirty="0">
              <a:solidFill>
                <a:srgbClr val="9A3A3A"/>
              </a:solidFill>
              <a:ea typeface="ＭＳ ゴシック" panose="020B0609070205080204" pitchFamily="49" charset="-128"/>
            </a:endParaRPr>
          </a:p>
          <a:p>
            <a:pPr marL="540000" algn="l">
              <a:spcBef>
                <a:spcPts val="0"/>
              </a:spcBef>
            </a:pPr>
            <a:r>
              <a:rPr lang="en-US" altLang="ja-JP" sz="2800" dirty="0">
                <a:solidFill>
                  <a:srgbClr val="01C7C2"/>
                </a:solidFill>
                <a:ea typeface="ＭＳ ゴシック" panose="020B0609070205080204" pitchFamily="49" charset="-128"/>
              </a:rPr>
              <a:t>5.2</a:t>
            </a:r>
            <a:r>
              <a:rPr lang="en-US" altLang="ja-JP" sz="2800" dirty="0">
                <a:solidFill>
                  <a:srgbClr val="6C6CCE"/>
                </a:solidFill>
                <a:ea typeface="ＭＳ ゴシック" panose="020B0609070205080204" pitchFamily="49" charset="-128"/>
              </a:rPr>
              <a:t>  </a:t>
            </a:r>
            <a:r>
              <a:rPr lang="ja-JP" altLang="en-US" sz="2800" dirty="0">
                <a:solidFill>
                  <a:srgbClr val="C00000"/>
                </a:solidFill>
                <a:ea typeface="ＭＳ ゴシック" panose="020B0609070205080204" pitchFamily="49" charset="-128"/>
              </a:rPr>
              <a:t>小机城</a:t>
            </a:r>
            <a:endParaRPr lang="en-US" altLang="ja-JP" sz="2800" dirty="0">
              <a:solidFill>
                <a:srgbClr val="C00000"/>
              </a:solidFill>
              <a:ea typeface="ＭＳ ゴシック" panose="020B0609070205080204" pitchFamily="49" charset="-128"/>
            </a:endParaRPr>
          </a:p>
          <a:p>
            <a:pPr marL="720000" indent="-720000" algn="l">
              <a:spcBef>
                <a:spcPts val="1200"/>
              </a:spcBef>
            </a:pPr>
            <a:r>
              <a:rPr lang="en-US" altLang="ja-JP" sz="3200" dirty="0">
                <a:solidFill>
                  <a:srgbClr val="019995"/>
                </a:solidFill>
                <a:ea typeface="ＭＳ ゴシック" panose="020B0609070205080204" pitchFamily="49" charset="-128"/>
              </a:rPr>
              <a:t>6.  </a:t>
            </a:r>
            <a:r>
              <a:rPr lang="ja-JP" altLang="en-US" sz="3200" dirty="0">
                <a:solidFill>
                  <a:srgbClr val="019995"/>
                </a:solidFill>
                <a:ea typeface="ＭＳ ゴシック" panose="020B0609070205080204" pitchFamily="49" charset="-128"/>
              </a:rPr>
              <a:t>発展と課題</a:t>
            </a:r>
            <a:endParaRPr lang="en-US" altLang="ja-JP" sz="3200" dirty="0">
              <a:solidFill>
                <a:srgbClr val="019995"/>
              </a:solidFill>
              <a:ea typeface="ＭＳ ゴシック" panose="020B0609070205080204" pitchFamily="49" charset="-128"/>
            </a:endParaRPr>
          </a:p>
          <a:p>
            <a:pPr marL="720000" indent="-720000" algn="l">
              <a:spcBef>
                <a:spcPts val="1200"/>
              </a:spcBef>
            </a:pPr>
            <a:r>
              <a:rPr lang="ja-JP" altLang="en-US" sz="3200" dirty="0">
                <a:solidFill>
                  <a:srgbClr val="019995"/>
                </a:solidFill>
                <a:ea typeface="ＭＳ ゴシック" panose="020B0609070205080204" pitchFamily="49" charset="-128"/>
              </a:rPr>
              <a:t>付録</a:t>
            </a:r>
            <a:r>
              <a:rPr lang="ja-JP" altLang="en-US" sz="2800" dirty="0">
                <a:solidFill>
                  <a:srgbClr val="019995"/>
                </a:solidFill>
                <a:ea typeface="ＭＳ ゴシック" panose="020B0609070205080204" pitchFamily="49" charset="-128"/>
              </a:rPr>
              <a:t>（公式集）</a:t>
            </a:r>
            <a:endParaRPr lang="en-US" altLang="ja-JP" sz="2800" dirty="0">
              <a:solidFill>
                <a:srgbClr val="019995"/>
              </a:solidFill>
              <a:ea typeface="ＭＳ ゴシック" panose="020B0609070205080204" pitchFamily="49" charset="-128"/>
            </a:endParaRPr>
          </a:p>
        </p:txBody>
      </p:sp>
      <p:sp>
        <p:nvSpPr>
          <p:cNvPr id="6" name="スライド番号プレースホルダー 3">
            <a:extLst>
              <a:ext uri="{FF2B5EF4-FFF2-40B4-BE49-F238E27FC236}">
                <a16:creationId xmlns:a16="http://schemas.microsoft.com/office/drawing/2014/main" id="{91DCD17C-EC5C-4463-88C7-236B0B00B4FE}"/>
              </a:ext>
            </a:extLst>
          </p:cNvPr>
          <p:cNvSpPr>
            <a:spLocks noGrp="1"/>
          </p:cNvSpPr>
          <p:nvPr>
            <p:ph type="sldNum" sz="quarter" idx="12"/>
          </p:nvPr>
        </p:nvSpPr>
        <p:spPr>
          <a:xfrm>
            <a:off x="6553200" y="6245225"/>
            <a:ext cx="2133600" cy="476250"/>
          </a:xfrm>
        </p:spPr>
        <p:txBody>
          <a:bodyPr/>
          <a:lstStyle/>
          <a:p>
            <a:fld id="{F4DCD11C-E200-42C0-A722-14ECC5E524B2}" type="slidenum">
              <a:rPr lang="en-US" altLang="ja-JP" sz="2400" smtClean="0">
                <a:solidFill>
                  <a:srgbClr val="9C9CDE"/>
                </a:solidFill>
                <a:ea typeface="Yu Gothic Medium" panose="020B0400000000000000" pitchFamily="34" charset="-128"/>
              </a:rPr>
              <a:pPr/>
              <a:t>8</a:t>
            </a:fld>
            <a:endParaRPr lang="en-US" altLang="ja-JP" sz="2400" dirty="0">
              <a:solidFill>
                <a:srgbClr val="9C9CDE"/>
              </a:solidFill>
              <a:ea typeface="Yu Gothic Medium" panose="020B0400000000000000"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27053-9B0D-404E-8D62-B6F274BECEA8}"/>
              </a:ext>
            </a:extLst>
          </p:cNvPr>
          <p:cNvSpPr>
            <a:spLocks noGrp="1"/>
          </p:cNvSpPr>
          <p:nvPr>
            <p:ph type="title"/>
          </p:nvPr>
        </p:nvSpPr>
        <p:spPr/>
        <p:txBody>
          <a:bodyPr/>
          <a:lstStyle/>
          <a:p>
            <a:pPr algn="l"/>
            <a:r>
              <a:rPr lang="en-US" altLang="ja-JP" b="1" dirty="0">
                <a:solidFill>
                  <a:srgbClr val="006699"/>
                </a:solidFill>
              </a:rPr>
              <a:t>1.  </a:t>
            </a:r>
            <a:r>
              <a:rPr lang="ja-JP" altLang="en-US" b="1" dirty="0">
                <a:solidFill>
                  <a:srgbClr val="006699"/>
                </a:solidFill>
              </a:rPr>
              <a:t>はじめに</a:t>
            </a:r>
            <a:r>
              <a:rPr lang="ja-JP" altLang="en-US" sz="3600" b="1" dirty="0">
                <a:solidFill>
                  <a:srgbClr val="006699"/>
                </a:solidFill>
                <a:latin typeface="ＭＳ ゴシック" panose="020B0609070205080204" pitchFamily="49" charset="-128"/>
                <a:ea typeface="ＭＳ ゴシック" panose="020B0609070205080204" pitchFamily="49" charset="-128"/>
              </a:rPr>
              <a:t>（</a:t>
            </a:r>
            <a:r>
              <a:rPr lang="ja-JP" altLang="en-US" sz="3600" b="1" dirty="0">
                <a:solidFill>
                  <a:srgbClr val="006699"/>
                </a:solidFill>
              </a:rPr>
              <a:t>先行研究と現状）</a:t>
            </a:r>
            <a:endParaRPr kumimoji="1" lang="ja-JP" altLang="en-US" sz="3600" dirty="0">
              <a:solidFill>
                <a:srgbClr val="C46DFF"/>
              </a:solidFill>
            </a:endParaRPr>
          </a:p>
        </p:txBody>
      </p:sp>
      <p:sp>
        <p:nvSpPr>
          <p:cNvPr id="3" name="コンテンツ プレースホルダー 2">
            <a:extLst>
              <a:ext uri="{FF2B5EF4-FFF2-40B4-BE49-F238E27FC236}">
                <a16:creationId xmlns:a16="http://schemas.microsoft.com/office/drawing/2014/main" id="{271C4012-7C7F-4F7D-8528-FACA87E77111}"/>
              </a:ext>
            </a:extLst>
          </p:cNvPr>
          <p:cNvSpPr>
            <a:spLocks noGrp="1"/>
          </p:cNvSpPr>
          <p:nvPr>
            <p:ph idx="1"/>
          </p:nvPr>
        </p:nvSpPr>
        <p:spPr>
          <a:xfrm>
            <a:off x="457200" y="1600200"/>
            <a:ext cx="8229600" cy="4983162"/>
          </a:xfrm>
        </p:spPr>
        <p:txBody>
          <a:bodyPr/>
          <a:lstStyle/>
          <a:p>
            <a:r>
              <a:rPr lang="ja-JP" altLang="en-US" dirty="0">
                <a:solidFill>
                  <a:schemeClr val="accent2"/>
                </a:solidFill>
                <a:ea typeface="ＭＳ ゴシック" panose="020B0609070205080204" pitchFamily="49" charset="-128"/>
              </a:rPr>
              <a:t>江戸時代の軍学</a:t>
            </a:r>
            <a:r>
              <a:rPr lang="ja-JP" altLang="en-US" sz="2800" dirty="0">
                <a:solidFill>
                  <a:schemeClr val="accent2"/>
                </a:solidFill>
                <a:ea typeface="ＭＳ ゴシック" panose="020B0609070205080204" pitchFamily="49" charset="-128"/>
              </a:rPr>
              <a:t>（</a:t>
            </a:r>
            <a:r>
              <a:rPr lang="ja-JP" altLang="en-US"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武教全書</a:t>
            </a:r>
            <a:r>
              <a:rPr lang="ja-JP" altLang="en-US" sz="2800" dirty="0">
                <a:solidFill>
                  <a:schemeClr val="accent2"/>
                </a:solidFill>
                <a:latin typeface="+mj-ea"/>
                <a:ea typeface="+mj-ea"/>
              </a:rPr>
              <a:t>）</a:t>
            </a:r>
            <a:r>
              <a:rPr lang="ja-JP" altLang="en-US" dirty="0">
                <a:solidFill>
                  <a:schemeClr val="accent2"/>
                </a:solidFill>
                <a:ea typeface="ＭＳ ゴシック" panose="020B0609070205080204" pitchFamily="49" charset="-128"/>
              </a:rPr>
              <a:t>．</a:t>
            </a:r>
            <a:endParaRPr lang="en-US" altLang="ja-JP" dirty="0">
              <a:solidFill>
                <a:schemeClr val="accent2"/>
              </a:solidFill>
              <a:ea typeface="ＭＳ ゴシック" panose="020B0609070205080204" pitchFamily="49" charset="-128"/>
            </a:endParaRPr>
          </a:p>
          <a:p>
            <a:pPr>
              <a:spcBef>
                <a:spcPts val="1800"/>
              </a:spcBef>
              <a:spcAft>
                <a:spcPts val="0"/>
              </a:spcAft>
            </a:pPr>
            <a:r>
              <a:rPr lang="ja-JP" altLang="en-US" sz="2800" dirty="0">
                <a:solidFill>
                  <a:schemeClr val="accent2"/>
                </a:solidFill>
                <a:ea typeface="ＭＳ ゴシック" panose="020B0609070205080204" pitchFamily="49" charset="-128"/>
              </a:rPr>
              <a:t>測量をする現場には</a:t>
            </a:r>
            <a:r>
              <a:rPr lang="en-US" altLang="ja-JP" sz="2800" dirty="0">
                <a:solidFill>
                  <a:schemeClr val="accent2"/>
                </a:solidFill>
                <a:ea typeface="ＭＳ ゴシック" panose="020B0609070205080204" pitchFamily="49" charset="-128"/>
              </a:rPr>
              <a:t>…</a:t>
            </a:r>
            <a:r>
              <a:rPr lang="ja-JP" altLang="en-US" sz="2800" dirty="0" err="1">
                <a:solidFill>
                  <a:schemeClr val="accent2"/>
                </a:solidFill>
                <a:ea typeface="ＭＳ ゴシック" panose="020B0609070205080204" pitchFamily="49" charset="-128"/>
              </a:rPr>
              <a:t>，</a:t>
            </a:r>
            <a:endParaRPr lang="en-US" altLang="ja-JP" sz="2800" dirty="0">
              <a:solidFill>
                <a:schemeClr val="accent2"/>
              </a:solidFill>
              <a:ea typeface="ＭＳ ゴシック" panose="020B0609070205080204" pitchFamily="49" charset="-128"/>
            </a:endParaRPr>
          </a:p>
          <a:p>
            <a:pPr marL="324000" indent="0">
              <a:spcBef>
                <a:spcPts val="600"/>
              </a:spcBef>
              <a:spcAft>
                <a:spcPts val="600"/>
              </a:spcAft>
              <a:buNone/>
            </a:pPr>
            <a:r>
              <a:rPr lang="ja-JP" altLang="en-US" dirty="0">
                <a:solidFill>
                  <a:schemeClr val="accent2"/>
                </a:solidFill>
                <a:ea typeface="ＭＳ ゴシック" panose="020B0609070205080204" pitchFamily="49" charset="-128"/>
              </a:rPr>
              <a:t>簡便ではあるが精度の低い「平均断面法</a:t>
            </a:r>
            <a:r>
              <a:rPr lang="ja-JP" altLang="en-US" dirty="0">
                <a:solidFill>
                  <a:schemeClr val="accent2"/>
                </a:solidFill>
                <a:latin typeface="+mj-ea"/>
                <a:ea typeface="+mj-ea"/>
              </a:rPr>
              <a:t>」</a:t>
            </a:r>
            <a:endParaRPr lang="en-US" altLang="ja-JP" dirty="0">
              <a:solidFill>
                <a:schemeClr val="accent2"/>
              </a:solidFill>
              <a:latin typeface="+mj-ea"/>
              <a:ea typeface="+mj-ea"/>
            </a:endParaRPr>
          </a:p>
          <a:p>
            <a:pPr marL="324000" indent="0">
              <a:spcBef>
                <a:spcPts val="0"/>
              </a:spcBef>
              <a:spcAft>
                <a:spcPts val="600"/>
              </a:spcAft>
              <a:buNone/>
            </a:pPr>
            <a:r>
              <a:rPr lang="ja-JP" altLang="en-US" sz="2600" dirty="0">
                <a:solidFill>
                  <a:srgbClr val="006699"/>
                </a:solidFill>
                <a:latin typeface="+mj-ea"/>
                <a:ea typeface="+mj-ea"/>
              </a:rPr>
              <a:t>（</a:t>
            </a:r>
            <a:r>
              <a:rPr lang="en-US" altLang="ja-JP" sz="2600" dirty="0">
                <a:solidFill>
                  <a:srgbClr val="006699"/>
                </a:solidFill>
                <a:ea typeface="ＭＳ ゴシック" panose="020B0609070205080204" pitchFamily="49" charset="-128"/>
              </a:rPr>
              <a:t>3.1</a:t>
            </a:r>
            <a:r>
              <a:rPr lang="ja-JP" altLang="en-US" sz="2600" dirty="0">
                <a:solidFill>
                  <a:srgbClr val="006699"/>
                </a:solidFill>
                <a:latin typeface="ＭＳ Ｐゴシック" panose="020B0600070205080204" pitchFamily="50" charset="-128"/>
                <a:ea typeface="ＭＳ Ｐゴシック" panose="020B0600070205080204" pitchFamily="50" charset="-128"/>
              </a:rPr>
              <a:t>）</a:t>
            </a:r>
            <a:r>
              <a:rPr lang="ja-JP" altLang="en-US" sz="2800" dirty="0">
                <a:solidFill>
                  <a:schemeClr val="accent2"/>
                </a:solidFill>
                <a:ea typeface="ＭＳ ゴシック" panose="020B0609070205080204" pitchFamily="49" charset="-128"/>
              </a:rPr>
              <a:t>しか示されていなかった．</a:t>
            </a:r>
            <a:endParaRPr lang="en-US" altLang="ja-JP" sz="2800" dirty="0">
              <a:solidFill>
                <a:schemeClr val="accent2"/>
              </a:solidFill>
              <a:ea typeface="ＭＳ ゴシック" panose="020B0609070205080204" pitchFamily="49" charset="-128"/>
            </a:endParaRPr>
          </a:p>
          <a:p>
            <a:pPr marL="720000" indent="-288000">
              <a:spcBef>
                <a:spcPts val="300"/>
              </a:spcBef>
            </a:pPr>
            <a:r>
              <a:rPr lang="ja-JP" altLang="en-US" sz="2800" dirty="0">
                <a:solidFill>
                  <a:schemeClr val="accent2"/>
                </a:solidFill>
                <a:ea typeface="ＭＳ ゴシック" panose="020B0609070205080204" pitchFamily="49" charset="-128"/>
              </a:rPr>
              <a:t>測量学の教科書</a:t>
            </a:r>
            <a:r>
              <a:rPr lang="ja-JP" altLang="en-US" sz="2400" dirty="0">
                <a:solidFill>
                  <a:srgbClr val="6262E4"/>
                </a:solidFill>
                <a:ea typeface="ＭＳ ゴシック" panose="020B0609070205080204" pitchFamily="49" charset="-128"/>
              </a:rPr>
              <a:t>（日本語</a:t>
            </a:r>
            <a:r>
              <a:rPr lang="ja-JP" altLang="en-US" sz="2400" dirty="0">
                <a:solidFill>
                  <a:srgbClr val="6262E4"/>
                </a:solidFill>
                <a:latin typeface="ＭＳ Ｐゴシック" panose="020B0600070205080204" pitchFamily="50" charset="-128"/>
                <a:ea typeface="ＭＳ Ｐゴシック" panose="020B0600070205080204" pitchFamily="50" charset="-128"/>
              </a:rPr>
              <a:t>）</a:t>
            </a:r>
            <a:endParaRPr lang="en-US" altLang="ja-JP" sz="2400" dirty="0">
              <a:solidFill>
                <a:srgbClr val="6262E4"/>
              </a:solidFill>
              <a:ea typeface="ＭＳ ゴシック" panose="020B0609070205080204" pitchFamily="49" charset="-128"/>
            </a:endParaRPr>
          </a:p>
          <a:p>
            <a:pPr marL="720000" indent="-288000">
              <a:spcBef>
                <a:spcPts val="300"/>
              </a:spcBef>
            </a:pPr>
            <a:r>
              <a:rPr lang="ja-JP" altLang="en-US" sz="2800" dirty="0">
                <a:solidFill>
                  <a:schemeClr val="accent2"/>
                </a:solidFill>
                <a:ea typeface="ＭＳ ゴシック" panose="020B0609070205080204" pitchFamily="49" charset="-128"/>
              </a:rPr>
              <a:t>行政機関の「</a:t>
            </a:r>
            <a:r>
              <a:rPr lang="ja-JP" altLang="en-US" sz="2800" dirty="0">
                <a:solidFill>
                  <a:schemeClr val="accent2"/>
                </a:solidFill>
                <a:latin typeface="Segoe UI Historic" panose="020B0502040204020203" pitchFamily="34" charset="0"/>
                <a:ea typeface="ＭＳ ゴシック" panose="020B0609070205080204" pitchFamily="49" charset="-128"/>
                <a:cs typeface="Segoe UI Historic" panose="020B0502040204020203" pitchFamily="34" charset="0"/>
              </a:rPr>
              <a:t>算出要領</a:t>
            </a:r>
            <a:r>
              <a:rPr lang="ja-JP" altLang="en-US" sz="2800" dirty="0">
                <a:solidFill>
                  <a:schemeClr val="accent2"/>
                </a:solidFill>
                <a:latin typeface="ＭＳ Ｐゴシック" panose="020B0600070205080204" pitchFamily="50" charset="-128"/>
                <a:ea typeface="ＭＳ Ｐゴシック" panose="020B0600070205080204" pitchFamily="50" charset="-128"/>
              </a:rPr>
              <a:t>」</a:t>
            </a:r>
            <a:r>
              <a:rPr lang="ja-JP" altLang="en-US" sz="2400" dirty="0">
                <a:solidFill>
                  <a:srgbClr val="6262CC"/>
                </a:solidFill>
                <a:latin typeface="ＭＳ Ｐゴシック" panose="020B0600070205080204" pitchFamily="50" charset="-128"/>
                <a:ea typeface="ＭＳ Ｐゴシック" panose="020B0600070205080204" pitchFamily="50" charset="-128"/>
              </a:rPr>
              <a:t> </a:t>
            </a:r>
            <a:r>
              <a:rPr lang="en-US" altLang="ja-JP" sz="2400" dirty="0">
                <a:solidFill>
                  <a:srgbClr val="6262CC"/>
                </a:solidFill>
                <a:latin typeface="ＭＳ Ｐゴシック" panose="020B0600070205080204" pitchFamily="50" charset="-128"/>
                <a:ea typeface="ＭＳ Ｐゴシック" panose="020B0600070205080204" pitchFamily="50" charset="-128"/>
              </a:rPr>
              <a:t>… </a:t>
            </a:r>
            <a:r>
              <a:rPr lang="ja-JP" altLang="en-US" sz="2400" dirty="0">
                <a:solidFill>
                  <a:srgbClr val="6262CC"/>
                </a:solidFill>
                <a:latin typeface="ＭＳ Ｐゴシック" panose="020B0600070205080204" pitchFamily="50" charset="-128"/>
                <a:ea typeface="ＭＳ Ｐゴシック" panose="020B0600070205080204" pitchFamily="50" charset="-128"/>
              </a:rPr>
              <a:t>規範，ルール</a:t>
            </a:r>
            <a:endParaRPr lang="en-US" altLang="ja-JP" sz="2400" dirty="0">
              <a:solidFill>
                <a:srgbClr val="6262CC"/>
              </a:solidFill>
              <a:ea typeface="ＭＳ ゴシック" panose="020B0609070205080204" pitchFamily="49" charset="-128"/>
            </a:endParaRPr>
          </a:p>
          <a:p>
            <a:pPr marL="720000" indent="-288000">
              <a:spcBef>
                <a:spcPts val="300"/>
              </a:spcBef>
            </a:pPr>
            <a:r>
              <a:rPr lang="ja-JP" altLang="en-US" sz="2800" dirty="0">
                <a:solidFill>
                  <a:srgbClr val="4F4FC5"/>
                </a:solidFill>
                <a:ea typeface="ＭＳ ゴシック" panose="020B0609070205080204" pitchFamily="49" charset="-128"/>
              </a:rPr>
              <a:t>上記に基く</a:t>
            </a:r>
            <a:r>
              <a:rPr lang="ja-JP" altLang="en-US" sz="2800" dirty="0">
                <a:solidFill>
                  <a:schemeClr val="accent2"/>
                </a:solidFill>
                <a:ea typeface="ＭＳ ゴシック" panose="020B0609070205080204" pitchFamily="49" charset="-128"/>
              </a:rPr>
              <a:t>「発掘調査報告書」</a:t>
            </a:r>
            <a:endParaRPr lang="en-US" altLang="ja-JP" sz="2800" dirty="0">
              <a:solidFill>
                <a:schemeClr val="accent2"/>
              </a:solidFill>
              <a:ea typeface="ＭＳ ゴシック" panose="020B0609070205080204" pitchFamily="49" charset="-128"/>
            </a:endParaRPr>
          </a:p>
          <a:p>
            <a:pPr>
              <a:spcBef>
                <a:spcPts val="1800"/>
              </a:spcBef>
            </a:pPr>
            <a:r>
              <a:rPr lang="ja-JP" altLang="en-US" sz="2800" dirty="0">
                <a:solidFill>
                  <a:srgbClr val="5F5FBF"/>
                </a:solidFill>
                <a:ea typeface="ＭＳ ゴシック" panose="020B0609070205080204" pitchFamily="49" charset="-128"/>
              </a:rPr>
              <a:t>中世城郭研究会 月例会</a:t>
            </a:r>
            <a:r>
              <a:rPr lang="ja-JP" altLang="en-US" sz="2400" dirty="0">
                <a:solidFill>
                  <a:srgbClr val="5F5FBF"/>
                </a:solidFill>
                <a:ea typeface="ＭＳ ゴシック" panose="020B0609070205080204" pitchFamily="49" charset="-128"/>
              </a:rPr>
              <a:t> </a:t>
            </a:r>
            <a:r>
              <a:rPr lang="en-US" altLang="ja-JP" sz="2400" dirty="0">
                <a:solidFill>
                  <a:srgbClr val="5F5FBF"/>
                </a:solidFill>
                <a:ea typeface="ＭＳ ゴシック" panose="020B0609070205080204" pitchFamily="49" charset="-128"/>
              </a:rPr>
              <a:t>(2006) </a:t>
            </a:r>
            <a:r>
              <a:rPr lang="ja-JP" altLang="en-US" sz="2800" dirty="0" err="1">
                <a:solidFill>
                  <a:srgbClr val="5F5FBF"/>
                </a:solidFill>
                <a:ea typeface="ＭＳ ゴシック" panose="020B0609070205080204" pitchFamily="49" charset="-128"/>
              </a:rPr>
              <a:t>での</a:t>
            </a:r>
            <a:r>
              <a:rPr lang="ja-JP" altLang="en-US" sz="2800" dirty="0">
                <a:solidFill>
                  <a:srgbClr val="5F5FBF"/>
                </a:solidFill>
                <a:ea typeface="ＭＳ ゴシック" panose="020B0609070205080204" pitchFamily="49" charset="-128"/>
              </a:rPr>
              <a:t>報告 </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a:t>
            </a:r>
            <a:r>
              <a:rPr lang="ja-JP" altLang="en-US"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西村 </a:t>
            </a:r>
            <a:r>
              <a:rPr lang="en-US" altLang="ja-JP" sz="2400" dirty="0">
                <a:solidFill>
                  <a:srgbClr val="009999"/>
                </a:solidFill>
                <a:latin typeface="Segoe UI Historic" panose="020B0502040204020203" pitchFamily="34" charset="0"/>
                <a:ea typeface="Segoe UI Historic" panose="020B0502040204020203" pitchFamily="34" charset="0"/>
                <a:cs typeface="Segoe UI Historic" panose="020B0502040204020203" pitchFamily="34" charset="0"/>
              </a:rPr>
              <a:t>06]</a:t>
            </a:r>
            <a:r>
              <a:rPr lang="en-US" altLang="ja-JP" sz="2400" dirty="0">
                <a:solidFill>
                  <a:srgbClr val="333399"/>
                </a:solidFill>
                <a:latin typeface="Segoe UI Historic" panose="020B0502040204020203" pitchFamily="34" charset="0"/>
                <a:ea typeface="Segoe UI Historic" panose="020B0502040204020203" pitchFamily="34" charset="0"/>
                <a:cs typeface="Segoe UI Historic" panose="020B0502040204020203" pitchFamily="34" charset="0"/>
              </a:rPr>
              <a:t> </a:t>
            </a:r>
            <a:endParaRPr lang="ja-JP" altLang="en-US" sz="2400" dirty="0">
              <a:solidFill>
                <a:schemeClr val="accent2"/>
              </a:solidFill>
              <a:ea typeface="ＭＳ ゴシック" panose="020B0609070205080204" pitchFamily="49" charset="-128"/>
            </a:endParaRPr>
          </a:p>
        </p:txBody>
      </p:sp>
      <p:sp>
        <p:nvSpPr>
          <p:cNvPr id="4" name="スライド番号プレースホルダー 3">
            <a:extLst>
              <a:ext uri="{FF2B5EF4-FFF2-40B4-BE49-F238E27FC236}">
                <a16:creationId xmlns:a16="http://schemas.microsoft.com/office/drawing/2014/main" id="{4BEBC155-BC04-4FA2-8483-8482B8485F95}"/>
              </a:ext>
            </a:extLst>
          </p:cNvPr>
          <p:cNvSpPr>
            <a:spLocks noGrp="1"/>
          </p:cNvSpPr>
          <p:nvPr>
            <p:ph type="sldNum" sz="quarter" idx="12"/>
          </p:nvPr>
        </p:nvSpPr>
        <p:spPr/>
        <p:txBody>
          <a:bodyPr/>
          <a:lstStyle/>
          <a:p>
            <a:fld id="{F4DCD11C-E200-42C0-A722-14ECC5E524B2}" type="slidenum">
              <a:rPr lang="en-US" altLang="ja-JP" sz="2400" smtClean="0">
                <a:solidFill>
                  <a:srgbClr val="9C9CDE"/>
                </a:solidFill>
              </a:rPr>
              <a:pPr/>
              <a:t>9</a:t>
            </a:fld>
            <a:endParaRPr lang="en-US" altLang="ja-JP" sz="2400" dirty="0">
              <a:solidFill>
                <a:srgbClr val="9C9CDE"/>
              </a:solidFill>
            </a:endParaRPr>
          </a:p>
        </p:txBody>
      </p:sp>
    </p:spTree>
    <p:extLst>
      <p:ext uri="{BB962C8B-B14F-4D97-AF65-F5344CB8AC3E}">
        <p14:creationId xmlns:p14="http://schemas.microsoft.com/office/powerpoint/2010/main" val="618600863"/>
      </p:ext>
    </p:extLst>
  </p:cSld>
  <p:clrMapOvr>
    <a:masterClrMapping/>
  </p:clrMapOvr>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57285</TotalTime>
  <Words>2744</Words>
  <Application>Microsoft Office PowerPoint</Application>
  <PresentationFormat>画面に合わせる (4:3)</PresentationFormat>
  <Paragraphs>637</Paragraphs>
  <Slides>57</Slides>
  <Notes>26</Notes>
  <HiddenSlides>12</HiddenSlides>
  <MMClips>0</MMClips>
  <ScaleCrop>false</ScaleCrop>
  <HeadingPairs>
    <vt:vector size="6" baseType="variant">
      <vt:variant>
        <vt:lpstr>使用されているフォント</vt:lpstr>
      </vt:variant>
      <vt:variant>
        <vt:i4>20</vt:i4>
      </vt:variant>
      <vt:variant>
        <vt:lpstr>テーマ</vt:lpstr>
      </vt:variant>
      <vt:variant>
        <vt:i4>1</vt:i4>
      </vt:variant>
      <vt:variant>
        <vt:lpstr>スライド タイトル</vt:lpstr>
      </vt:variant>
      <vt:variant>
        <vt:i4>57</vt:i4>
      </vt:variant>
    </vt:vector>
  </HeadingPairs>
  <TitlesOfParts>
    <vt:vector size="78" baseType="lpstr">
      <vt:lpstr>HGPｺﾞｼｯｸE</vt:lpstr>
      <vt:lpstr>HGP明朝E</vt:lpstr>
      <vt:lpstr>Microsoft YaHei UI</vt:lpstr>
      <vt:lpstr>Microsoft YaHei UI Light</vt:lpstr>
      <vt:lpstr>ＭＳ Ｐゴシック</vt:lpstr>
      <vt:lpstr>ＭＳ Ｐ明朝</vt:lpstr>
      <vt:lpstr>ＭＳ ゴシック</vt:lpstr>
      <vt:lpstr>Yu Gothic Medium</vt:lpstr>
      <vt:lpstr>Abadi</vt:lpstr>
      <vt:lpstr>Aldhabi</vt:lpstr>
      <vt:lpstr>Arial</vt:lpstr>
      <vt:lpstr>Arial Rounded MT Bold</vt:lpstr>
      <vt:lpstr>Bookman Old Style</vt:lpstr>
      <vt:lpstr>Britannic Bold</vt:lpstr>
      <vt:lpstr>Cambria Math</vt:lpstr>
      <vt:lpstr>Eras Bold ITC</vt:lpstr>
      <vt:lpstr>Segoe UI Black</vt:lpstr>
      <vt:lpstr>Segoe UI Historic</vt:lpstr>
      <vt:lpstr>Times New Roman</vt:lpstr>
      <vt:lpstr>Wingdings</vt:lpstr>
      <vt:lpstr>標準デザイン</vt:lpstr>
      <vt:lpstr>体積測定で検証する 土塁の取崩しによる 土橋の造成</vt:lpstr>
      <vt:lpstr>次の発表に用いるファイル</vt:lpstr>
      <vt:lpstr>PowerPoint プレゼンテーション</vt:lpstr>
      <vt:lpstr>概要 (2/2)</vt:lpstr>
      <vt:lpstr>概要 (3/2)</vt:lpstr>
      <vt:lpstr>論点</vt:lpstr>
      <vt:lpstr>自己紹介と導入</vt:lpstr>
      <vt:lpstr>もくじ</vt:lpstr>
      <vt:lpstr>1.  はじめに（先行研究と現状）</vt:lpstr>
      <vt:lpstr>1.1  江戸時代の軍学</vt:lpstr>
      <vt:lpstr>1.3  シンプソン公式による体積計算</vt:lpstr>
      <vt:lpstr>2.  数値積分の手法  (1/2)</vt:lpstr>
      <vt:lpstr>2.  数値積分の手法  (2/2)</vt:lpstr>
      <vt:lpstr>2.1  台形公式  (1/4)</vt:lpstr>
      <vt:lpstr>2.1  台形公式  (2/4)</vt:lpstr>
      <vt:lpstr>2.1  台形公式  (3/4)</vt:lpstr>
      <vt:lpstr>2.1  台形公式  (4/4)</vt:lpstr>
      <vt:lpstr>2.2  シンプソン公式  (1/4)</vt:lpstr>
      <vt:lpstr>2.2  シンプソン公式  (2/4)</vt:lpstr>
      <vt:lpstr>2.2  シンプソン公式  (3/4)</vt:lpstr>
      <vt:lpstr>2.2  シンプソン公式  (4/4)</vt:lpstr>
      <vt:lpstr>3.  測量学における体積計算の手法</vt:lpstr>
      <vt:lpstr>3.1  平均断面法</vt:lpstr>
      <vt:lpstr>3.2  六分法 </vt:lpstr>
      <vt:lpstr>4.  連続した区間への数値積分の適用  (1/2)</vt:lpstr>
      <vt:lpstr>4.  連続した区間への数値積分の適用  (2/2)</vt:lpstr>
      <vt:lpstr>5.  検証例  (1/2)</vt:lpstr>
      <vt:lpstr>5.  検証例  (2/2)</vt:lpstr>
      <vt:lpstr>5.1  小幡城  (1/6)</vt:lpstr>
      <vt:lpstr>5.1  小幡城  (2/6)</vt:lpstr>
      <vt:lpstr>5.1  小幡城  (3/6)</vt:lpstr>
      <vt:lpstr>5.1  小幡城  (4/6)</vt:lpstr>
      <vt:lpstr>5.1  小幡城  (5/6)</vt:lpstr>
      <vt:lpstr>5.1  小幡城  (6/6)</vt:lpstr>
      <vt:lpstr>5.2  小机城  (1/5)</vt:lpstr>
      <vt:lpstr>5.2  小机城  (2/5)</vt:lpstr>
      <vt:lpstr>5.2  小机城  (3/5)</vt:lpstr>
      <vt:lpstr>5.2  小机城  (4/5)</vt:lpstr>
      <vt:lpstr>5.2  小机城  (5/5)</vt:lpstr>
      <vt:lpstr>6.  発展と課題</vt:lpstr>
      <vt:lpstr>参考文献  (1/2)</vt:lpstr>
      <vt:lpstr>参考文献  (2/2)</vt:lpstr>
      <vt:lpstr>付録（公式集）  (1/4)</vt:lpstr>
      <vt:lpstr>PowerPoint プレゼンテーション</vt:lpstr>
      <vt:lpstr>付録（公式集）  (3/4)</vt:lpstr>
      <vt:lpstr>付録（公式集）  (4/4)</vt:lpstr>
      <vt:lpstr>PowerPoint プレゼンテーション</vt:lpstr>
      <vt:lpstr>備考</vt:lpstr>
      <vt:lpstr>PowerPoint プレゼンテーション</vt:lpstr>
      <vt:lpstr>予想される意見  (0)</vt:lpstr>
      <vt:lpstr>予想される意見  (1)</vt:lpstr>
      <vt:lpstr>予想される意見  (2)</vt:lpstr>
      <vt:lpstr>予想される意見  (3)</vt:lpstr>
      <vt:lpstr>予想される意見  (4)</vt:lpstr>
      <vt:lpstr>予想される意見  (5)</vt:lpstr>
      <vt:lpstr>予想される意見  (6)</vt:lpstr>
      <vt:lpstr>予想される意見  (7)</vt:lpstr>
    </vt:vector>
  </TitlesOfParts>
  <Company>駒澤大学</Company>
  <LinksUpToDate>false</LinksUpToDate>
  <SharedDoc>false</SharedDoc>
  <HyperlinkBase>https://www.komazawa-u.ac.jp/~kazov/Nis/study/castles/earthworks2019.html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体積測定で検証する土塁の取崩しによる土橋の造成</dc:title>
  <dc:subject>Volumetric Measurements for Verification of Bridge Construction by Earthwork Destruction in a Castle</dc:subject>
  <dc:creator>西村和夫</dc:creator>
  <cp:keywords>縄張り, 縄張図</cp:keywords>
  <dc:description>at 真剣討論・城郭研究『第36回 全国城郭研究者セミナー』中世城郭研究会, 2019-08-04.</dc:description>
  <cp:lastModifiedBy>NISHIMURA Kazuo</cp:lastModifiedBy>
  <cp:revision>543</cp:revision>
  <dcterms:created xsi:type="dcterms:W3CDTF">2009-04-06T05:54:40Z</dcterms:created>
  <dcterms:modified xsi:type="dcterms:W3CDTF">2019-07-09T12:52:11Z</dcterms:modified>
  <cp:category>城郭</cp:category>
</cp:coreProperties>
</file>