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4" r:id="rId3"/>
    <p:sldId id="273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CCFB3-0A8B-4337-9900-F0DE16EC8CDF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ADA48-3BE1-4D39-BC8D-097B4E40A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0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9600E5-80C5-4098-8A80-1FB8D6DFB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60A585-21F0-4DFA-92A1-A0EE6ADD3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00FB93-A463-45B9-8956-64CFC526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DE2E-6093-4549-AFF3-70BFC3CDEFAE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BC0725-C581-40B6-9AE1-DB0CC484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655BF4-7685-43BA-A5BA-487333D8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95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E576C-6737-4EBC-BEF6-B1CFB980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20DD0B-9A84-4F8E-90CF-2484751DC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5DA9EB-463F-453E-934D-E9B96293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905-E178-4E48-B926-D0DD02E99E62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474254-1281-4765-94B6-20BE6621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E53F8-0AFE-47A0-A736-38135D4B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5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FBF1CB7-CDB8-4279-BD56-A966DAF75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7F5291-B79C-42C0-A892-F8BE35319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41C496-DDDD-4039-A51E-D647DE8A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F7EB-E89D-42E7-8981-08D9869A2641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11457C-B15B-464E-AAAF-3B215816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645691-4705-45F2-A5D6-F6396BB4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45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33A5A-E21A-413D-8620-45CBAE9C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3EBD8A-D507-47EC-A3AC-ABA0EC072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C4B24F-2F94-433C-AA20-9FA2F30E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4B4A-CE6A-49D8-BCD5-AD03FCA12344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1638CA-6C67-4F0A-9F81-2C4EC5CB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B1158-41A3-4C7C-AA5E-5656E135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60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303137-BAE1-4BB2-8816-136DD270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D6FE73-D86D-4E4F-825D-E2CD6F20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A5EC98-7EE3-42B7-B71E-42986969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853A-6F6F-4C08-90AF-A9AFC4D52DAE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B02FDC-B2A8-46CD-9B2E-66539F35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4E6256-C79B-4FFA-904E-F9AA8A3B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79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A735C2-CFBA-4828-83C2-5E46439D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E25D1B-E768-4590-97C6-09CAF994B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7B5E07-E99F-4ADC-AB15-E6F1055A4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3B86CD-82FA-4F64-8477-7D8275E6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0A2A-14F7-46B2-8BBE-95475736D201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8838C2-9557-4B5E-9645-2CA70775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BB794E-3939-4378-A3EA-F6AE07A9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2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204BDE-9988-4F73-9DC1-791B7973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38FF25-AFA8-459A-92B7-4DE0A91ED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C71602-D7A5-4423-A4C7-0F4FBA3D6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B5BA5F-78FA-4E7C-AF4C-B1522472D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7B0FE5-96A2-465F-AAFA-F391CC013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FA4B05-FF7A-49EF-8BB5-88704971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70B9-4F09-4D67-A9BB-8E5AB00E4CEF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2D8B2E-3913-4CED-B06F-4C6AEFD6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2807A1-EC4E-47D8-96E1-5C2674C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0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4BA88-A514-4C8E-BE31-54C23FE7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DFD05E-2695-4291-8AC6-BBEFB08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37F-7366-4994-B3A7-92388D2E5C36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BD0B92-9135-441F-9D0D-7120542B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9AE46F-B11C-4135-BD25-01FA4BC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F374638-4DE7-4543-A84A-109DBAE4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3EB-3707-4679-8DD8-8E132013FAC5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7A15F83-2014-4B6A-80EE-211C4C68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EF2735-8F6B-4DBA-B314-CF9CA90C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12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A2DE25-8312-45AC-8486-D0E18A13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D3704E-2CFB-49C3-9987-1A19B7B7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B58F4D-058F-4029-B9D9-7EDD9B4E1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D20AB3-0132-41B3-97CC-0A43AB04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5157-A4B1-47F1-B4E6-4CE96ACDB797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E7574B-F272-4B73-A4DE-E2988899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2264F2-32F1-4D39-865F-BA399E73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2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14534-7133-4F22-976E-1BB2A74F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75DA53B-181A-41EB-BA03-3AC3C8970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C806D8-F6C1-41EB-84F3-1002958CC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D85173-7B01-4055-9747-60BDF51E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85E8-11B0-4E06-9E81-3A5966FCBFEF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CE3EC3-F9E4-40A2-B6E8-201C3EEB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DE1C5A-0AED-4818-92D6-333C6B7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5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F94BA3-F4AB-4385-B342-5264B92A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44C941-45DC-4786-87F6-22FAB34C2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ECBEB9-014B-4ED7-8D45-612EE86D4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4D76-F80C-49AC-902E-07F59AB73939}" type="datetime1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833C1-31E5-40FE-AB82-DC46BF77D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1A2C70-D719-4F36-8E41-57B302B24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A4891-6CBB-4182-9715-E5129FDA4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57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80" y="336549"/>
            <a:ext cx="2281371" cy="15938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3200" b="1" dirty="0" err="1">
                <a:solidFill>
                  <a:srgbClr val="FF33CC"/>
                </a:solidFill>
              </a:rPr>
              <a:t>YeStudy</a:t>
            </a:r>
            <a:br>
              <a:rPr lang="en-US" altLang="ja-JP" sz="3200" b="1" dirty="0"/>
            </a:br>
            <a:r>
              <a:rPr lang="ja-JP" altLang="en-US" sz="3200" b="1" dirty="0">
                <a:solidFill>
                  <a:srgbClr val="0000CC"/>
                </a:solidFill>
              </a:rPr>
              <a:t>ページ内　へのリンク</a:t>
            </a:r>
            <a:endParaRPr kumimoji="1" lang="ja-JP" alt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2014" y="6305625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B2A7BAC3-FC32-4131-9F43-109EEB839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52" y="443345"/>
            <a:ext cx="7620000" cy="3454400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90008CD-F891-4C7C-8987-31005A13D859}"/>
              </a:ext>
            </a:extLst>
          </p:cNvPr>
          <p:cNvGrpSpPr/>
          <p:nvPr/>
        </p:nvGrpSpPr>
        <p:grpSpPr>
          <a:xfrm>
            <a:off x="738910" y="2595418"/>
            <a:ext cx="3352799" cy="1256147"/>
            <a:chOff x="738910" y="2595418"/>
            <a:chExt cx="3352799" cy="1256147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752EA1D8-D7F1-491D-9C01-CA2BE85AC5C8}"/>
                </a:ext>
              </a:extLst>
            </p:cNvPr>
            <p:cNvSpPr/>
            <p:nvPr/>
          </p:nvSpPr>
          <p:spPr>
            <a:xfrm>
              <a:off x="738910" y="2743201"/>
              <a:ext cx="3278908" cy="1108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7ED12A8-A293-4403-8581-A396F9A4F5FB}"/>
                </a:ext>
              </a:extLst>
            </p:cNvPr>
            <p:cNvSpPr txBox="1"/>
            <p:nvPr/>
          </p:nvSpPr>
          <p:spPr>
            <a:xfrm>
              <a:off x="886691" y="3084929"/>
              <a:ext cx="3011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b="1" dirty="0">
                  <a:solidFill>
                    <a:schemeClr val="bg1"/>
                  </a:solidFill>
                </a:rPr>
                <a:t>ここをクリックすると</a:t>
              </a:r>
              <a:endParaRPr kumimoji="1" lang="ja-JP" altLang="en-US" sz="2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112DF26B-BC21-4208-9605-FEDD72A8E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352" y="2595418"/>
              <a:ext cx="593357" cy="40502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字幕 2">
            <a:extLst>
              <a:ext uri="{FF2B5EF4-FFF2-40B4-BE49-F238E27FC236}">
                <a16:creationId xmlns:a16="http://schemas.microsoft.com/office/drawing/2014/main" id="{0620002F-8FE9-4BC2-A110-8DCED032FA98}"/>
              </a:ext>
            </a:extLst>
          </p:cNvPr>
          <p:cNvSpPr txBox="1">
            <a:spLocks/>
          </p:cNvSpPr>
          <p:nvPr/>
        </p:nvSpPr>
        <p:spPr>
          <a:xfrm>
            <a:off x="10566841" y="5365835"/>
            <a:ext cx="1103022" cy="905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12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2020-07-06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200" dirty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経営学部</a:t>
            </a:r>
            <a:endParaRPr lang="en-US" altLang="ja-JP" sz="1200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200" dirty="0">
                <a:solidFill>
                  <a:srgbClr val="7030A0"/>
                </a:solidFill>
              </a:rPr>
              <a:t>西村和夫</a:t>
            </a:r>
          </a:p>
        </p:txBody>
      </p:sp>
    </p:spTree>
    <p:extLst>
      <p:ext uri="{BB962C8B-B14F-4D97-AF65-F5344CB8AC3E}">
        <p14:creationId xmlns:p14="http://schemas.microsoft.com/office/powerpoint/2010/main" val="302267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solidFill>
                  <a:srgbClr val="0000CC"/>
                </a:solidFill>
              </a:rPr>
              <a:t>リンクを入力</a:t>
            </a:r>
            <a:r>
              <a:rPr kumimoji="1" lang="ja-JP" altLang="en-US" sz="2000" dirty="0">
                <a:solidFill>
                  <a:srgbClr val="0000CC"/>
                </a:solidFill>
              </a:rPr>
              <a:t>（“</a:t>
            </a:r>
            <a:r>
              <a:rPr lang="en-US" altLang="ja-JP" sz="2000" dirty="0">
                <a:solidFill>
                  <a:srgbClr val="0000CC"/>
                </a:solidFill>
              </a:rPr>
              <a:t>current</a:t>
            </a:r>
            <a:r>
              <a:rPr lang="ja-JP" altLang="en-US" sz="2000" dirty="0">
                <a:solidFill>
                  <a:srgbClr val="0000CC"/>
                </a:solidFill>
              </a:rPr>
              <a:t>”</a:t>
            </a:r>
            <a:r>
              <a:rPr lang="en-US" altLang="ja-JP" sz="2000" dirty="0">
                <a:solidFill>
                  <a:srgbClr val="0000CC"/>
                </a:solidFill>
              </a:rPr>
              <a:t>, </a:t>
            </a:r>
            <a:r>
              <a:rPr lang="ja-JP" altLang="en-US" sz="2000" dirty="0">
                <a:solidFill>
                  <a:srgbClr val="0000CC"/>
                </a:solidFill>
              </a:rPr>
              <a:t>“今日の授業” は任意の文字列</a:t>
            </a:r>
            <a:r>
              <a:rPr kumimoji="1" lang="ja-JP" altLang="en-US" sz="2000" dirty="0">
                <a:solidFill>
                  <a:srgbClr val="0000CC"/>
                </a:solidFill>
              </a:rPr>
              <a:t>）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98D28C02-142E-421E-8FC6-C23D60C9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1682750"/>
            <a:ext cx="7683500" cy="349250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A6F7E90-D586-412B-82B5-9F4941B2100A}"/>
              </a:ext>
            </a:extLst>
          </p:cNvPr>
          <p:cNvGrpSpPr/>
          <p:nvPr/>
        </p:nvGrpSpPr>
        <p:grpSpPr>
          <a:xfrm>
            <a:off x="1013630" y="3770644"/>
            <a:ext cx="3419893" cy="1587932"/>
            <a:chOff x="1013630" y="3770644"/>
            <a:chExt cx="3419893" cy="1587932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F508EBCD-C926-41BD-975A-88535063D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3564" y="3770644"/>
              <a:ext cx="496115" cy="625865"/>
            </a:xfrm>
            <a:prstGeom prst="straightConnector1">
              <a:avLst/>
            </a:prstGeom>
            <a:ln w="444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BC819813-7121-4264-9B0C-27FFAB1258F3}"/>
                </a:ext>
              </a:extLst>
            </p:cNvPr>
            <p:cNvGrpSpPr/>
            <p:nvPr/>
          </p:nvGrpSpPr>
          <p:grpSpPr>
            <a:xfrm>
              <a:off x="1013630" y="4287650"/>
              <a:ext cx="3419893" cy="1070926"/>
              <a:chOff x="468685" y="3899725"/>
              <a:chExt cx="3419893" cy="1070926"/>
            </a:xfrm>
          </p:grpSpPr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025348FC-2CBF-4B48-9EBB-7FDFD63091A1}"/>
                  </a:ext>
                </a:extLst>
              </p:cNvPr>
              <p:cNvSpPr/>
              <p:nvPr/>
            </p:nvSpPr>
            <p:spPr>
              <a:xfrm>
                <a:off x="468685" y="3899725"/>
                <a:ext cx="3419893" cy="107092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540EB2A-7778-49DF-B60A-506A86B0F746}"/>
                  </a:ext>
                </a:extLst>
              </p:cNvPr>
              <p:cNvSpPr txBox="1"/>
              <p:nvPr/>
            </p:nvSpPr>
            <p:spPr>
              <a:xfrm>
                <a:off x="871513" y="4081245"/>
                <a:ext cx="279539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>
                    <a:solidFill>
                      <a:schemeClr val="bg1"/>
                    </a:solidFill>
                  </a:rPr>
                  <a:t>&lt;a </a:t>
                </a:r>
                <a:r>
                  <a:rPr lang="en-US" altLang="ja-JP" sz="2000" b="1" dirty="0" err="1">
                    <a:solidFill>
                      <a:schemeClr val="bg1"/>
                    </a:solidFill>
                  </a:rPr>
                  <a:t>href</a:t>
                </a:r>
                <a:r>
                  <a:rPr lang="en-US" altLang="ja-JP" sz="2000" b="1" dirty="0">
                    <a:solidFill>
                      <a:schemeClr val="bg1"/>
                    </a:solidFill>
                  </a:rPr>
                  <a:t>="#current"&gt;</a:t>
                </a:r>
                <a:r>
                  <a:rPr lang="ja-JP" altLang="en-US" sz="2000" b="1" dirty="0">
                    <a:solidFill>
                      <a:schemeClr val="bg1"/>
                    </a:solidFill>
                  </a:rPr>
                  <a:t>今日の授業</a:t>
                </a:r>
                <a:r>
                  <a:rPr lang="en-US" altLang="ja-JP" sz="2000" b="1" dirty="0">
                    <a:solidFill>
                      <a:schemeClr val="bg1"/>
                    </a:solidFill>
                  </a:rPr>
                  <a:t>&lt;/a&gt;</a:t>
                </a:r>
                <a:endParaRPr kumimoji="1" lang="ja-JP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82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0000CC"/>
                </a:solidFill>
              </a:rPr>
              <a:t>HTML</a:t>
            </a:r>
            <a:r>
              <a:rPr lang="ja-JP" altLang="en-US" sz="3200" dirty="0">
                <a:solidFill>
                  <a:srgbClr val="0000CC"/>
                </a:solidFill>
              </a:rPr>
              <a:t> 入力は終了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5CF452C3-2718-4808-B357-86D569831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1644978"/>
            <a:ext cx="7683500" cy="377825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B533CF32-C1A0-4745-8B14-F745FCD2E350}"/>
              </a:ext>
            </a:extLst>
          </p:cNvPr>
          <p:cNvSpPr/>
          <p:nvPr/>
        </p:nvSpPr>
        <p:spPr>
          <a:xfrm>
            <a:off x="2507831" y="2944949"/>
            <a:ext cx="557049" cy="4939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37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3867807" cy="69642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highlight>
                  <a:srgbClr val="000080"/>
                </a:highlight>
              </a:rPr>
              <a:t>変更を保存する</a:t>
            </a:r>
            <a:endParaRPr kumimoji="1" lang="ja-JP" altLang="en-US" sz="3200" b="1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93B725DE-EB29-42B4-BDAA-88594BAF4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3" y="1347669"/>
            <a:ext cx="7600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4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CC"/>
                </a:solidFill>
              </a:rPr>
              <a:t>リンク先の編集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9490CB77-3FB8-465E-9AAA-3F513DFF3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5" y="1303219"/>
            <a:ext cx="7613650" cy="518795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5DAA020F-F38D-4C9D-8E90-8603BED9585A}"/>
              </a:ext>
            </a:extLst>
          </p:cNvPr>
          <p:cNvSpPr/>
          <p:nvPr/>
        </p:nvSpPr>
        <p:spPr>
          <a:xfrm>
            <a:off x="2840341" y="3055786"/>
            <a:ext cx="557049" cy="4939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71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solidFill>
                  <a:srgbClr val="0000CC"/>
                </a:solidFill>
              </a:rPr>
              <a:t>さらにボタンを表示する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04FB702E-343A-4E56-A4BC-D36232EF5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912819"/>
            <a:ext cx="7645400" cy="457835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C1FD2028-4815-42FB-AD0C-263B23B6C635}"/>
              </a:ext>
            </a:extLst>
          </p:cNvPr>
          <p:cNvSpPr/>
          <p:nvPr/>
        </p:nvSpPr>
        <p:spPr>
          <a:xfrm>
            <a:off x="2535540" y="4505894"/>
            <a:ext cx="557049" cy="4939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21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2" y="365126"/>
            <a:ext cx="9354207" cy="69642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CC"/>
                </a:solidFill>
              </a:rPr>
              <a:t>リンク先を入力</a:t>
            </a:r>
            <a:r>
              <a:rPr lang="ja-JP" altLang="en-US" sz="2000" dirty="0">
                <a:solidFill>
                  <a:srgbClr val="0000CC"/>
                </a:solidFill>
              </a:rPr>
              <a:t>（“</a:t>
            </a:r>
            <a:r>
              <a:rPr lang="en-US" altLang="ja-JP" sz="2000" dirty="0">
                <a:solidFill>
                  <a:srgbClr val="0000CC"/>
                </a:solidFill>
              </a:rPr>
              <a:t>current</a:t>
            </a:r>
            <a:r>
              <a:rPr lang="ja-JP" altLang="en-US" sz="2000" dirty="0">
                <a:solidFill>
                  <a:srgbClr val="0000CC"/>
                </a:solidFill>
              </a:rPr>
              <a:t>” は同じ名前</a:t>
            </a:r>
            <a:r>
              <a:rPr lang="en-US" altLang="ja-JP" sz="2000" dirty="0">
                <a:solidFill>
                  <a:srgbClr val="0000CC"/>
                </a:solidFill>
              </a:rPr>
              <a:t>, </a:t>
            </a:r>
            <a:r>
              <a:rPr lang="ja-JP" altLang="en-US" sz="2000" dirty="0">
                <a:solidFill>
                  <a:srgbClr val="0000CC"/>
                </a:solidFill>
              </a:rPr>
              <a:t>“今日の授業” は任意の文字列）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3DB6BB2-BBB8-4403-A223-B570CDD0C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36700"/>
            <a:ext cx="7620000" cy="378460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50A3229F-D866-4EEC-86D2-19462DE2439F}"/>
              </a:ext>
            </a:extLst>
          </p:cNvPr>
          <p:cNvSpPr/>
          <p:nvPr/>
        </p:nvSpPr>
        <p:spPr>
          <a:xfrm>
            <a:off x="886691" y="4250374"/>
            <a:ext cx="3419893" cy="10709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5BC322-9DE7-41E0-A051-6BCE5AE28438}"/>
              </a:ext>
            </a:extLst>
          </p:cNvPr>
          <p:cNvSpPr txBox="1"/>
          <p:nvPr/>
        </p:nvSpPr>
        <p:spPr>
          <a:xfrm>
            <a:off x="1237445" y="4462810"/>
            <a:ext cx="317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&lt;a name=“current”&gt;</a:t>
            </a:r>
            <a:r>
              <a:rPr lang="ja-JP" altLang="en-US" sz="2000" b="1" dirty="0">
                <a:solidFill>
                  <a:schemeClr val="bg1"/>
                </a:solidFill>
              </a:rPr>
              <a:t>　　　　　今日の授業</a:t>
            </a:r>
            <a:r>
              <a:rPr lang="en-US" altLang="ja-JP" sz="2000" b="1" dirty="0">
                <a:solidFill>
                  <a:schemeClr val="bg1"/>
                </a:solidFill>
              </a:rPr>
              <a:t>&lt;/a&gt;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A5DEE04-7B96-436A-8828-3093FBF01235}"/>
              </a:ext>
            </a:extLst>
          </p:cNvPr>
          <p:cNvCxnSpPr>
            <a:cxnSpLocks/>
          </p:cNvCxnSpPr>
          <p:nvPr/>
        </p:nvCxnSpPr>
        <p:spPr>
          <a:xfrm flipV="1">
            <a:off x="3334327" y="3592945"/>
            <a:ext cx="471055" cy="763648"/>
          </a:xfrm>
          <a:prstGeom prst="straightConnector1">
            <a:avLst/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3B990E11-49E8-4BA0-AF21-C8566777D1C3}"/>
              </a:ext>
            </a:extLst>
          </p:cNvPr>
          <p:cNvSpPr/>
          <p:nvPr/>
        </p:nvSpPr>
        <p:spPr>
          <a:xfrm>
            <a:off x="2548186" y="2834112"/>
            <a:ext cx="557049" cy="4939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8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0000CC"/>
                </a:solidFill>
              </a:rPr>
              <a:t>HTML </a:t>
            </a:r>
            <a:r>
              <a:rPr lang="ja-JP" altLang="en-US" sz="3200" dirty="0">
                <a:solidFill>
                  <a:srgbClr val="0000CC"/>
                </a:solidFill>
              </a:rPr>
              <a:t>の入力を終了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09816080-A419-4456-A2F5-E0BF93B19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470025"/>
            <a:ext cx="7639050" cy="391795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9A39C943-618E-4DF0-8E75-6700C7A67E47}"/>
              </a:ext>
            </a:extLst>
          </p:cNvPr>
          <p:cNvSpPr/>
          <p:nvPr/>
        </p:nvSpPr>
        <p:spPr>
          <a:xfrm>
            <a:off x="2498595" y="2750985"/>
            <a:ext cx="557049" cy="4939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927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17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9EA6A92D-3703-4A1A-8A44-6B6F78344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3" y="1322269"/>
            <a:ext cx="7658100" cy="51689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F05C83D1-31A0-41AE-BE46-02C404628480}"/>
              </a:ext>
            </a:extLst>
          </p:cNvPr>
          <p:cNvSpPr txBox="1">
            <a:spLocks/>
          </p:cNvSpPr>
          <p:nvPr/>
        </p:nvSpPr>
        <p:spPr>
          <a:xfrm>
            <a:off x="2228193" y="365126"/>
            <a:ext cx="3867807" cy="696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>
                <a:solidFill>
                  <a:schemeClr val="bg1"/>
                </a:solidFill>
                <a:highlight>
                  <a:srgbClr val="000080"/>
                </a:highlight>
              </a:rPr>
              <a:t>変更を保存する</a:t>
            </a:r>
            <a:endParaRPr lang="ja-JP" altLang="en-US" sz="3200" b="1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7301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solidFill>
                  <a:srgbClr val="0000CC"/>
                </a:solidFill>
              </a:rPr>
              <a:t>完了！</a:t>
            </a:r>
            <a:endParaRPr kumimoji="1" lang="ja-JP" alt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18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2F7E7824-275B-46A5-9EA3-FB63A39D6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5" y="1344378"/>
            <a:ext cx="7613650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20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CC"/>
                </a:solidFill>
              </a:rPr>
              <a:t>その後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19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5CF452C3-2718-4808-B357-86D569831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1644978"/>
            <a:ext cx="7683500" cy="377825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BAE9119-9CD5-4A5E-895B-F060EB8A6FF2}"/>
              </a:ext>
            </a:extLst>
          </p:cNvPr>
          <p:cNvCxnSpPr>
            <a:cxnSpLocks/>
          </p:cNvCxnSpPr>
          <p:nvPr/>
        </p:nvCxnSpPr>
        <p:spPr>
          <a:xfrm flipH="1" flipV="1">
            <a:off x="3232727" y="3768436"/>
            <a:ext cx="424874" cy="581545"/>
          </a:xfrm>
          <a:prstGeom prst="straightConnector1">
            <a:avLst/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1FBD0BC-3079-46E2-86B1-7CA18426B72C}"/>
              </a:ext>
            </a:extLst>
          </p:cNvPr>
          <p:cNvGrpSpPr/>
          <p:nvPr/>
        </p:nvGrpSpPr>
        <p:grpSpPr>
          <a:xfrm>
            <a:off x="2907085" y="4260381"/>
            <a:ext cx="3419893" cy="1070926"/>
            <a:chOff x="468685" y="3899725"/>
            <a:chExt cx="3419893" cy="1070926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56478787-BE8B-4BC1-8AE2-5C05B539BEB2}"/>
                </a:ext>
              </a:extLst>
            </p:cNvPr>
            <p:cNvSpPr/>
            <p:nvPr/>
          </p:nvSpPr>
          <p:spPr>
            <a:xfrm>
              <a:off x="468685" y="3899725"/>
              <a:ext cx="3419893" cy="10709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AA8454B-7ED2-43AE-A126-84B5C6ADBB44}"/>
                </a:ext>
              </a:extLst>
            </p:cNvPr>
            <p:cNvSpPr txBox="1"/>
            <p:nvPr/>
          </p:nvSpPr>
          <p:spPr>
            <a:xfrm>
              <a:off x="1000822" y="4081245"/>
              <a:ext cx="26567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bg1"/>
                  </a:solidFill>
                </a:rPr>
                <a:t>あとは，毎週これを移動するだけ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99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白いバックグラウンドのスクリーンショット&#10;&#10;自動的に生成された説明">
            <a:extLst>
              <a:ext uri="{FF2B5EF4-FFF2-40B4-BE49-F238E27FC236}">
                <a16:creationId xmlns:a16="http://schemas.microsoft.com/office/drawing/2014/main" id="{ED11E72C-F62F-403D-BAF5-9D7CFF00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02" y="3855605"/>
            <a:ext cx="7613650" cy="2559050"/>
          </a:xfrm>
          <a:prstGeom prst="rect">
            <a:avLst/>
          </a:prstGeom>
        </p:spPr>
      </p:pic>
      <p:sp>
        <p:nvSpPr>
          <p:cNvPr id="23" name="楕円 22">
            <a:extLst>
              <a:ext uri="{FF2B5EF4-FFF2-40B4-BE49-F238E27FC236}">
                <a16:creationId xmlns:a16="http://schemas.microsoft.com/office/drawing/2014/main" id="{18BBFA65-5F0E-4127-8883-166D5C55C3AF}"/>
              </a:ext>
            </a:extLst>
          </p:cNvPr>
          <p:cNvSpPr/>
          <p:nvPr/>
        </p:nvSpPr>
        <p:spPr>
          <a:xfrm>
            <a:off x="997358" y="4099566"/>
            <a:ext cx="3278908" cy="11083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80" y="336549"/>
            <a:ext cx="2281371" cy="15938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3200" b="1" dirty="0" err="1">
                <a:solidFill>
                  <a:srgbClr val="FF33CC"/>
                </a:solidFill>
              </a:rPr>
              <a:t>YeStudy</a:t>
            </a:r>
            <a:br>
              <a:rPr lang="en-US" altLang="ja-JP" sz="3200" b="1" dirty="0"/>
            </a:br>
            <a:r>
              <a:rPr lang="ja-JP" altLang="en-US" sz="3200" b="1" dirty="0">
                <a:solidFill>
                  <a:srgbClr val="0000CC"/>
                </a:solidFill>
              </a:rPr>
              <a:t>ページ内　へのリンク</a:t>
            </a:r>
            <a:endParaRPr kumimoji="1" lang="ja-JP" alt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2014" y="6305625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B2A7BAC3-FC32-4131-9F43-109EEB839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52" y="443345"/>
            <a:ext cx="7620000" cy="34544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5C1EB5B-1AB0-4F80-AF8E-2FEF30354251}"/>
              </a:ext>
            </a:extLst>
          </p:cNvPr>
          <p:cNvSpPr txBox="1"/>
          <p:nvPr/>
        </p:nvSpPr>
        <p:spPr>
          <a:xfrm>
            <a:off x="1300333" y="4463702"/>
            <a:ext cx="275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 </a:t>
            </a:r>
            <a:r>
              <a:rPr lang="ja-JP" altLang="en-US" sz="2400" b="1" dirty="0">
                <a:solidFill>
                  <a:schemeClr val="bg1"/>
                </a:solidFill>
              </a:rPr>
              <a:t>下方のここに飛ぶ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B9A7CD0-C5E6-4863-81BA-A1730911559C}"/>
              </a:ext>
            </a:extLst>
          </p:cNvPr>
          <p:cNvCxnSpPr>
            <a:cxnSpLocks/>
          </p:cNvCxnSpPr>
          <p:nvPr/>
        </p:nvCxnSpPr>
        <p:spPr>
          <a:xfrm>
            <a:off x="4091709" y="4747491"/>
            <a:ext cx="674255" cy="23505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1FFF00C-E3AD-4170-B1DD-6CA1FB0FA62B}"/>
              </a:ext>
            </a:extLst>
          </p:cNvPr>
          <p:cNvSpPr txBox="1"/>
          <p:nvPr/>
        </p:nvSpPr>
        <p:spPr>
          <a:xfrm>
            <a:off x="2438229" y="5365835"/>
            <a:ext cx="183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</a:rPr>
              <a:t>便利！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31DF8D6-EF0A-48B2-8E09-F342105B4B71}"/>
              </a:ext>
            </a:extLst>
          </p:cNvPr>
          <p:cNvGrpSpPr/>
          <p:nvPr/>
        </p:nvGrpSpPr>
        <p:grpSpPr>
          <a:xfrm>
            <a:off x="738910" y="2595418"/>
            <a:ext cx="3352799" cy="1256147"/>
            <a:chOff x="738910" y="2595418"/>
            <a:chExt cx="3352799" cy="1256147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FFD95EB6-FE14-4ED0-AE34-B23A2A95E621}"/>
                </a:ext>
              </a:extLst>
            </p:cNvPr>
            <p:cNvSpPr/>
            <p:nvPr/>
          </p:nvSpPr>
          <p:spPr>
            <a:xfrm>
              <a:off x="738910" y="2743201"/>
              <a:ext cx="3278908" cy="1108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399E446-AABC-4919-8677-4AF91C220BB8}"/>
                </a:ext>
              </a:extLst>
            </p:cNvPr>
            <p:cNvSpPr txBox="1"/>
            <p:nvPr/>
          </p:nvSpPr>
          <p:spPr>
            <a:xfrm>
              <a:off x="886691" y="3084929"/>
              <a:ext cx="3011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b="1" dirty="0">
                  <a:solidFill>
                    <a:schemeClr val="bg1"/>
                  </a:solidFill>
                </a:rPr>
                <a:t>ここをクリックすると</a:t>
              </a:r>
              <a:endParaRPr kumimoji="1" lang="ja-JP" altLang="en-US" sz="2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CFA81968-E003-4EAE-B7F1-7692F6EBA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352" y="2595418"/>
              <a:ext cx="593357" cy="40502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7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白いバックグラウンドのスクリーンショット&#10;&#10;自動的に生成された説明">
            <a:extLst>
              <a:ext uri="{FF2B5EF4-FFF2-40B4-BE49-F238E27FC236}">
                <a16:creationId xmlns:a16="http://schemas.microsoft.com/office/drawing/2014/main" id="{ED11E72C-F62F-403D-BAF5-9D7CFF00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02" y="3855605"/>
            <a:ext cx="7613650" cy="2559050"/>
          </a:xfrm>
          <a:prstGeom prst="rect">
            <a:avLst/>
          </a:prstGeom>
        </p:spPr>
      </p:pic>
      <p:sp>
        <p:nvSpPr>
          <p:cNvPr id="23" name="楕円 22">
            <a:extLst>
              <a:ext uri="{FF2B5EF4-FFF2-40B4-BE49-F238E27FC236}">
                <a16:creationId xmlns:a16="http://schemas.microsoft.com/office/drawing/2014/main" id="{18BBFA65-5F0E-4127-8883-166D5C55C3AF}"/>
              </a:ext>
            </a:extLst>
          </p:cNvPr>
          <p:cNvSpPr/>
          <p:nvPr/>
        </p:nvSpPr>
        <p:spPr>
          <a:xfrm>
            <a:off x="997358" y="4099566"/>
            <a:ext cx="3278908" cy="11083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80" y="336549"/>
            <a:ext cx="2281371" cy="15938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3200" b="1" dirty="0" err="1">
                <a:solidFill>
                  <a:srgbClr val="FF33CC"/>
                </a:solidFill>
              </a:rPr>
              <a:t>YeStudy</a:t>
            </a:r>
            <a:br>
              <a:rPr lang="en-US" altLang="ja-JP" sz="3200" b="1" dirty="0"/>
            </a:br>
            <a:r>
              <a:rPr lang="ja-JP" altLang="en-US" sz="3200" b="1" dirty="0">
                <a:solidFill>
                  <a:srgbClr val="0000CC"/>
                </a:solidFill>
              </a:rPr>
              <a:t>ページ内　へのリンク</a:t>
            </a:r>
            <a:endParaRPr kumimoji="1" lang="ja-JP" alt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2014" y="6305625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20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B2A7BAC3-FC32-4131-9F43-109EEB839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52" y="443345"/>
            <a:ext cx="7620000" cy="34544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5C1EB5B-1AB0-4F80-AF8E-2FEF30354251}"/>
              </a:ext>
            </a:extLst>
          </p:cNvPr>
          <p:cNvSpPr txBox="1"/>
          <p:nvPr/>
        </p:nvSpPr>
        <p:spPr>
          <a:xfrm>
            <a:off x="1300333" y="4463702"/>
            <a:ext cx="275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 </a:t>
            </a:r>
            <a:r>
              <a:rPr lang="ja-JP" altLang="en-US" sz="2400" b="1" dirty="0">
                <a:solidFill>
                  <a:schemeClr val="bg1"/>
                </a:solidFill>
              </a:rPr>
              <a:t>下方のここに飛ぶ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B9A7CD0-C5E6-4863-81BA-A1730911559C}"/>
              </a:ext>
            </a:extLst>
          </p:cNvPr>
          <p:cNvCxnSpPr>
            <a:cxnSpLocks/>
          </p:cNvCxnSpPr>
          <p:nvPr/>
        </p:nvCxnSpPr>
        <p:spPr>
          <a:xfrm>
            <a:off x="4091709" y="4747491"/>
            <a:ext cx="674255" cy="23505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1FFF00C-E3AD-4170-B1DD-6CA1FB0FA62B}"/>
              </a:ext>
            </a:extLst>
          </p:cNvPr>
          <p:cNvSpPr txBox="1"/>
          <p:nvPr/>
        </p:nvSpPr>
        <p:spPr>
          <a:xfrm>
            <a:off x="2438229" y="5365835"/>
            <a:ext cx="183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33CC"/>
                </a:solidFill>
              </a:rPr>
              <a:t>便利！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31DF8D6-EF0A-48B2-8E09-F342105B4B71}"/>
              </a:ext>
            </a:extLst>
          </p:cNvPr>
          <p:cNvGrpSpPr/>
          <p:nvPr/>
        </p:nvGrpSpPr>
        <p:grpSpPr>
          <a:xfrm>
            <a:off x="738910" y="2595418"/>
            <a:ext cx="3352799" cy="1256147"/>
            <a:chOff x="738910" y="2595418"/>
            <a:chExt cx="3352799" cy="1256147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FFD95EB6-FE14-4ED0-AE34-B23A2A95E621}"/>
                </a:ext>
              </a:extLst>
            </p:cNvPr>
            <p:cNvSpPr/>
            <p:nvPr/>
          </p:nvSpPr>
          <p:spPr>
            <a:xfrm>
              <a:off x="738910" y="2743201"/>
              <a:ext cx="3278908" cy="1108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399E446-AABC-4919-8677-4AF91C220BB8}"/>
                </a:ext>
              </a:extLst>
            </p:cNvPr>
            <p:cNvSpPr txBox="1"/>
            <p:nvPr/>
          </p:nvSpPr>
          <p:spPr>
            <a:xfrm>
              <a:off x="886691" y="3084929"/>
              <a:ext cx="3011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b="1" dirty="0">
                  <a:solidFill>
                    <a:schemeClr val="bg1"/>
                  </a:solidFill>
                </a:rPr>
                <a:t>ここをクリックすると</a:t>
              </a:r>
              <a:endParaRPr kumimoji="1" lang="ja-JP" altLang="en-US" sz="2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CFA81968-E003-4EAE-B7F1-7692F6EBA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352" y="2595418"/>
              <a:ext cx="593357" cy="40502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3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白いバックグラウンドのスクリーンショット&#10;&#10;自動的に生成された説明">
            <a:extLst>
              <a:ext uri="{FF2B5EF4-FFF2-40B4-BE49-F238E27FC236}">
                <a16:creationId xmlns:a16="http://schemas.microsoft.com/office/drawing/2014/main" id="{ED11E72C-F62F-403D-BAF5-9D7CFF00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02" y="3855605"/>
            <a:ext cx="7613650" cy="25590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80" y="336549"/>
            <a:ext cx="2281371" cy="20833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3200" b="1" dirty="0" err="1">
                <a:solidFill>
                  <a:srgbClr val="FF33CC"/>
                </a:solidFill>
              </a:rPr>
              <a:t>YeStudy</a:t>
            </a:r>
            <a:br>
              <a:rPr lang="en-US" altLang="ja-JP" sz="3200" b="1" dirty="0"/>
            </a:br>
            <a:r>
              <a:rPr lang="ja-JP" altLang="en-US" sz="3200" b="1" dirty="0">
                <a:solidFill>
                  <a:srgbClr val="0000CC"/>
                </a:solidFill>
              </a:rPr>
              <a:t>ページ内　へのリンク</a:t>
            </a:r>
            <a:br>
              <a:rPr lang="en-US" altLang="ja-JP" sz="3200" b="1" dirty="0">
                <a:solidFill>
                  <a:srgbClr val="0000CC"/>
                </a:solidFill>
              </a:rPr>
            </a:br>
            <a:r>
              <a:rPr lang="ja-JP" altLang="en-US" sz="3200" b="1" dirty="0">
                <a:solidFill>
                  <a:srgbClr val="0000CC"/>
                </a:solidFill>
              </a:rPr>
              <a:t>の実装</a:t>
            </a:r>
            <a:endParaRPr kumimoji="1" lang="ja-JP" alt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2014" y="6305625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B2A7BAC3-FC32-4131-9F43-109EEB839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52" y="443345"/>
            <a:ext cx="7620000" cy="3454400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94EA385-C8B4-4A47-9120-4B7B894CA29C}"/>
              </a:ext>
            </a:extLst>
          </p:cNvPr>
          <p:cNvGrpSpPr/>
          <p:nvPr/>
        </p:nvGrpSpPr>
        <p:grpSpPr>
          <a:xfrm>
            <a:off x="794327" y="4184565"/>
            <a:ext cx="3971637" cy="1070926"/>
            <a:chOff x="794327" y="4184565"/>
            <a:chExt cx="3971637" cy="1070926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24B2DDA1-7FF6-4D4C-B446-A3156EDA6D59}"/>
                </a:ext>
              </a:extLst>
            </p:cNvPr>
            <p:cNvSpPr/>
            <p:nvPr/>
          </p:nvSpPr>
          <p:spPr>
            <a:xfrm>
              <a:off x="794327" y="4184565"/>
              <a:ext cx="3419893" cy="10709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5C1EB5B-1AB0-4F80-AF8E-2FEF30354251}"/>
                </a:ext>
              </a:extLst>
            </p:cNvPr>
            <p:cNvSpPr txBox="1"/>
            <p:nvPr/>
          </p:nvSpPr>
          <p:spPr>
            <a:xfrm>
              <a:off x="1145081" y="4397001"/>
              <a:ext cx="31785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</a:rPr>
                <a:t>&lt;a name=“current”&gt;</a:t>
              </a:r>
              <a:r>
                <a:rPr lang="ja-JP" altLang="en-US" sz="2000" b="1" dirty="0">
                  <a:solidFill>
                    <a:schemeClr val="bg1"/>
                  </a:solidFill>
                </a:rPr>
                <a:t>　　　　　今日の授業</a:t>
              </a:r>
              <a:r>
                <a:rPr lang="en-US" altLang="ja-JP" sz="2000" b="1" dirty="0">
                  <a:solidFill>
                    <a:schemeClr val="bg1"/>
                  </a:solidFill>
                </a:rPr>
                <a:t>&lt;/a&gt;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FB9A7CD0-C5E6-4863-81BA-A1730911559C}"/>
                </a:ext>
              </a:extLst>
            </p:cNvPr>
            <p:cNvCxnSpPr>
              <a:cxnSpLocks/>
            </p:cNvCxnSpPr>
            <p:nvPr/>
          </p:nvCxnSpPr>
          <p:spPr>
            <a:xfrm>
              <a:off x="4091709" y="4858327"/>
              <a:ext cx="674255" cy="124223"/>
            </a:xfrm>
            <a:prstGeom prst="straightConnector1">
              <a:avLst/>
            </a:prstGeom>
            <a:ln w="444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A091973-4CB5-4664-A81F-260FEA56E5D3}"/>
              </a:ext>
            </a:extLst>
          </p:cNvPr>
          <p:cNvGrpSpPr/>
          <p:nvPr/>
        </p:nvGrpSpPr>
        <p:grpSpPr>
          <a:xfrm>
            <a:off x="520580" y="2595420"/>
            <a:ext cx="3571129" cy="1183740"/>
            <a:chOff x="520580" y="2595420"/>
            <a:chExt cx="3571129" cy="1183740"/>
          </a:xfrm>
        </p:grpSpPr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112DF26B-BC21-4208-9605-FEDD72A8E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127" y="2595420"/>
              <a:ext cx="452582" cy="387925"/>
            </a:xfrm>
            <a:prstGeom prst="straightConnector1">
              <a:avLst/>
            </a:prstGeom>
            <a:ln w="444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089F2DE-42E0-4AFB-9B84-5870485A38BF}"/>
                </a:ext>
              </a:extLst>
            </p:cNvPr>
            <p:cNvSpPr/>
            <p:nvPr/>
          </p:nvSpPr>
          <p:spPr>
            <a:xfrm>
              <a:off x="520580" y="2708234"/>
              <a:ext cx="3419893" cy="10709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7ED12A8-A293-4403-8581-A396F9A4F5FB}"/>
                </a:ext>
              </a:extLst>
            </p:cNvPr>
            <p:cNvSpPr txBox="1"/>
            <p:nvPr/>
          </p:nvSpPr>
          <p:spPr>
            <a:xfrm>
              <a:off x="923408" y="2889754"/>
              <a:ext cx="2795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</a:rPr>
                <a:t>&lt;a </a:t>
              </a:r>
              <a:r>
                <a:rPr lang="en-US" altLang="ja-JP" sz="2000" b="1" dirty="0" err="1">
                  <a:solidFill>
                    <a:schemeClr val="bg1"/>
                  </a:solidFill>
                </a:rPr>
                <a:t>href</a:t>
              </a:r>
              <a:r>
                <a:rPr lang="en-US" altLang="ja-JP" sz="2000" b="1" dirty="0">
                  <a:solidFill>
                    <a:schemeClr val="bg1"/>
                  </a:solidFill>
                </a:rPr>
                <a:t>="#current"&gt;</a:t>
              </a:r>
              <a:r>
                <a:rPr lang="ja-JP" altLang="en-US" sz="2000" b="1" dirty="0">
                  <a:solidFill>
                    <a:schemeClr val="bg1"/>
                  </a:solidFill>
                </a:rPr>
                <a:t>今日の授業</a:t>
              </a:r>
              <a:r>
                <a:rPr lang="en-US" altLang="ja-JP" sz="2000" b="1" dirty="0">
                  <a:solidFill>
                    <a:schemeClr val="bg1"/>
                  </a:solidFill>
                </a:rPr>
                <a:t>&lt;/a&gt;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37F4E18-23C5-416E-B0C1-51383998A8A3}"/>
              </a:ext>
            </a:extLst>
          </p:cNvPr>
          <p:cNvSpPr txBox="1"/>
          <p:nvPr/>
        </p:nvSpPr>
        <p:spPr>
          <a:xfrm>
            <a:off x="1145081" y="5480694"/>
            <a:ext cx="305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CC"/>
                </a:solidFill>
              </a:rPr>
              <a:t>たったこれだけ</a:t>
            </a:r>
          </a:p>
        </p:txBody>
      </p:sp>
    </p:spTree>
    <p:extLst>
      <p:ext uri="{BB962C8B-B14F-4D97-AF65-F5344CB8AC3E}">
        <p14:creationId xmlns:p14="http://schemas.microsoft.com/office/powerpoint/2010/main" val="77978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solidFill>
                  <a:srgbClr val="0000CC"/>
                </a:solidFill>
              </a:rPr>
              <a:t>初めの状態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AF4FB5BA-052E-4B53-92D1-114E9FAF8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96354"/>
            <a:ext cx="7620000" cy="49085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EDF1C4-FF97-4B98-B02F-EF982F9D9F45}"/>
              </a:ext>
            </a:extLst>
          </p:cNvPr>
          <p:cNvSpPr txBox="1"/>
          <p:nvPr/>
        </p:nvSpPr>
        <p:spPr>
          <a:xfrm>
            <a:off x="7583055" y="328615"/>
            <a:ext cx="2013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7030A0"/>
                </a:solidFill>
              </a:rPr>
              <a:t>作り方</a:t>
            </a:r>
          </a:p>
        </p:txBody>
      </p:sp>
    </p:spTree>
    <p:extLst>
      <p:ext uri="{BB962C8B-B14F-4D97-AF65-F5344CB8AC3E}">
        <p14:creationId xmlns:p14="http://schemas.microsoft.com/office/powerpoint/2010/main" val="47930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CC"/>
                </a:solidFill>
              </a:rPr>
              <a:t>編集モードにする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図 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AF4FB5BA-052E-4B53-92D1-114E9FAF8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96354"/>
            <a:ext cx="7620000" cy="4908550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02A5E69C-5656-484E-9E97-42A49561207D}"/>
              </a:ext>
            </a:extLst>
          </p:cNvPr>
          <p:cNvSpPr/>
          <p:nvPr/>
        </p:nvSpPr>
        <p:spPr>
          <a:xfrm>
            <a:off x="8019393" y="2858814"/>
            <a:ext cx="1870841" cy="6964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29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2" y="365126"/>
            <a:ext cx="8692055" cy="69642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CC"/>
                </a:solidFill>
              </a:rPr>
              <a:t>ギアマークをクリック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図 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861F4B9-63E8-4A51-901D-E470F9F45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1476047"/>
            <a:ext cx="7600950" cy="4914900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481544C8-1437-44B9-B288-C9AE45B4E4CC}"/>
              </a:ext>
            </a:extLst>
          </p:cNvPr>
          <p:cNvSpPr/>
          <p:nvPr/>
        </p:nvSpPr>
        <p:spPr>
          <a:xfrm>
            <a:off x="2858813" y="3321269"/>
            <a:ext cx="557049" cy="4939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08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CC"/>
                </a:solidFill>
              </a:rPr>
              <a:t>さらにボタンを表示する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A043CA31-F5B1-4BC4-8B5A-9EBBDA708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84078"/>
            <a:ext cx="7620000" cy="518795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B937AB1D-D6C3-4E3B-BC57-C3764E966DBB}"/>
              </a:ext>
            </a:extLst>
          </p:cNvPr>
          <p:cNvSpPr/>
          <p:nvPr/>
        </p:nvSpPr>
        <p:spPr>
          <a:xfrm>
            <a:off x="2535540" y="5454869"/>
            <a:ext cx="557049" cy="4939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38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0000CC"/>
                </a:solidFill>
              </a:rPr>
              <a:t>HTML</a:t>
            </a:r>
            <a:r>
              <a:rPr lang="ja-JP" altLang="en-US" sz="3200" dirty="0">
                <a:solidFill>
                  <a:srgbClr val="0000CC"/>
                </a:solidFill>
              </a:rPr>
              <a:t> の入力状態にする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 descr="スクリーンショット, キーボード が含まれている画像&#10;&#10;自動的に生成された説明">
            <a:extLst>
              <a:ext uri="{FF2B5EF4-FFF2-40B4-BE49-F238E27FC236}">
                <a16:creationId xmlns:a16="http://schemas.microsoft.com/office/drawing/2014/main" id="{5F87C9CD-7EEA-4627-8135-8B754EDC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666875"/>
            <a:ext cx="7645400" cy="352425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ECEAD541-A1E6-4056-A696-E6D6A9122B6A}"/>
              </a:ext>
            </a:extLst>
          </p:cNvPr>
          <p:cNvSpPr/>
          <p:nvPr/>
        </p:nvSpPr>
        <p:spPr>
          <a:xfrm>
            <a:off x="2507831" y="2944949"/>
            <a:ext cx="557049" cy="4939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7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9FF334-B768-46E0-9F9C-69409934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193" y="365126"/>
            <a:ext cx="7965466" cy="69642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CC"/>
                </a:solidFill>
              </a:rPr>
              <a:t>入力欄をクリック</a:t>
            </a:r>
            <a:endParaRPr kumimoji="1" lang="ja-JP" altLang="en-US" sz="3200" dirty="0">
              <a:solidFill>
                <a:srgbClr val="0000CC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F5332-657B-45C4-8915-AEA9936B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2593" y="6310311"/>
            <a:ext cx="1022131" cy="361717"/>
          </a:xfrm>
        </p:spPr>
        <p:txBody>
          <a:bodyPr/>
          <a:lstStyle/>
          <a:p>
            <a:fld id="{234A4891-6CBB-4182-9715-E5129FDA4898}" type="slidenum">
              <a:rPr kumimoji="1" lang="ja-JP" altLang="en-US" sz="2400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32DAE28F-D47A-4B2D-85BC-77CD36E9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704975"/>
            <a:ext cx="7639050" cy="344805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2BDBD660-A49C-4BD5-9949-1D1AAFCB05E8}"/>
              </a:ext>
            </a:extLst>
          </p:cNvPr>
          <p:cNvSpPr/>
          <p:nvPr/>
        </p:nvSpPr>
        <p:spPr>
          <a:xfrm>
            <a:off x="2664849" y="3642453"/>
            <a:ext cx="309260" cy="30862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8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200</Words>
  <Application>Microsoft Office PowerPoint</Application>
  <PresentationFormat>ワイド画面</PresentationFormat>
  <Paragraphs>57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游ゴシック</vt:lpstr>
      <vt:lpstr>游ゴシック Light</vt:lpstr>
      <vt:lpstr>Arial</vt:lpstr>
      <vt:lpstr>Segoe UI Light</vt:lpstr>
      <vt:lpstr>Office テーマ</vt:lpstr>
      <vt:lpstr>YeStudy ページ内　へのリンク</vt:lpstr>
      <vt:lpstr>YeStudy ページ内　へのリンク</vt:lpstr>
      <vt:lpstr>YeStudy ページ内　へのリンク の実装</vt:lpstr>
      <vt:lpstr>初めの状態</vt:lpstr>
      <vt:lpstr>編集モードにする</vt:lpstr>
      <vt:lpstr>ギアマークをクリック</vt:lpstr>
      <vt:lpstr>さらにボタンを表示する</vt:lpstr>
      <vt:lpstr>HTML の入力状態にする</vt:lpstr>
      <vt:lpstr>入力欄をクリック</vt:lpstr>
      <vt:lpstr>リンクを入力（“current”, “今日の授業” は任意の文字列）</vt:lpstr>
      <vt:lpstr>HTML 入力は終了</vt:lpstr>
      <vt:lpstr>変更を保存する</vt:lpstr>
      <vt:lpstr>リンク先の編集</vt:lpstr>
      <vt:lpstr>さらにボタンを表示する</vt:lpstr>
      <vt:lpstr>リンク先を入力（“current” は同じ名前, “今日の授業” は任意の文字列）</vt:lpstr>
      <vt:lpstr>HTML の入力を終了</vt:lpstr>
      <vt:lpstr>PowerPoint プレゼンテーション</vt:lpstr>
      <vt:lpstr>完了！</vt:lpstr>
      <vt:lpstr>その後</vt:lpstr>
      <vt:lpstr>YeStudy ページ内　へのリンク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YeStudy ページ内へのリンク</dc:title>
  <dc:creator>西村 和夫</dc:creator>
  <cp:lastModifiedBy>西村 和夫</cp:lastModifiedBy>
  <cp:revision>17</cp:revision>
  <dcterms:created xsi:type="dcterms:W3CDTF">2020-06-26T10:08:11Z</dcterms:created>
  <dcterms:modified xsi:type="dcterms:W3CDTF">2020-07-06T10:48:54Z</dcterms:modified>
</cp:coreProperties>
</file>