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颯 佐藤" initials="颯" lastIdx="7" clrIdx="0">
    <p:extLst>
      <p:ext uri="{19B8F6BF-5375-455C-9EA6-DF929625EA0E}">
        <p15:presenceInfo xmlns:p15="http://schemas.microsoft.com/office/powerpoint/2012/main" userId="789b453d261d02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2" d="100"/>
          <a:sy n="72" d="100"/>
        </p:scale>
        <p:origin x="5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0T22:46:26.725" idx="1">
    <p:pos x="2392" y="1660"/>
    <p:text>製造会社や販売会社ごとの機能・品質などの属性と無関係に経済価値を同質化</p:text>
    <p:extLst>
      <p:ext uri="{C676402C-5697-4E1C-873F-D02D1690AC5C}">
        <p15:threadingInfo xmlns:p15="http://schemas.microsoft.com/office/powerpoint/2012/main" timeZoneBias="-540"/>
      </p:ext>
    </p:extLst>
  </p:cm>
  <p:cm authorId="1" dt="2019-09-11T00:57:05.543" idx="3">
    <p:pos x="4898" y="1935"/>
    <p:text>フランスで、在庫や売れ残り品の廃棄を禁止する法案の準備が進められている。環境保護や循環経済の実現を目指したものだが、施行された場合はラグジュアリーブランドにも影響があると見られている。
　ブリュヌ・ポワルソン（Brune Poirson）仏環境連帯移行副大臣によれば、きっかけはテレビ番組による“潜入リポート”だった。新品のおむつや未開封の玩具などをアマゾン（AMAZON）が廃棄物として扱う様子が放送され、物議を醸したのだという。同氏は、「ショックと大きな怒りを感じているが、私は変化を起こせる立場にある。何カ月か後には、使用可能な製品の廃棄を禁じる法律ができるだろう。違反者には、罰金や懲役刑を科することも考えている」と語った。アマゾンはこれに対し、廃棄される未使用品はわずかであり、ほとんどはリサイクルや再販売、返品、もしくは寄付しているとの声明を発表した。
　仏政府は以前から循環経済への移行を掲げており、2018年にはエドゥアール・フィリップ（Edouard Philippe）仏首相が、再利用可能な製品に対して21年までにロゴをつけるなどのロードマップを発表している。ポワルソン仏環境連帯移行副大臣が主導する今回の法案準備は、そうした枠組みにも合致する。なお、これは今夏の議会提出が予定されているが、広く国民の意見を募るため、正式な期日は設定されていない。
　フランスでは16年2月に食品廃棄禁止法が施行され、一定以上の規模のスーパーマーケットなどにおける賞味期限切れ食品の廃棄が禁じられた。あらかじめ契約した慈善団体に寄付するか、家畜の飼料や肥料に転用することが義務付けられ、違反した場合には罰金が科せられる。こうした動きによって仏社会では食品廃棄に関する意識が高まったが、それが衣料やその他の分野にも広がってきているのだという。
　セールをしない多くのラグジュアリーブランドは、ブランド価値を毀損しないため、売れ残り商品を処分している。「バーバリー（BURBERRY）」は、売れ残り商品を毎シーズン焼却処分していたことを批判され、18年9月にこれを廃止した。「バーバリー」は現在、そうした商品の再利用やリサイクル、寄付などを行っているほか、19年3月には英慈善団体スマートワークス（SMART WORKS）と提携し、従来の寄付に加えて困窮している女性が仕事の面接に行けるようにスタイリングアドバイスも提供している。
　仏ウィメンズウエア連盟（FRENCH FEDERATION OF WOMEN’S READY-TO-WEAR）のフランソワ・マリー・グロー（Francois-Marie Grau）は、「確かに新品や未使用の衣服を廃棄するのは無責任だが、一般的に小売りは廃棄ではなく値下げなどで売り切ることを好むと思う。リサイクルの普及率がまだ低いので、今後はそうした方法を検討するといいのではないか」としつつも、「偽物や一定の基準を満たさない商品など、廃棄処分せざるを得ない場合もある。新たな法案はこうした面も考慮すべきだろう」とコメントした。</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1T00:52:08.360" idx="2">
    <p:pos x="6562" y="1614"/>
    <p:text>海外進出支援（越境型ファッションＥＣモール） 
日本のアパレル企業のアジア進出を支援する取組として、実店舗と越境ＥＣサイトによる海外進出に向けた 新たなプラットフォームの構築が始まっている。 
（株）アパレルウェブ（東京都中央区）は、経済産業省クールジャパン推進事業による委託事業を契機とし、
２０１２年１０月にシンガポールの大型ショッピングモールである「プラザシンガプーラ」に実店舗として「ＪＲｕｎ
ｗａｙ」を開店。渋谷や原宿で人気の日本ファッションアイテムを取り揃え、現地の人気ブロガーやＳＮＳと連
携し、情報を発信してきた。更に、２０１４年に越境ＥＣサイト「ＪＲｕｎｗａｙ．ｃｏｍ」をオープン。２０１５年には、
経済産業省テストマーケティング等支援事業による補助を受け、取り扱いブランドの幅を広げると同時に、 シンガポールの郵便事業会社であるシンガポールポスト社と業務提携した上で、配送先を ASEAN 地域と
拡大している。同モールへの参加企業は、オーダーが入り次第、商品を日本の指定倉庫に納品するだけ で、ASEAN 全域へ商品を販売することを可能としている。サイト構築・運用、英語でのカスタマー対応等の EC サイト関連業務をトータルでサポートすることにより、参加企業はより少ない負担で越境 EC への進出が 可能となっている。 
２０１６年度からシンガポールにて期間限定の EC ショールーミングを展開。ショールーミング店舗で実際に 見た商品をECサイトから購入する事でECでの購入を体験してもらうことで、ＪＲｕｎｗａｙ．ｃｏｍへの集客に繋 げる試みに取り組んでいる。オンライン（EC サイト）とオフライン（ショールーミング店舗）を連動することで、 顧客に新しいショッピングの形を提案していく。</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11T01:07:08.464" idx="4">
    <p:pos x="3487" y="2396"/>
    <p:text>中小企業基盤整備機構の調査によると、日本の家庭から年間排出されている衣料品の量は、なんと約１００万トン。しかも、捨てられた衣類の６０％以上は、埋立または焼却処分されています。
『ふくのわプロジェクト』は、そんな衣類がより多くリユースされるように活動を続けています。その衣類を国内外の中古衣料マーケットで販売し、その収益金をパラスポーツを応援する団体などに寄付しています。</p:text>
    <p:extLst>
      <p:ext uri="{C676402C-5697-4E1C-873F-D02D1690AC5C}">
        <p15:threadingInfo xmlns:p15="http://schemas.microsoft.com/office/powerpoint/2012/main" timeZoneBias="-540"/>
      </p:ext>
    </p:extLst>
  </p:cm>
  <p:cm authorId="1" dt="2019-09-11T01:07:42.515" idx="5">
    <p:pos x="3766" y="2939"/>
    <p:text>２０１６年の夏からスタートした『ふくのわプロジェクト』。数々のイベントを主催して、このプロジェクトを知ってもらい参加してもらうための循環システムづくりに取り組んできました。
これまでに寄付された衣類の総量は３万３千キロ以上で、衣類のリユースによる募金額は９０万円以上となりました。</p:text>
    <p:extLst>
      <p:ext uri="{C676402C-5697-4E1C-873F-D02D1690AC5C}">
        <p15:threadingInfo xmlns:p15="http://schemas.microsoft.com/office/powerpoint/2012/main" timeZoneBias="-540"/>
      </p:ext>
    </p:extLst>
  </p:cm>
  <p:cm authorId="1" dt="2019-09-11T01:08:27.682" idx="6">
    <p:pos x="3755" y="2640"/>
    <p:text>「どんな素材で作ればよいのだろう。」「投函口の大きさはどれくらいがよいのだろう。」衣類を提供してくれる人も、衣類を回収する人も、使いやすいものを作るのは至難の業。
『ふくのわ回収BOX』が完成しても、設置場所を提供してもらわなければ、衣類の回収はできません。お店などはテナントのケースが多く、マンションは住民理事会を通さなければならないなど、設置場所を確保するのにとても苦戦しました。
そんな中、カーディーラーの東京トヨペット株式会社が、この取り組みに賛同し、設置場所を提供してくれました。富士紡ホールディングスや東京体育館などさまざまな企業や施設が協力してくれ、最終的に『ふくのわ回収BOX』が設置されたのは３４か所となりました。</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11T02:11:22.505" idx="7">
    <p:pos x="1308" y="3346"/>
    <p:text>持続可能な開発目標（SDGs）とは，2001年に策定されたミレニアム開発目標（MDGs）の後継として，2015年9月の国連サミットで採択された「持続可能な開発のための2030アジェンダ」にて記載された2016年から2030年までの国際目標です。持続可能な世界を実現するための17のゴール・169のターゲットから構成され，地球上の誰一人として取り残さない（leave no one behind）ことを誓っています。</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BD794-6288-479B-8EAB-D22F7D83E736}" type="datetimeFigureOut">
              <a:rPr kumimoji="1" lang="ja-JP" altLang="en-US" smtClean="0"/>
              <a:t>2019/9/11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BD2C1-7735-4008-857F-779B49F2C00A}" type="slidenum">
              <a:rPr kumimoji="1" lang="ja-JP" altLang="en-US" smtClean="0"/>
              <a:t>‹#›</a:t>
            </a:fld>
            <a:endParaRPr kumimoji="1" lang="ja-JP" altLang="en-US"/>
          </a:p>
        </p:txBody>
      </p:sp>
    </p:spTree>
    <p:extLst>
      <p:ext uri="{BB962C8B-B14F-4D97-AF65-F5344CB8AC3E}">
        <p14:creationId xmlns:p14="http://schemas.microsoft.com/office/powerpoint/2010/main" val="25872886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EF7B7-DB28-4A23-B911-A3E1937489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F3ADEB-D5B9-4153-A27E-36212C559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8BAEEE-392F-404F-8973-2A98D7EC73E1}"/>
              </a:ext>
            </a:extLst>
          </p:cNvPr>
          <p:cNvSpPr>
            <a:spLocks noGrp="1"/>
          </p:cNvSpPr>
          <p:nvPr>
            <p:ph type="dt" sz="half" idx="10"/>
          </p:nvPr>
        </p:nvSpPr>
        <p:spPr/>
        <p:txBody>
          <a:bodyPr/>
          <a:lstStyle/>
          <a:p>
            <a:fld id="{632E1E45-D048-45ED-AF19-B55D3E8A0FDB}"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369AE643-7DFA-4044-A44B-16194C694CC8}"/>
              </a:ext>
            </a:extLst>
          </p:cNvPr>
          <p:cNvSpPr>
            <a:spLocks noGrp="1"/>
          </p:cNvSpPr>
          <p:nvPr>
            <p:ph type="ftr" sz="quarter" idx="11"/>
          </p:nvPr>
        </p:nvSpPr>
        <p:spPr/>
        <p:txBody>
          <a:body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2A51B363-E14C-467D-9456-67CA00DB4895}"/>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21645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3E702-D7B7-4C8E-AA45-CBD8B9D800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21BEF46-581E-4302-91CA-030A83A7BE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66979C-9946-4B5C-B8DB-19E5E5BB763F}"/>
              </a:ext>
            </a:extLst>
          </p:cNvPr>
          <p:cNvSpPr>
            <a:spLocks noGrp="1"/>
          </p:cNvSpPr>
          <p:nvPr>
            <p:ph type="dt" sz="half" idx="10"/>
          </p:nvPr>
        </p:nvSpPr>
        <p:spPr/>
        <p:txBody>
          <a:bodyPr/>
          <a:lstStyle/>
          <a:p>
            <a:fld id="{75E549E5-F0A3-4AA8-809C-E4990578509F}"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0CBCAFD1-4243-497A-92E0-D9F80A00A523}"/>
              </a:ext>
            </a:extLst>
          </p:cNvPr>
          <p:cNvSpPr>
            <a:spLocks noGrp="1"/>
          </p:cNvSpPr>
          <p:nvPr>
            <p:ph type="ftr" sz="quarter" idx="11"/>
          </p:nvPr>
        </p:nvSpPr>
        <p:spPr/>
        <p:txBody>
          <a:body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7E1CEF35-EBF5-4BDF-9A6C-1076139D3EE0}"/>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91114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27181E-610C-4C28-AE3D-0F2E7076157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3049979-1D9F-48F4-9589-9C581184A39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D9E88B-9300-4594-8ED6-F93EE4CDE240}"/>
              </a:ext>
            </a:extLst>
          </p:cNvPr>
          <p:cNvSpPr>
            <a:spLocks noGrp="1"/>
          </p:cNvSpPr>
          <p:nvPr>
            <p:ph type="dt" sz="half" idx="10"/>
          </p:nvPr>
        </p:nvSpPr>
        <p:spPr/>
        <p:txBody>
          <a:bodyPr/>
          <a:lstStyle/>
          <a:p>
            <a:fld id="{4BDFB358-5705-443B-A1EF-80559BE80590}"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5D4A7D61-56B4-4A14-9AAD-1249EFAD04A2}"/>
              </a:ext>
            </a:extLst>
          </p:cNvPr>
          <p:cNvSpPr>
            <a:spLocks noGrp="1"/>
          </p:cNvSpPr>
          <p:nvPr>
            <p:ph type="ftr" sz="quarter" idx="11"/>
          </p:nvPr>
        </p:nvSpPr>
        <p:spPr/>
        <p:txBody>
          <a:body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A71AE1BC-5767-4AA2-9E95-E61AA0F62403}"/>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34431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EA6997-4010-4109-A0C5-E04D023B63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072DC5-FD4E-4CD4-9001-EFFFEBE384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EA938B-EFD0-4C0E-A013-96C0F4C74119}"/>
              </a:ext>
            </a:extLst>
          </p:cNvPr>
          <p:cNvSpPr>
            <a:spLocks noGrp="1"/>
          </p:cNvSpPr>
          <p:nvPr>
            <p:ph type="dt" sz="half" idx="10"/>
          </p:nvPr>
        </p:nvSpPr>
        <p:spPr/>
        <p:txBody>
          <a:bodyPr/>
          <a:lstStyle/>
          <a:p>
            <a:fld id="{2420D5F2-D887-46E3-9893-A49533644613}"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57E95535-BF75-44CE-AE4B-FC7560B8615D}"/>
              </a:ext>
            </a:extLst>
          </p:cNvPr>
          <p:cNvSpPr>
            <a:spLocks noGrp="1"/>
          </p:cNvSpPr>
          <p:nvPr>
            <p:ph type="ftr" sz="quarter" idx="11"/>
          </p:nvPr>
        </p:nvSpPr>
        <p:spPr/>
        <p:txBody>
          <a:body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81CA8955-854F-42BE-B43D-A0639510FE9A}"/>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232137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73763-906D-4E37-89C9-DD9D0E081AC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F87BF2-B660-4D12-B95B-6BDC4347B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9E1600-6731-4C50-B7F0-FE1698B3E865}"/>
              </a:ext>
            </a:extLst>
          </p:cNvPr>
          <p:cNvSpPr>
            <a:spLocks noGrp="1"/>
          </p:cNvSpPr>
          <p:nvPr>
            <p:ph type="dt" sz="half" idx="10"/>
          </p:nvPr>
        </p:nvSpPr>
        <p:spPr/>
        <p:txBody>
          <a:bodyPr/>
          <a:lstStyle/>
          <a:p>
            <a:fld id="{CC5543CF-1202-4DE3-B9BE-8850835B5C7E}"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909C4EBA-81C0-489A-AE7A-A4F22FFF819E}"/>
              </a:ext>
            </a:extLst>
          </p:cNvPr>
          <p:cNvSpPr>
            <a:spLocks noGrp="1"/>
          </p:cNvSpPr>
          <p:nvPr>
            <p:ph type="ftr" sz="quarter" idx="11"/>
          </p:nvPr>
        </p:nvSpPr>
        <p:spPr/>
        <p:txBody>
          <a:body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83E90DD9-F8E3-4CE1-860C-20D8238126A5}"/>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28179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5C603-F166-44FA-9FA4-8AB2D6298B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5628CB-F517-4F03-8FA9-96F9D300273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FD50ADE-2D3F-4C4D-B992-354AC4C951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F7041BD-712C-40EA-AAD1-0F488A076BF1}"/>
              </a:ext>
            </a:extLst>
          </p:cNvPr>
          <p:cNvSpPr>
            <a:spLocks noGrp="1"/>
          </p:cNvSpPr>
          <p:nvPr>
            <p:ph type="dt" sz="half" idx="10"/>
          </p:nvPr>
        </p:nvSpPr>
        <p:spPr/>
        <p:txBody>
          <a:bodyPr/>
          <a:lstStyle/>
          <a:p>
            <a:fld id="{A1F8EF0A-D262-4FA5-8062-167A88251F63}" type="datetime1">
              <a:rPr kumimoji="1" lang="ja-JP" altLang="en-US" smtClean="0"/>
              <a:t>2019/9/11</a:t>
            </a:fld>
            <a:endParaRPr kumimoji="1" lang="ja-JP" altLang="en-US"/>
          </a:p>
        </p:txBody>
      </p:sp>
      <p:sp>
        <p:nvSpPr>
          <p:cNvPr id="6" name="フッター プレースホルダー 5">
            <a:extLst>
              <a:ext uri="{FF2B5EF4-FFF2-40B4-BE49-F238E27FC236}">
                <a16:creationId xmlns:a16="http://schemas.microsoft.com/office/drawing/2014/main" id="{2DDD1DAC-3220-46AA-AA4F-F6E285061AEF}"/>
              </a:ext>
            </a:extLst>
          </p:cNvPr>
          <p:cNvSpPr>
            <a:spLocks noGrp="1"/>
          </p:cNvSpPr>
          <p:nvPr>
            <p:ph type="ftr" sz="quarter" idx="11"/>
          </p:nvPr>
        </p:nvSpPr>
        <p:spPr/>
        <p:txBody>
          <a:bodyPr/>
          <a:lstStyle/>
          <a:p>
            <a:r>
              <a:rPr kumimoji="1" lang="ja-JP" altLang="en-US"/>
              <a:t>ページ１</a:t>
            </a:r>
          </a:p>
        </p:txBody>
      </p:sp>
      <p:sp>
        <p:nvSpPr>
          <p:cNvPr id="7" name="スライド番号プレースホルダー 6">
            <a:extLst>
              <a:ext uri="{FF2B5EF4-FFF2-40B4-BE49-F238E27FC236}">
                <a16:creationId xmlns:a16="http://schemas.microsoft.com/office/drawing/2014/main" id="{5BA99883-F87C-40A2-8BEB-37265DC22349}"/>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413780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9A13E-59D8-4254-BE7F-3F531CC2824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083ECA-9437-4AEE-A38B-36FF75F6B3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D0FB556-35D4-4478-B6AF-9417EAD362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B445027-B361-4B69-9150-C561C32A4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82940F-7C5C-4A03-8C36-2E81A703D5B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AF874A-1A80-4146-B530-B41D6EEEF10A}"/>
              </a:ext>
            </a:extLst>
          </p:cNvPr>
          <p:cNvSpPr>
            <a:spLocks noGrp="1"/>
          </p:cNvSpPr>
          <p:nvPr>
            <p:ph type="dt" sz="half" idx="10"/>
          </p:nvPr>
        </p:nvSpPr>
        <p:spPr/>
        <p:txBody>
          <a:bodyPr/>
          <a:lstStyle/>
          <a:p>
            <a:fld id="{68AFA47E-67D7-4B6D-A691-774A838F0A52}" type="datetime1">
              <a:rPr kumimoji="1" lang="ja-JP" altLang="en-US" smtClean="0"/>
              <a:t>2019/9/11</a:t>
            </a:fld>
            <a:endParaRPr kumimoji="1" lang="ja-JP" altLang="en-US"/>
          </a:p>
        </p:txBody>
      </p:sp>
      <p:sp>
        <p:nvSpPr>
          <p:cNvPr id="8" name="フッター プレースホルダー 7">
            <a:extLst>
              <a:ext uri="{FF2B5EF4-FFF2-40B4-BE49-F238E27FC236}">
                <a16:creationId xmlns:a16="http://schemas.microsoft.com/office/drawing/2014/main" id="{DAF5B39B-165B-46DC-9BF6-548C24CE47E0}"/>
              </a:ext>
            </a:extLst>
          </p:cNvPr>
          <p:cNvSpPr>
            <a:spLocks noGrp="1"/>
          </p:cNvSpPr>
          <p:nvPr>
            <p:ph type="ftr" sz="quarter" idx="11"/>
          </p:nvPr>
        </p:nvSpPr>
        <p:spPr/>
        <p:txBody>
          <a:bodyPr/>
          <a:lstStyle/>
          <a:p>
            <a:r>
              <a:rPr kumimoji="1" lang="ja-JP" altLang="en-US"/>
              <a:t>ページ１</a:t>
            </a:r>
          </a:p>
        </p:txBody>
      </p:sp>
      <p:sp>
        <p:nvSpPr>
          <p:cNvPr id="9" name="スライド番号プレースホルダー 8">
            <a:extLst>
              <a:ext uri="{FF2B5EF4-FFF2-40B4-BE49-F238E27FC236}">
                <a16:creationId xmlns:a16="http://schemas.microsoft.com/office/drawing/2014/main" id="{C885569A-FB0E-402A-B270-41ADF9CFB583}"/>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290926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E8C11-125C-46F3-9D71-AE8707C2CD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FF96F4-8A95-4B8E-AFB9-23B11D69ED61}"/>
              </a:ext>
            </a:extLst>
          </p:cNvPr>
          <p:cNvSpPr>
            <a:spLocks noGrp="1"/>
          </p:cNvSpPr>
          <p:nvPr>
            <p:ph type="dt" sz="half" idx="10"/>
          </p:nvPr>
        </p:nvSpPr>
        <p:spPr/>
        <p:txBody>
          <a:bodyPr/>
          <a:lstStyle/>
          <a:p>
            <a:fld id="{4B8A2834-8D3B-44D4-B1B0-55613356F88B}" type="datetime1">
              <a:rPr kumimoji="1" lang="ja-JP" altLang="en-US" smtClean="0"/>
              <a:t>2019/9/11</a:t>
            </a:fld>
            <a:endParaRPr kumimoji="1" lang="ja-JP" altLang="en-US"/>
          </a:p>
        </p:txBody>
      </p:sp>
      <p:sp>
        <p:nvSpPr>
          <p:cNvPr id="4" name="フッター プレースホルダー 3">
            <a:extLst>
              <a:ext uri="{FF2B5EF4-FFF2-40B4-BE49-F238E27FC236}">
                <a16:creationId xmlns:a16="http://schemas.microsoft.com/office/drawing/2014/main" id="{800DEAE1-B5B4-4FA5-8B6F-9B4E11D41217}"/>
              </a:ext>
            </a:extLst>
          </p:cNvPr>
          <p:cNvSpPr>
            <a:spLocks noGrp="1"/>
          </p:cNvSpPr>
          <p:nvPr>
            <p:ph type="ftr" sz="quarter" idx="11"/>
          </p:nvPr>
        </p:nvSpPr>
        <p:spPr/>
        <p:txBody>
          <a:bodyPr/>
          <a:lstStyle/>
          <a:p>
            <a:r>
              <a:rPr kumimoji="1" lang="ja-JP" altLang="en-US"/>
              <a:t>ページ１</a:t>
            </a:r>
          </a:p>
        </p:txBody>
      </p:sp>
      <p:sp>
        <p:nvSpPr>
          <p:cNvPr id="5" name="スライド番号プレースホルダー 4">
            <a:extLst>
              <a:ext uri="{FF2B5EF4-FFF2-40B4-BE49-F238E27FC236}">
                <a16:creationId xmlns:a16="http://schemas.microsoft.com/office/drawing/2014/main" id="{57842E17-0B48-4C8D-9D40-C0F73E775294}"/>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95323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47028E-A698-4177-87F1-F9A1F599AF1A}"/>
              </a:ext>
            </a:extLst>
          </p:cNvPr>
          <p:cNvSpPr>
            <a:spLocks noGrp="1"/>
          </p:cNvSpPr>
          <p:nvPr>
            <p:ph type="dt" sz="half" idx="10"/>
          </p:nvPr>
        </p:nvSpPr>
        <p:spPr/>
        <p:txBody>
          <a:bodyPr/>
          <a:lstStyle/>
          <a:p>
            <a:fld id="{2D6EF5E9-4E97-4EFD-8076-AF1E97E82830}" type="datetime1">
              <a:rPr kumimoji="1" lang="ja-JP" altLang="en-US" smtClean="0"/>
              <a:t>2019/9/11</a:t>
            </a:fld>
            <a:endParaRPr kumimoji="1" lang="ja-JP" altLang="en-US"/>
          </a:p>
        </p:txBody>
      </p:sp>
      <p:sp>
        <p:nvSpPr>
          <p:cNvPr id="3" name="フッター プレースホルダー 2">
            <a:extLst>
              <a:ext uri="{FF2B5EF4-FFF2-40B4-BE49-F238E27FC236}">
                <a16:creationId xmlns:a16="http://schemas.microsoft.com/office/drawing/2014/main" id="{4C1F2F39-F99E-44A4-8FFB-6CB31C25A593}"/>
              </a:ext>
            </a:extLst>
          </p:cNvPr>
          <p:cNvSpPr>
            <a:spLocks noGrp="1"/>
          </p:cNvSpPr>
          <p:nvPr>
            <p:ph type="ftr" sz="quarter" idx="11"/>
          </p:nvPr>
        </p:nvSpPr>
        <p:spPr/>
        <p:txBody>
          <a:bodyPr/>
          <a:lstStyle/>
          <a:p>
            <a:r>
              <a:rPr kumimoji="1" lang="ja-JP" altLang="en-US"/>
              <a:t>ページ１</a:t>
            </a:r>
          </a:p>
        </p:txBody>
      </p:sp>
      <p:sp>
        <p:nvSpPr>
          <p:cNvPr id="4" name="スライド番号プレースホルダー 3">
            <a:extLst>
              <a:ext uri="{FF2B5EF4-FFF2-40B4-BE49-F238E27FC236}">
                <a16:creationId xmlns:a16="http://schemas.microsoft.com/office/drawing/2014/main" id="{149B4C05-AAE5-4EC7-9105-B17B3E534817}"/>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387986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33935A-F7DC-43B6-A0CF-BF201C6D7B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5717C0-72F2-4E50-8A8C-DAEE2E07C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2803B0-8412-4892-BA87-3114EA8A7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090A1C-E632-4C93-8CE7-47FF854A1303}"/>
              </a:ext>
            </a:extLst>
          </p:cNvPr>
          <p:cNvSpPr>
            <a:spLocks noGrp="1"/>
          </p:cNvSpPr>
          <p:nvPr>
            <p:ph type="dt" sz="half" idx="10"/>
          </p:nvPr>
        </p:nvSpPr>
        <p:spPr/>
        <p:txBody>
          <a:bodyPr/>
          <a:lstStyle/>
          <a:p>
            <a:fld id="{FDD26D0E-D41B-481F-8527-4F8FAE6DE814}" type="datetime1">
              <a:rPr kumimoji="1" lang="ja-JP" altLang="en-US" smtClean="0"/>
              <a:t>2019/9/11</a:t>
            </a:fld>
            <a:endParaRPr kumimoji="1" lang="ja-JP" altLang="en-US"/>
          </a:p>
        </p:txBody>
      </p:sp>
      <p:sp>
        <p:nvSpPr>
          <p:cNvPr id="6" name="フッター プレースホルダー 5">
            <a:extLst>
              <a:ext uri="{FF2B5EF4-FFF2-40B4-BE49-F238E27FC236}">
                <a16:creationId xmlns:a16="http://schemas.microsoft.com/office/drawing/2014/main" id="{F824A0F0-8929-45C4-BE19-B8CEC123C50F}"/>
              </a:ext>
            </a:extLst>
          </p:cNvPr>
          <p:cNvSpPr>
            <a:spLocks noGrp="1"/>
          </p:cNvSpPr>
          <p:nvPr>
            <p:ph type="ftr" sz="quarter" idx="11"/>
          </p:nvPr>
        </p:nvSpPr>
        <p:spPr/>
        <p:txBody>
          <a:bodyPr/>
          <a:lstStyle/>
          <a:p>
            <a:r>
              <a:rPr kumimoji="1" lang="ja-JP" altLang="en-US"/>
              <a:t>ページ１</a:t>
            </a:r>
          </a:p>
        </p:txBody>
      </p:sp>
      <p:sp>
        <p:nvSpPr>
          <p:cNvPr id="7" name="スライド番号プレースホルダー 6">
            <a:extLst>
              <a:ext uri="{FF2B5EF4-FFF2-40B4-BE49-F238E27FC236}">
                <a16:creationId xmlns:a16="http://schemas.microsoft.com/office/drawing/2014/main" id="{A879AD48-4ED0-411A-9139-E2D18FD42AE7}"/>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82895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179639-8BA4-4693-91AD-94678FA2AC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85131-BB39-41D7-ABB9-0487D5FEC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4070DBA-FE15-4CF5-9A21-87B58A033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93EA15-3C71-43CC-954A-D97235EE08C8}"/>
              </a:ext>
            </a:extLst>
          </p:cNvPr>
          <p:cNvSpPr>
            <a:spLocks noGrp="1"/>
          </p:cNvSpPr>
          <p:nvPr>
            <p:ph type="dt" sz="half" idx="10"/>
          </p:nvPr>
        </p:nvSpPr>
        <p:spPr/>
        <p:txBody>
          <a:bodyPr/>
          <a:lstStyle/>
          <a:p>
            <a:fld id="{3135E474-6D60-4A71-992C-49474B7E47EF}" type="datetime1">
              <a:rPr kumimoji="1" lang="ja-JP" altLang="en-US" smtClean="0"/>
              <a:t>2019/9/11</a:t>
            </a:fld>
            <a:endParaRPr kumimoji="1" lang="ja-JP" altLang="en-US"/>
          </a:p>
        </p:txBody>
      </p:sp>
      <p:sp>
        <p:nvSpPr>
          <p:cNvPr id="6" name="フッター プレースホルダー 5">
            <a:extLst>
              <a:ext uri="{FF2B5EF4-FFF2-40B4-BE49-F238E27FC236}">
                <a16:creationId xmlns:a16="http://schemas.microsoft.com/office/drawing/2014/main" id="{02D9BA32-B765-494D-9166-0AEB892CB3C0}"/>
              </a:ext>
            </a:extLst>
          </p:cNvPr>
          <p:cNvSpPr>
            <a:spLocks noGrp="1"/>
          </p:cNvSpPr>
          <p:nvPr>
            <p:ph type="ftr" sz="quarter" idx="11"/>
          </p:nvPr>
        </p:nvSpPr>
        <p:spPr/>
        <p:txBody>
          <a:bodyPr/>
          <a:lstStyle/>
          <a:p>
            <a:r>
              <a:rPr kumimoji="1" lang="ja-JP" altLang="en-US"/>
              <a:t>ページ１</a:t>
            </a:r>
          </a:p>
        </p:txBody>
      </p:sp>
      <p:sp>
        <p:nvSpPr>
          <p:cNvPr id="7" name="スライド番号プレースホルダー 6">
            <a:extLst>
              <a:ext uri="{FF2B5EF4-FFF2-40B4-BE49-F238E27FC236}">
                <a16:creationId xmlns:a16="http://schemas.microsoft.com/office/drawing/2014/main" id="{7F4B2652-F249-439E-BC3A-A2232E61AAEA}"/>
              </a:ext>
            </a:extLst>
          </p:cNvPr>
          <p:cNvSpPr>
            <a:spLocks noGrp="1"/>
          </p:cNvSpPr>
          <p:nvPr>
            <p:ph type="sldNum" sz="quarter" idx="12"/>
          </p:nvPr>
        </p:nvSpPr>
        <p:spPr/>
        <p:txBody>
          <a:body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23909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36E8B37-B312-45CC-8987-029998934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2ABC5F-7C75-4146-907D-950A336AB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1B976B-BC0D-4A67-9081-5D01D4F4F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8411A-64D7-4796-9506-3B3D3DAF0235}"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14842A77-D7B7-40F7-A9DD-FEE5FF3D0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ページ１</a:t>
            </a:r>
          </a:p>
        </p:txBody>
      </p:sp>
      <p:sp>
        <p:nvSpPr>
          <p:cNvPr id="6" name="スライド番号プレースホルダー 5">
            <a:extLst>
              <a:ext uri="{FF2B5EF4-FFF2-40B4-BE49-F238E27FC236}">
                <a16:creationId xmlns:a16="http://schemas.microsoft.com/office/drawing/2014/main" id="{E2C0DDB3-3FFA-44BB-9995-59CF27C3C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597C4-BD64-455B-8786-D2099DA1A4A5}" type="slidenum">
              <a:rPr kumimoji="1" lang="ja-JP" altLang="en-US" smtClean="0"/>
              <a:t>‹#›</a:t>
            </a:fld>
            <a:endParaRPr kumimoji="1" lang="ja-JP" altLang="en-US"/>
          </a:p>
        </p:txBody>
      </p:sp>
    </p:spTree>
    <p:extLst>
      <p:ext uri="{BB962C8B-B14F-4D97-AF65-F5344CB8AC3E}">
        <p14:creationId xmlns:p14="http://schemas.microsoft.com/office/powerpoint/2010/main" val="118789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lphalog.jp/ethical-fash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ushtug.net/note/secret-trush/"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cnbc.com/2015/05/29/the-true-cost-attacks-the-business-of-fast-fashion.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file:///C:\Users\eximh\Desktop\&#12476;&#12511;&#35542;&#25991;\&#34892;&#21205;&#25351;&#3734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Users\eximh\Desktop\&#12476;&#12511;&#35542;&#25991;\&#34892;&#21205;&#25351;&#37341;.pdf" TargetMode="Externa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2.teijin-frontier.com/sozai/specifics/ecopet.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7045B-D3B1-40F7-A53E-6E836AAC45FC}"/>
              </a:ext>
            </a:extLst>
          </p:cNvPr>
          <p:cNvSpPr>
            <a:spLocks noGrp="1"/>
          </p:cNvSpPr>
          <p:nvPr>
            <p:ph type="ctrTitle"/>
          </p:nvPr>
        </p:nvSpPr>
        <p:spPr/>
        <p:txBody>
          <a:bodyPr>
            <a:normAutofit/>
          </a:bodyPr>
          <a:lstStyle/>
          <a:p>
            <a:r>
              <a:rPr lang="ja-JP" altLang="en-US" sz="4800" dirty="0"/>
              <a:t>衣服のサステナブル経営</a:t>
            </a:r>
            <a:br>
              <a:rPr lang="en-US" altLang="ja-JP" sz="4800" dirty="0"/>
            </a:br>
            <a:endParaRPr kumimoji="1" lang="ja-JP" altLang="en-US" sz="4800" dirty="0"/>
          </a:p>
        </p:txBody>
      </p:sp>
      <p:sp>
        <p:nvSpPr>
          <p:cNvPr id="3" name="字幕 2">
            <a:extLst>
              <a:ext uri="{FF2B5EF4-FFF2-40B4-BE49-F238E27FC236}">
                <a16:creationId xmlns:a16="http://schemas.microsoft.com/office/drawing/2014/main" id="{C57B26BC-EAAC-449A-A6A3-D207D0F62D35}"/>
              </a:ext>
            </a:extLst>
          </p:cNvPr>
          <p:cNvSpPr>
            <a:spLocks noGrp="1"/>
          </p:cNvSpPr>
          <p:nvPr>
            <p:ph type="subTitle" idx="1"/>
          </p:nvPr>
        </p:nvSpPr>
        <p:spPr/>
        <p:txBody>
          <a:bodyPr/>
          <a:lstStyle/>
          <a:p>
            <a:r>
              <a:rPr kumimoji="1" lang="ja-JP" altLang="en-US" dirty="0"/>
              <a:t>西村ゼミ　</a:t>
            </a:r>
            <a:r>
              <a:rPr kumimoji="1" lang="en-US" altLang="ja-JP" dirty="0"/>
              <a:t>M3R6114</a:t>
            </a:r>
            <a:r>
              <a:rPr kumimoji="1" lang="ja-JP" altLang="en-US" dirty="0"/>
              <a:t>　</a:t>
            </a:r>
            <a:r>
              <a:rPr lang="ja-JP" altLang="en-US" dirty="0"/>
              <a:t>そうご</a:t>
            </a:r>
            <a:endParaRPr lang="en-US" altLang="ja-JP" dirty="0"/>
          </a:p>
          <a:p>
            <a:r>
              <a:rPr kumimoji="1" lang="en-US" altLang="ja-JP" dirty="0"/>
              <a:t>2019</a:t>
            </a:r>
            <a:r>
              <a:rPr kumimoji="1" lang="ja-JP" altLang="en-US" dirty="0"/>
              <a:t>年</a:t>
            </a:r>
            <a:r>
              <a:rPr kumimoji="1" lang="en-US" altLang="ja-JP" dirty="0"/>
              <a:t>9</a:t>
            </a:r>
            <a:r>
              <a:rPr kumimoji="1" lang="ja-JP" altLang="en-US" dirty="0"/>
              <a:t>月</a:t>
            </a:r>
            <a:r>
              <a:rPr kumimoji="1" lang="en-US" altLang="ja-JP" dirty="0"/>
              <a:t>11</a:t>
            </a:r>
            <a:r>
              <a:rPr kumimoji="1" lang="ja-JP" altLang="en-US" dirty="0"/>
              <a:t>日</a:t>
            </a:r>
          </a:p>
        </p:txBody>
      </p:sp>
    </p:spTree>
    <p:extLst>
      <p:ext uri="{BB962C8B-B14F-4D97-AF65-F5344CB8AC3E}">
        <p14:creationId xmlns:p14="http://schemas.microsoft.com/office/powerpoint/2010/main" val="62674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23EE5B-383A-4878-A5DF-E3990B202EC6}"/>
              </a:ext>
            </a:extLst>
          </p:cNvPr>
          <p:cNvSpPr>
            <a:spLocks noGrp="1"/>
          </p:cNvSpPr>
          <p:nvPr>
            <p:ph type="title"/>
          </p:nvPr>
        </p:nvSpPr>
        <p:spPr/>
        <p:txBody>
          <a:bodyPr/>
          <a:lstStyle/>
          <a:p>
            <a:r>
              <a:rPr kumimoji="1" lang="ja-JP" altLang="en-US" dirty="0"/>
              <a:t>参考文献</a:t>
            </a:r>
          </a:p>
        </p:txBody>
      </p:sp>
      <p:sp>
        <p:nvSpPr>
          <p:cNvPr id="25" name="コンテンツ プレースホルダー 24">
            <a:extLst>
              <a:ext uri="{FF2B5EF4-FFF2-40B4-BE49-F238E27FC236}">
                <a16:creationId xmlns:a16="http://schemas.microsoft.com/office/drawing/2014/main" id="{DCE0B0E4-749A-4269-85C4-0AEBB4406C40}"/>
              </a:ext>
            </a:extLst>
          </p:cNvPr>
          <p:cNvSpPr>
            <a:spLocks noGrp="1"/>
          </p:cNvSpPr>
          <p:nvPr>
            <p:ph idx="1"/>
          </p:nvPr>
        </p:nvSpPr>
        <p:spPr/>
        <p:txBody>
          <a:bodyPr>
            <a:normAutofit/>
          </a:bodyPr>
          <a:lstStyle/>
          <a:p>
            <a:pPr marL="0" indent="0">
              <a:buNone/>
            </a:pPr>
            <a:r>
              <a:rPr lang="ja-JP" altLang="en-US" sz="1800" dirty="0"/>
              <a:t>⁶エシカルファッションとは？</a:t>
            </a:r>
            <a:r>
              <a:rPr lang="en-GB" altLang="ja-JP" sz="1800" dirty="0">
                <a:hlinkClick r:id="rId2"/>
              </a:rPr>
              <a:t>https://alphalog.jp/ethical-fashion/</a:t>
            </a:r>
            <a:endParaRPr lang="ja-JP" altLang="en-US" sz="1800" dirty="0"/>
          </a:p>
          <a:p>
            <a:pPr marL="0" indent="0">
              <a:buNone/>
            </a:pPr>
            <a:r>
              <a:rPr lang="en-US" altLang="ja-JP" sz="1800" dirty="0"/>
              <a:t>³</a:t>
            </a:r>
            <a:r>
              <a:rPr lang="ja-JP" altLang="en-US" sz="1800" dirty="0"/>
              <a:t>アパレル・サプライチェーン研究会 報告書 ２０１６年６月 経済産業省 製造産業局 </a:t>
            </a:r>
            <a:endParaRPr lang="en-US" altLang="ja-JP" sz="1800" dirty="0"/>
          </a:p>
          <a:p>
            <a:pPr marL="0" indent="0">
              <a:buNone/>
            </a:pPr>
            <a:r>
              <a:rPr lang="ja-JP" altLang="en-US" sz="1800" dirty="0"/>
              <a:t>繊維の将来宣言　令和元年７月 繊維の将来を考える会</a:t>
            </a:r>
            <a:endParaRPr lang="en-US" altLang="ja-JP" sz="1800" dirty="0"/>
          </a:p>
          <a:p>
            <a:pPr marL="0" indent="0">
              <a:buNone/>
            </a:pPr>
            <a:r>
              <a:rPr lang="en-US" altLang="ja-JP" sz="1800" dirty="0"/>
              <a:t>³</a:t>
            </a:r>
            <a:r>
              <a:rPr lang="ja-JP" altLang="en-US" sz="1800" dirty="0"/>
              <a:t>将来に向けた意欲的なチャレンジの事例 </a:t>
            </a:r>
          </a:p>
          <a:p>
            <a:pPr marL="0" indent="0">
              <a:buNone/>
            </a:pPr>
            <a:r>
              <a:rPr lang="ja-JP" altLang="en-US" sz="1800" dirty="0"/>
              <a:t>⁵繊維産業の課題と 経済産業省の取組　令和元年７月　経済産業省製造産業局生活製品課</a:t>
            </a:r>
            <a:endParaRPr lang="en-US" altLang="ja-JP" sz="1800" dirty="0"/>
          </a:p>
          <a:p>
            <a:pPr marL="0" indent="0">
              <a:buNone/>
            </a:pPr>
            <a:endParaRPr lang="ja-JP" altLang="en-US" sz="1800"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40250924-855E-4506-83B7-E45A90688606}"/>
              </a:ext>
            </a:extLst>
          </p:cNvPr>
          <p:cNvSpPr>
            <a:spLocks noGrp="1"/>
          </p:cNvSpPr>
          <p:nvPr>
            <p:ph type="dt" sz="half" idx="10"/>
          </p:nvPr>
        </p:nvSpPr>
        <p:spPr/>
        <p:txBody>
          <a:bodyPr/>
          <a:lstStyle/>
          <a:p>
            <a:fld id="{2420D5F2-D887-46E3-9893-A49533644613}"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F45CFBF3-280E-471F-85C9-1DB7C360B14D}"/>
              </a:ext>
            </a:extLst>
          </p:cNvPr>
          <p:cNvSpPr>
            <a:spLocks noGrp="1"/>
          </p:cNvSpPr>
          <p:nvPr>
            <p:ph type="ftr" sz="quarter" idx="11"/>
          </p:nvPr>
        </p:nvSpPr>
        <p:spPr/>
        <p:txBody>
          <a:bodyPr/>
          <a:lstStyle/>
          <a:p>
            <a:r>
              <a:rPr kumimoji="1" lang="ja-JP" altLang="en-US"/>
              <a:t>ページ１</a:t>
            </a:r>
          </a:p>
        </p:txBody>
      </p:sp>
    </p:spTree>
    <p:extLst>
      <p:ext uri="{BB962C8B-B14F-4D97-AF65-F5344CB8AC3E}">
        <p14:creationId xmlns:p14="http://schemas.microsoft.com/office/powerpoint/2010/main" val="211619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CB8989-C4C4-47CC-A0EF-D299F1AE3F8F}"/>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37B46F55-6DFE-4857-9BA7-B79F7B26FA1D}"/>
              </a:ext>
            </a:extLst>
          </p:cNvPr>
          <p:cNvSpPr>
            <a:spLocks noGrp="1"/>
          </p:cNvSpPr>
          <p:nvPr>
            <p:ph idx="1"/>
          </p:nvPr>
        </p:nvSpPr>
        <p:spPr/>
        <p:txBody>
          <a:bodyPr/>
          <a:lstStyle/>
          <a:p>
            <a:pPr marL="514350" indent="-514350">
              <a:buFont typeface="+mj-lt"/>
              <a:buAutoNum type="arabicPeriod"/>
            </a:pPr>
            <a:r>
              <a:rPr lang="ja-JP" altLang="en-US" dirty="0"/>
              <a:t>衣類の廃棄問題</a:t>
            </a:r>
            <a:endParaRPr lang="en-US" altLang="ja-JP" dirty="0"/>
          </a:p>
          <a:p>
            <a:pPr marL="514350" indent="-514350">
              <a:buFont typeface="+mj-lt"/>
              <a:buAutoNum type="arabicPeriod"/>
            </a:pPr>
            <a:r>
              <a:rPr lang="ja-JP" altLang="en-US" dirty="0"/>
              <a:t>現在のアパレル業界</a:t>
            </a:r>
            <a:endParaRPr lang="en-US" altLang="ja-JP" dirty="0"/>
          </a:p>
          <a:p>
            <a:pPr marL="514350" indent="-514350">
              <a:buFont typeface="+mj-lt"/>
              <a:buAutoNum type="arabicPeriod"/>
            </a:pPr>
            <a:r>
              <a:rPr lang="ja-JP" altLang="en-US" dirty="0"/>
              <a:t>日本におけるアパレル産業</a:t>
            </a:r>
            <a:endParaRPr lang="en-US" altLang="ja-JP" dirty="0"/>
          </a:p>
          <a:p>
            <a:pPr marL="514350" indent="-514350">
              <a:buFont typeface="+mj-lt"/>
              <a:buAutoNum type="arabicPeriod"/>
            </a:pPr>
            <a:r>
              <a:rPr lang="ja-JP" altLang="en-US" dirty="0"/>
              <a:t>世界から見た日本の衣服需要</a:t>
            </a:r>
            <a:endParaRPr lang="en-US" altLang="ja-JP" dirty="0"/>
          </a:p>
          <a:p>
            <a:pPr marL="514350" indent="-514350">
              <a:buFont typeface="+mj-lt"/>
              <a:buAutoNum type="arabicPeriod"/>
            </a:pPr>
            <a:r>
              <a:rPr lang="ja-JP" altLang="en-US" dirty="0"/>
              <a:t>日本のリサイクル技術</a:t>
            </a:r>
            <a:endParaRPr lang="en-US" altLang="ja-JP" dirty="0"/>
          </a:p>
          <a:p>
            <a:pPr marL="514350" indent="-514350">
              <a:buFont typeface="+mj-lt"/>
              <a:buAutoNum type="arabicPeriod"/>
            </a:pPr>
            <a:r>
              <a:rPr lang="ja-JP" altLang="en-US" dirty="0"/>
              <a:t>エシカルファッション</a:t>
            </a:r>
            <a:endParaRPr lang="en-US" altLang="ja-JP" dirty="0"/>
          </a:p>
          <a:p>
            <a:pPr marL="514350" indent="-514350">
              <a:buFont typeface="+mj-lt"/>
              <a:buAutoNum type="arabicPeriod"/>
            </a:pPr>
            <a:r>
              <a:rPr lang="ja-JP" altLang="en-US" dirty="0"/>
              <a:t>まとめ</a:t>
            </a:r>
            <a:endParaRPr lang="en-US" altLang="ja-JP" dirty="0"/>
          </a:p>
          <a:p>
            <a:pPr marL="0" indent="0">
              <a:buNone/>
            </a:pPr>
            <a:endParaRPr lang="en-US" altLang="ja-JP" dirty="0"/>
          </a:p>
          <a:p>
            <a:pPr marL="514350" indent="-514350">
              <a:buFont typeface="+mj-lt"/>
              <a:buAutoNum type="arabicPeriod"/>
            </a:pPr>
            <a:endParaRPr lang="en-US" altLang="ja-JP" dirty="0"/>
          </a:p>
          <a:p>
            <a:pPr marL="514350" indent="-514350">
              <a:buFont typeface="+mj-lt"/>
              <a:buAutoNum type="arabicPeriod"/>
            </a:pPr>
            <a:endParaRPr lang="en-US" altLang="ja-JP" dirty="0"/>
          </a:p>
          <a:p>
            <a:pPr marL="514350" indent="-514350">
              <a:buFont typeface="+mj-lt"/>
              <a:buAutoNum type="arabicPeriod"/>
            </a:pPr>
            <a:endParaRPr kumimoji="1" lang="ja-JP" altLang="en-US" dirty="0"/>
          </a:p>
        </p:txBody>
      </p:sp>
      <p:sp>
        <p:nvSpPr>
          <p:cNvPr id="4" name="日付プレースホルダー 3">
            <a:extLst>
              <a:ext uri="{FF2B5EF4-FFF2-40B4-BE49-F238E27FC236}">
                <a16:creationId xmlns:a16="http://schemas.microsoft.com/office/drawing/2014/main" id="{E801B15D-B02B-4922-8834-705F1C1C14F3}"/>
              </a:ext>
            </a:extLst>
          </p:cNvPr>
          <p:cNvSpPr>
            <a:spLocks noGrp="1"/>
          </p:cNvSpPr>
          <p:nvPr>
            <p:ph type="dt" sz="half" idx="10"/>
          </p:nvPr>
        </p:nvSpPr>
        <p:spPr/>
        <p:txBody>
          <a:bodyPr/>
          <a:lstStyle/>
          <a:p>
            <a:fld id="{D1BC840B-BBA0-48BD-A734-92501C04E907}" type="datetime1">
              <a:rPr kumimoji="1" lang="ja-JP" altLang="en-US" smtClean="0"/>
              <a:t>2019/9/11</a:t>
            </a:fld>
            <a:endParaRPr kumimoji="1" lang="ja-JP" altLang="en-US"/>
          </a:p>
        </p:txBody>
      </p:sp>
    </p:spTree>
    <p:extLst>
      <p:ext uri="{BB962C8B-B14F-4D97-AF65-F5344CB8AC3E}">
        <p14:creationId xmlns:p14="http://schemas.microsoft.com/office/powerpoint/2010/main" val="273703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EB13D-0BCA-448E-AC3B-EFDFF9D459C7}"/>
              </a:ext>
            </a:extLst>
          </p:cNvPr>
          <p:cNvSpPr>
            <a:spLocks noGrp="1"/>
          </p:cNvSpPr>
          <p:nvPr>
            <p:ph type="title"/>
          </p:nvPr>
        </p:nvSpPr>
        <p:spPr/>
        <p:txBody>
          <a:bodyPr/>
          <a:lstStyle/>
          <a:p>
            <a:r>
              <a:rPr kumimoji="1" lang="ja-JP" altLang="en-US" dirty="0"/>
              <a:t>１</a:t>
            </a:r>
            <a:r>
              <a:rPr lang="en-US" altLang="ja-JP" dirty="0"/>
              <a:t>,</a:t>
            </a:r>
            <a:r>
              <a:rPr lang="ja-JP" altLang="en-US" dirty="0"/>
              <a:t>衣類の廃棄問題</a:t>
            </a:r>
            <a:endParaRPr kumimoji="1" lang="ja-JP" altLang="en-US" dirty="0"/>
          </a:p>
        </p:txBody>
      </p:sp>
      <p:sp>
        <p:nvSpPr>
          <p:cNvPr id="3" name="コンテンツ プレースホルダー 2">
            <a:extLst>
              <a:ext uri="{FF2B5EF4-FFF2-40B4-BE49-F238E27FC236}">
                <a16:creationId xmlns:a16="http://schemas.microsoft.com/office/drawing/2014/main" id="{A45BD4CA-14B2-405F-BD97-59F97B5F2E67}"/>
              </a:ext>
            </a:extLst>
          </p:cNvPr>
          <p:cNvSpPr>
            <a:spLocks noGrp="1"/>
          </p:cNvSpPr>
          <p:nvPr>
            <p:ph idx="1"/>
          </p:nvPr>
        </p:nvSpPr>
        <p:spPr>
          <a:xfrm>
            <a:off x="609600" y="1570383"/>
            <a:ext cx="11161644" cy="4628805"/>
          </a:xfrm>
        </p:spPr>
        <p:txBody>
          <a:bodyPr>
            <a:normAutofit/>
          </a:bodyPr>
          <a:lstStyle/>
          <a:p>
            <a:pPr marL="0" indent="0">
              <a:buNone/>
            </a:pPr>
            <a:r>
              <a:rPr kumimoji="1" lang="ja-JP" altLang="en-US" sz="1800" dirty="0"/>
              <a:t>八割以上の衣料の原料は石油から由来するプラスチックの一種であり、土に還らず、土と水に対してのダメージが計り知れないです。</a:t>
            </a:r>
            <a:endParaRPr kumimoji="1" lang="en-US" altLang="ja-JP" sz="1800" dirty="0"/>
          </a:p>
          <a:p>
            <a:pPr marL="0" indent="0">
              <a:buNone/>
            </a:pPr>
            <a:r>
              <a:rPr lang="ja-JP" altLang="en-US" sz="1800" dirty="0"/>
              <a:t>全て衣服を燃やすのですが、燃やした分だけダイオキシンなどの有害ガスが出ます。製造から販売、消費から廃棄に至るファッション・アパレル業界が排出する</a:t>
            </a:r>
            <a:r>
              <a:rPr lang="en-US" altLang="ja-JP" sz="1800" dirty="0"/>
              <a:t>Co2</a:t>
            </a:r>
            <a:r>
              <a:rPr lang="ja-JP" altLang="en-US" sz="1800" dirty="0"/>
              <a:t>の量は石油産業に次いで*第</a:t>
            </a:r>
            <a:r>
              <a:rPr lang="en-US" altLang="ja-JP" sz="1800" dirty="0"/>
              <a:t>2</a:t>
            </a:r>
            <a:r>
              <a:rPr lang="ja-JP" altLang="en-US" sz="1800" dirty="0"/>
              <a:t>位にもなっています。＜</a:t>
            </a:r>
            <a:r>
              <a:rPr lang="en-US" altLang="ja-JP" sz="1800" dirty="0"/>
              <a:t>⁑2016</a:t>
            </a:r>
            <a:r>
              <a:rPr lang="ja-JP" altLang="en-US" sz="1800" dirty="0"/>
              <a:t>年までは第三位＞</a:t>
            </a:r>
            <a:endParaRPr lang="en-US" altLang="ja-JP" sz="1800" dirty="0"/>
          </a:p>
          <a:p>
            <a:pPr marL="0" indent="0">
              <a:buNone/>
            </a:pPr>
            <a:r>
              <a:rPr lang="ja-JP" altLang="en-US" sz="1800" dirty="0"/>
              <a:t>ファッションのコモディティ化、アパレルの大量在庫を前提とする商売や、ブランド価値棄損を回避するためのメーカーによる未使用品 の焼却等、衣類の廃棄問題が世界的に顕在化しつつある。資源の浪費や環境への悪影響等が懸念され、海外では解決に向けた 法制化や業界の取組が見られる。</a:t>
            </a:r>
            <a:endParaRPr lang="en-US" altLang="ja-JP" sz="1800" dirty="0"/>
          </a:p>
          <a:p>
            <a:pPr marL="0" indent="0">
              <a:buNone/>
            </a:pPr>
            <a:r>
              <a:rPr lang="ja-JP" altLang="en-US" sz="1800" dirty="0"/>
              <a:t> </a:t>
            </a: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r>
              <a:rPr lang="ja-JP" altLang="en-US" sz="1400" dirty="0"/>
              <a:t>*根拠曖昧</a:t>
            </a:r>
            <a:r>
              <a:rPr lang="en-GB" altLang="ja-JP" sz="1400" dirty="0">
                <a:hlinkClick r:id="rId2"/>
              </a:rPr>
              <a:t>https://hushtug.net/note/secret-trush/</a:t>
            </a:r>
            <a:endParaRPr lang="en-US" altLang="ja-JP" sz="1400" dirty="0"/>
          </a:p>
          <a:p>
            <a:pPr marL="0" indent="0">
              <a:buNone/>
            </a:pPr>
            <a:r>
              <a:rPr lang="en-US" altLang="ja-JP" sz="1400" dirty="0"/>
              <a:t>⁑</a:t>
            </a:r>
            <a:r>
              <a:rPr kumimoji="1" lang="en-US" altLang="ja-JP" sz="1400" dirty="0"/>
              <a:t>Alex James: Slowing Down Fast Fashion</a:t>
            </a:r>
            <a:r>
              <a:rPr kumimoji="1" lang="ja-JP" altLang="en-US" sz="1400" dirty="0"/>
              <a:t>より</a:t>
            </a:r>
            <a:endParaRPr kumimoji="1" lang="en-US" altLang="ja-JP" sz="1400" dirty="0"/>
          </a:p>
          <a:p>
            <a:pPr marL="0" indent="0">
              <a:buNone/>
            </a:pPr>
            <a:endParaRPr kumimoji="1" lang="ja-JP" altLang="en-US" sz="1400" dirty="0"/>
          </a:p>
        </p:txBody>
      </p:sp>
      <p:sp>
        <p:nvSpPr>
          <p:cNvPr id="4" name="日付プレースホルダー 3">
            <a:extLst>
              <a:ext uri="{FF2B5EF4-FFF2-40B4-BE49-F238E27FC236}">
                <a16:creationId xmlns:a16="http://schemas.microsoft.com/office/drawing/2014/main" id="{62F19862-606E-4EDD-A3B0-104BCAAB4418}"/>
              </a:ext>
            </a:extLst>
          </p:cNvPr>
          <p:cNvSpPr>
            <a:spLocks noGrp="1"/>
          </p:cNvSpPr>
          <p:nvPr>
            <p:ph type="dt" sz="half" idx="10"/>
          </p:nvPr>
        </p:nvSpPr>
        <p:spPr/>
        <p:txBody>
          <a:bodyPr/>
          <a:lstStyle/>
          <a:p>
            <a:fld id="{2A561853-199B-4452-A586-8ACB8608D711}" type="datetime1">
              <a:rPr kumimoji="1" lang="ja-JP" altLang="en-US" smtClean="0"/>
              <a:t>2019/9/11</a:t>
            </a:fld>
            <a:endParaRPr kumimoji="1" lang="ja-JP" altLang="en-US" dirty="0"/>
          </a:p>
        </p:txBody>
      </p:sp>
      <p:sp>
        <p:nvSpPr>
          <p:cNvPr id="6" name="フッター プレースホルダー 5">
            <a:extLst>
              <a:ext uri="{FF2B5EF4-FFF2-40B4-BE49-F238E27FC236}">
                <a16:creationId xmlns:a16="http://schemas.microsoft.com/office/drawing/2014/main" id="{92198412-D0F6-4B1F-B5A9-4D1A48D18080}"/>
              </a:ext>
            </a:extLst>
          </p:cNvPr>
          <p:cNvSpPr>
            <a:spLocks noGrp="1"/>
          </p:cNvSpPr>
          <p:nvPr>
            <p:ph type="ftr" sz="quarter" idx="11"/>
          </p:nvPr>
        </p:nvSpPr>
        <p:spPr/>
        <p:txBody>
          <a:bodyPr/>
          <a:lstStyle/>
          <a:p>
            <a:r>
              <a:rPr kumimoji="1" lang="ja-JP" altLang="en-US" dirty="0"/>
              <a:t>ページ１</a:t>
            </a:r>
          </a:p>
        </p:txBody>
      </p:sp>
      <p:pic>
        <p:nvPicPr>
          <p:cNvPr id="5" name="図 4">
            <a:extLst>
              <a:ext uri="{FF2B5EF4-FFF2-40B4-BE49-F238E27FC236}">
                <a16:creationId xmlns:a16="http://schemas.microsoft.com/office/drawing/2014/main" id="{663B27FD-9D39-44C0-AF55-EB5D6DBC22E4}"/>
              </a:ext>
            </a:extLst>
          </p:cNvPr>
          <p:cNvPicPr>
            <a:picLocks noChangeAspect="1"/>
          </p:cNvPicPr>
          <p:nvPr/>
        </p:nvPicPr>
        <p:blipFill>
          <a:blip r:embed="rId3"/>
          <a:stretch>
            <a:fillRect/>
          </a:stretch>
        </p:blipFill>
        <p:spPr>
          <a:xfrm>
            <a:off x="6858001" y="3912705"/>
            <a:ext cx="4512364" cy="2580170"/>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EDE2D184-0E3C-4DF6-B57F-881C70117517}"/>
              </a:ext>
            </a:extLst>
          </p:cNvPr>
          <p:cNvSpPr txBox="1"/>
          <p:nvPr/>
        </p:nvSpPr>
        <p:spPr>
          <a:xfrm>
            <a:off x="5042453" y="5890591"/>
            <a:ext cx="1815548" cy="307777"/>
          </a:xfrm>
          <a:prstGeom prst="rect">
            <a:avLst/>
          </a:prstGeom>
          <a:noFill/>
        </p:spPr>
        <p:txBody>
          <a:bodyPr wrap="square" rtlCol="0">
            <a:spAutoFit/>
          </a:bodyPr>
          <a:lstStyle/>
          <a:p>
            <a:r>
              <a:rPr kumimoji="1" lang="ja-JP" altLang="en-US" sz="1400" dirty="0"/>
              <a:t>提供画像元：</a:t>
            </a:r>
            <a:r>
              <a:rPr kumimoji="1" lang="en-US" altLang="ja-JP" sz="1400" dirty="0">
                <a:hlinkClick r:id="rId4"/>
              </a:rPr>
              <a:t>CNBC</a:t>
            </a:r>
            <a:endParaRPr kumimoji="1" lang="ja-JP" altLang="en-US" sz="1400" dirty="0"/>
          </a:p>
        </p:txBody>
      </p:sp>
    </p:spTree>
    <p:extLst>
      <p:ext uri="{BB962C8B-B14F-4D97-AF65-F5344CB8AC3E}">
        <p14:creationId xmlns:p14="http://schemas.microsoft.com/office/powerpoint/2010/main" val="199024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EFFEAA-7271-4DA1-A816-AFF94AA32F14}"/>
              </a:ext>
            </a:extLst>
          </p:cNvPr>
          <p:cNvSpPr>
            <a:spLocks noGrp="1"/>
          </p:cNvSpPr>
          <p:nvPr>
            <p:ph type="title"/>
          </p:nvPr>
        </p:nvSpPr>
        <p:spPr/>
        <p:txBody>
          <a:bodyPr/>
          <a:lstStyle/>
          <a:p>
            <a:r>
              <a:rPr lang="en-US" altLang="ja-JP" dirty="0"/>
              <a:t>2,</a:t>
            </a:r>
            <a:r>
              <a:rPr lang="ja-JP" altLang="en-US" dirty="0"/>
              <a:t>現在のアパレル</a:t>
            </a:r>
            <a:r>
              <a:rPr kumimoji="1" lang="ja-JP" altLang="en-US" dirty="0"/>
              <a:t>業界</a:t>
            </a:r>
          </a:p>
        </p:txBody>
      </p:sp>
      <p:sp>
        <p:nvSpPr>
          <p:cNvPr id="3" name="コンテンツ プレースホルダー 2">
            <a:extLst>
              <a:ext uri="{FF2B5EF4-FFF2-40B4-BE49-F238E27FC236}">
                <a16:creationId xmlns:a16="http://schemas.microsoft.com/office/drawing/2014/main" id="{347D3852-5CDE-4879-8543-7CCCBB2DAE11}"/>
              </a:ext>
            </a:extLst>
          </p:cNvPr>
          <p:cNvSpPr>
            <a:spLocks noGrp="1"/>
          </p:cNvSpPr>
          <p:nvPr>
            <p:ph idx="1"/>
          </p:nvPr>
        </p:nvSpPr>
        <p:spPr/>
        <p:txBody>
          <a:bodyPr>
            <a:normAutofit/>
          </a:bodyPr>
          <a:lstStyle/>
          <a:p>
            <a:pPr marL="0" indent="0">
              <a:buNone/>
            </a:pPr>
            <a:r>
              <a:rPr kumimoji="1" lang="ja-JP" altLang="en-US" sz="1800" dirty="0"/>
              <a:t>ファストファッションとは</a:t>
            </a:r>
            <a:r>
              <a:rPr kumimoji="1" lang="en-US" altLang="ja-JP" sz="1800" dirty="0"/>
              <a:t>90</a:t>
            </a:r>
            <a:r>
              <a:rPr kumimoji="1" lang="ja-JP" altLang="en-US" sz="1800" dirty="0"/>
              <a:t>年代にファッションショーを真似て流行を取り入れて安く早く提供したことにはじまる。</a:t>
            </a:r>
            <a:endParaRPr kumimoji="1" lang="en-US" altLang="ja-JP" sz="1800" dirty="0"/>
          </a:p>
          <a:p>
            <a:pPr marL="0" indent="0">
              <a:buNone/>
            </a:pPr>
            <a:r>
              <a:rPr lang="ja-JP" altLang="en-US" sz="1800" dirty="0"/>
              <a:t>流行のサイクルがシーズンから月ごと、週ごとにと短くなり需要が増加し品質が落ちた。</a:t>
            </a:r>
            <a:r>
              <a:rPr kumimoji="1" lang="ja-JP" altLang="en-US" sz="1800" dirty="0"/>
              <a:t>小売業者は安い素材と安い労働力で安くて速い衣料の製造方法を求め結果的に倫理観を失ってしまった。</a:t>
            </a:r>
            <a:r>
              <a:rPr lang="ja-JP" altLang="en-US" sz="1800" dirty="0"/>
              <a:t>衣料を大切にするという価値観が損なわれ使い捨ての衣類の文化を生まれた。</a:t>
            </a:r>
            <a:endParaRPr lang="en-US" altLang="ja-JP" sz="1800" dirty="0"/>
          </a:p>
          <a:p>
            <a:pPr marL="0" indent="0">
              <a:buNone/>
            </a:pPr>
            <a:r>
              <a:rPr lang="en-US" altLang="ja-JP" sz="1800" dirty="0"/>
              <a:t>¹</a:t>
            </a:r>
            <a:r>
              <a:rPr lang="ja-JP" altLang="en-US" sz="1800" dirty="0"/>
              <a:t>世界の繊維の最終需要は、</a:t>
            </a:r>
            <a:r>
              <a:rPr lang="en-US" altLang="ja-JP" sz="1800" dirty="0"/>
              <a:t>1990</a:t>
            </a:r>
            <a:r>
              <a:rPr lang="ja-JP" altLang="en-US" sz="1800" dirty="0"/>
              <a:t>年に比べ約</a:t>
            </a:r>
            <a:r>
              <a:rPr lang="en-US" altLang="ja-JP" sz="1800" dirty="0"/>
              <a:t>2.3</a:t>
            </a:r>
            <a:r>
              <a:rPr lang="ja-JP" altLang="en-US" sz="1800" dirty="0"/>
              <a:t>倍に増加。また、一人当たり需要量も約</a:t>
            </a:r>
            <a:r>
              <a:rPr lang="en-US" altLang="ja-JP" sz="1800" dirty="0"/>
              <a:t>1.6</a:t>
            </a:r>
            <a:r>
              <a:rPr lang="ja-JP" altLang="en-US" sz="1800" dirty="0"/>
              <a:t>倍に増加。世界のアパレル市場は、 </a:t>
            </a:r>
            <a:r>
              <a:rPr lang="en-US" altLang="ja-JP" sz="1800" dirty="0"/>
              <a:t>2025</a:t>
            </a:r>
            <a:r>
              <a:rPr lang="ja-JP" altLang="en-US" sz="1800" dirty="0"/>
              <a:t>年までに年平均</a:t>
            </a:r>
            <a:r>
              <a:rPr lang="en-US" altLang="ja-JP" sz="1800" dirty="0"/>
              <a:t>3.6</a:t>
            </a:r>
            <a:r>
              <a:rPr lang="ja-JP" altLang="en-US" sz="1800" dirty="0"/>
              <a:t>％</a:t>
            </a:r>
            <a:r>
              <a:rPr lang="en-US" altLang="ja-JP" sz="1800" dirty="0"/>
              <a:t>※</a:t>
            </a:r>
            <a:r>
              <a:rPr lang="ja-JP" altLang="en-US" sz="1800" dirty="0"/>
              <a:t>での成長が予測。世界的には、繊維産業は引き続き成長産業である。 </a:t>
            </a:r>
            <a:r>
              <a:rPr lang="en-US" altLang="ja-JP" sz="1800" dirty="0"/>
              <a:t>※</a:t>
            </a:r>
            <a:r>
              <a:rPr lang="ja-JP" altLang="en-US" sz="1800" dirty="0"/>
              <a:t>実質ベース</a:t>
            </a:r>
            <a:endParaRPr lang="en-US" altLang="ja-JP" sz="1800" dirty="0"/>
          </a:p>
          <a:p>
            <a:pPr marL="0" indent="0">
              <a:buNone/>
            </a:pPr>
            <a:r>
              <a:rPr lang="ja-JP" altLang="en-US" sz="1800" dirty="0"/>
              <a:t>世界的に繊維は需要が伸びています。</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en-US" altLang="ja-JP" sz="1050" dirty="0">
                <a:solidFill>
                  <a:schemeClr val="accent1">
                    <a:lumMod val="75000"/>
                  </a:schemeClr>
                </a:solidFill>
              </a:rPr>
              <a:t>¹</a:t>
            </a:r>
            <a:r>
              <a:rPr lang="ja-JP" altLang="en-US" sz="1050" dirty="0">
                <a:solidFill>
                  <a:schemeClr val="accent1">
                    <a:lumMod val="75000"/>
                  </a:schemeClr>
                </a:solidFill>
                <a:hlinkClick r:id="rId2">
                  <a:extLst>
                    <a:ext uri="{A12FA001-AC4F-418D-AE19-62706E023703}">
                      <ahyp:hlinkClr xmlns:ahyp="http://schemas.microsoft.com/office/drawing/2018/hyperlinkcolor" val="tx"/>
                    </a:ext>
                  </a:extLst>
                </a:hlinkClick>
              </a:rPr>
              <a:t>繊維将来宣言より</a:t>
            </a:r>
            <a:endParaRPr lang="en-US" altLang="ja-JP" sz="1050" dirty="0">
              <a:solidFill>
                <a:schemeClr val="accent1">
                  <a:lumMod val="75000"/>
                </a:schemeClr>
              </a:solidFill>
            </a:endParaRPr>
          </a:p>
        </p:txBody>
      </p:sp>
      <p:sp>
        <p:nvSpPr>
          <p:cNvPr id="4" name="日付プレースホルダー 3">
            <a:extLst>
              <a:ext uri="{FF2B5EF4-FFF2-40B4-BE49-F238E27FC236}">
                <a16:creationId xmlns:a16="http://schemas.microsoft.com/office/drawing/2014/main" id="{6057A4D9-05D8-41A6-8320-6A5FBE126417}"/>
              </a:ext>
            </a:extLst>
          </p:cNvPr>
          <p:cNvSpPr>
            <a:spLocks noGrp="1"/>
          </p:cNvSpPr>
          <p:nvPr>
            <p:ph type="dt" sz="half" idx="10"/>
          </p:nvPr>
        </p:nvSpPr>
        <p:spPr/>
        <p:txBody>
          <a:bodyPr/>
          <a:lstStyle/>
          <a:p>
            <a:fld id="{5CAC35E4-2AD3-41B5-9B7E-65DC8F69887B}"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B7C212AF-9D70-4CAB-A120-A2C3A534882B}"/>
              </a:ext>
            </a:extLst>
          </p:cNvPr>
          <p:cNvSpPr>
            <a:spLocks noGrp="1"/>
          </p:cNvSpPr>
          <p:nvPr>
            <p:ph type="ftr" sz="quarter" idx="11"/>
          </p:nvPr>
        </p:nvSpPr>
        <p:spPr/>
        <p:txBody>
          <a:bodyPr/>
          <a:lstStyle/>
          <a:p>
            <a:r>
              <a:rPr kumimoji="1" lang="ja-JP" altLang="en-US"/>
              <a:t>ページ２</a:t>
            </a:r>
          </a:p>
        </p:txBody>
      </p:sp>
    </p:spTree>
    <p:extLst>
      <p:ext uri="{BB962C8B-B14F-4D97-AF65-F5344CB8AC3E}">
        <p14:creationId xmlns:p14="http://schemas.microsoft.com/office/powerpoint/2010/main" val="31174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2E662-27DF-42F1-B2C8-21C20CF59D8A}"/>
              </a:ext>
            </a:extLst>
          </p:cNvPr>
          <p:cNvSpPr>
            <a:spLocks noGrp="1"/>
          </p:cNvSpPr>
          <p:nvPr>
            <p:ph type="title"/>
          </p:nvPr>
        </p:nvSpPr>
        <p:spPr/>
        <p:txBody>
          <a:bodyPr/>
          <a:lstStyle/>
          <a:p>
            <a:r>
              <a:rPr kumimoji="1" lang="en-US" altLang="ja-JP" dirty="0"/>
              <a:t>3,</a:t>
            </a:r>
            <a:r>
              <a:rPr kumimoji="1" lang="ja-JP" altLang="en-US" dirty="0"/>
              <a:t>日本におけるアパレル産業</a:t>
            </a:r>
          </a:p>
        </p:txBody>
      </p:sp>
      <p:sp>
        <p:nvSpPr>
          <p:cNvPr id="3" name="コンテンツ プレースホルダー 2">
            <a:extLst>
              <a:ext uri="{FF2B5EF4-FFF2-40B4-BE49-F238E27FC236}">
                <a16:creationId xmlns:a16="http://schemas.microsoft.com/office/drawing/2014/main" id="{08EE6F33-ED0F-4751-8B3A-A15DCD631146}"/>
              </a:ext>
            </a:extLst>
          </p:cNvPr>
          <p:cNvSpPr>
            <a:spLocks noGrp="1"/>
          </p:cNvSpPr>
          <p:nvPr>
            <p:ph idx="1"/>
          </p:nvPr>
        </p:nvSpPr>
        <p:spPr/>
        <p:txBody>
          <a:bodyPr>
            <a:normAutofit fontScale="85000" lnSpcReduction="10000"/>
          </a:bodyPr>
          <a:lstStyle/>
          <a:p>
            <a:pPr marL="0" indent="0">
              <a:buNone/>
            </a:pPr>
            <a:r>
              <a:rPr lang="en-US" altLang="ja-JP" sz="1500" dirty="0"/>
              <a:t>¹</a:t>
            </a:r>
            <a:r>
              <a:rPr lang="ja-JP" altLang="en-US" sz="1500" dirty="0"/>
              <a:t>繊維産業の製造品出荷額は、</a:t>
            </a:r>
            <a:r>
              <a:rPr lang="en-US" altLang="ja-JP" sz="1500" dirty="0"/>
              <a:t>90</a:t>
            </a:r>
            <a:r>
              <a:rPr lang="ja-JP" altLang="en-US" sz="1500" dirty="0"/>
              <a:t>年代ピーク時の約４分の１まで減少している。国内のアパレル市場規模は、バブル期の</a:t>
            </a:r>
            <a:r>
              <a:rPr lang="en-US" altLang="ja-JP" sz="1500" dirty="0"/>
              <a:t>15</a:t>
            </a:r>
            <a:r>
              <a:rPr lang="ja-JP" altLang="en-US" sz="1500" dirty="0"/>
              <a:t>兆円か ら</a:t>
            </a:r>
            <a:r>
              <a:rPr lang="en-US" altLang="ja-JP" sz="1500" dirty="0"/>
              <a:t>10</a:t>
            </a:r>
            <a:r>
              <a:rPr lang="ja-JP" altLang="en-US" sz="1500" dirty="0"/>
              <a:t>兆円程度に減少する一方、供給量は</a:t>
            </a:r>
            <a:r>
              <a:rPr lang="en-US" altLang="ja-JP" sz="1500" dirty="0"/>
              <a:t>20</a:t>
            </a:r>
            <a:r>
              <a:rPr lang="ja-JP" altLang="en-US" sz="1500" dirty="0"/>
              <a:t>億点から</a:t>
            </a:r>
            <a:r>
              <a:rPr lang="en-US" altLang="ja-JP" sz="1500" dirty="0"/>
              <a:t>40</a:t>
            </a:r>
            <a:r>
              <a:rPr lang="ja-JP" altLang="en-US" sz="1500" dirty="0"/>
              <a:t>億点程度へと、ほぼ倍増。衣料品の輸入浸透度は </a:t>
            </a:r>
            <a:r>
              <a:rPr lang="en-US" altLang="ja-JP" sz="1500" dirty="0"/>
              <a:t>97</a:t>
            </a:r>
            <a:r>
              <a:rPr lang="ja-JP" altLang="en-US" sz="1500" dirty="0"/>
              <a:t>％</a:t>
            </a:r>
            <a:r>
              <a:rPr lang="en-US" altLang="ja-JP" sz="1500" dirty="0"/>
              <a:t>※</a:t>
            </a:r>
            <a:r>
              <a:rPr lang="ja-JP" altLang="en-US" sz="1500" dirty="0"/>
              <a:t>まで上昇している。</a:t>
            </a:r>
            <a:r>
              <a:rPr lang="en-US" altLang="ja-JP" sz="1500" dirty="0"/>
              <a:t>※</a:t>
            </a:r>
            <a:r>
              <a:rPr lang="ja-JP" altLang="en-US" sz="1500" dirty="0"/>
              <a:t>数量ベース</a:t>
            </a:r>
            <a:endParaRPr lang="en-US" altLang="ja-JP" sz="1500" dirty="0"/>
          </a:p>
          <a:p>
            <a:pPr marL="0" indent="0">
              <a:buNone/>
            </a:pPr>
            <a:r>
              <a:rPr lang="en-US" altLang="ja-JP" sz="1500" dirty="0"/>
              <a:t>25</a:t>
            </a:r>
            <a:r>
              <a:rPr lang="ja-JP" altLang="en-US" sz="1500" dirty="0"/>
              <a:t>年間で工場の数と従業員の数は約</a:t>
            </a:r>
            <a:r>
              <a:rPr lang="en-US" altLang="ja-JP" sz="1500" dirty="0"/>
              <a:t>4</a:t>
            </a:r>
            <a:r>
              <a:rPr lang="ja-JP" altLang="en-US" sz="1500" dirty="0"/>
              <a:t>分の</a:t>
            </a:r>
            <a:r>
              <a:rPr lang="en-US" altLang="ja-JP" sz="1500" dirty="0"/>
              <a:t>1</a:t>
            </a:r>
            <a:r>
              <a:rPr lang="ja-JP" altLang="en-US" sz="1500" dirty="0"/>
              <a:t>にまで減少しています。日本の繊維工場で働く従業員は職を失い、安さを重視した海外産の衣服を着回すことで、環境を汚染し続けるという最悪の状況になりつつあるのです。</a:t>
            </a:r>
            <a:endParaRPr lang="en-US" altLang="ja-JP" sz="1500" dirty="0"/>
          </a:p>
          <a:p>
            <a:pPr marL="0" indent="0">
              <a:buNone/>
            </a:pPr>
            <a:r>
              <a:rPr lang="en-US" altLang="ja-JP" sz="1500" dirty="0"/>
              <a:t>¹</a:t>
            </a:r>
            <a:r>
              <a:rPr lang="ja-JP" altLang="en-US" sz="1500" dirty="0"/>
              <a:t>繊維業界においては商取引慣行に係る問題が存在。自主行動計画等に基づき、業界全体の問題として、取引の適正化と付加価値の 向上に向けた取組みを着実に進めていく必要がある。国内需要が縮小する中、海外展開を進めることは必要不可欠である。日本の繊維産業には、海外で評価されている。川上・川中の事業者であっても、個社レベルでブランディングし、直接海外の販路開拓 を行っている取組も増えてきている。</a:t>
            </a:r>
            <a:endParaRPr lang="en-US" altLang="ja-JP" sz="1500" dirty="0"/>
          </a:p>
          <a:p>
            <a:pPr marL="0" indent="0">
              <a:buNone/>
            </a:pPr>
            <a:r>
              <a:rPr lang="ja-JP" altLang="en-US" sz="1500" dirty="0"/>
              <a:t> </a:t>
            </a:r>
            <a:endParaRPr lang="en-US" altLang="ja-JP" sz="1500" dirty="0"/>
          </a:p>
          <a:p>
            <a:pPr marL="0" indent="0">
              <a:buNone/>
            </a:pPr>
            <a:endParaRPr lang="en-US" altLang="ja-JP" sz="1800" dirty="0"/>
          </a:p>
          <a:p>
            <a:pPr marL="0" indent="0">
              <a:buNone/>
            </a:pP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r>
              <a:rPr lang="en-US" altLang="ja-JP" sz="1050" dirty="0"/>
              <a:t>¹</a:t>
            </a:r>
            <a:r>
              <a:rPr lang="ja-JP" altLang="en-US" sz="1050" dirty="0">
                <a:hlinkClick r:id="rId2"/>
              </a:rPr>
              <a:t>繊維将来宣言より</a:t>
            </a:r>
            <a:endParaRPr kumimoji="1" lang="ja-JP" altLang="en-US" sz="1050" dirty="0"/>
          </a:p>
        </p:txBody>
      </p:sp>
      <p:sp>
        <p:nvSpPr>
          <p:cNvPr id="4" name="日付プレースホルダー 3">
            <a:extLst>
              <a:ext uri="{FF2B5EF4-FFF2-40B4-BE49-F238E27FC236}">
                <a16:creationId xmlns:a16="http://schemas.microsoft.com/office/drawing/2014/main" id="{7C45E2C6-268D-40CC-BF26-C313EF781D0B}"/>
              </a:ext>
            </a:extLst>
          </p:cNvPr>
          <p:cNvSpPr>
            <a:spLocks noGrp="1"/>
          </p:cNvSpPr>
          <p:nvPr>
            <p:ph type="dt" sz="half" idx="10"/>
          </p:nvPr>
        </p:nvSpPr>
        <p:spPr/>
        <p:txBody>
          <a:bodyPr/>
          <a:lstStyle/>
          <a:p>
            <a:fld id="{DA09BAA6-5734-40C2-BFF1-178E08163E89}"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6FC3CA9F-E571-4354-B7A3-73C0C27E8FF5}"/>
              </a:ext>
            </a:extLst>
          </p:cNvPr>
          <p:cNvSpPr>
            <a:spLocks noGrp="1"/>
          </p:cNvSpPr>
          <p:nvPr>
            <p:ph type="ftr" sz="quarter" idx="11"/>
          </p:nvPr>
        </p:nvSpPr>
        <p:spPr/>
        <p:txBody>
          <a:bodyPr/>
          <a:lstStyle/>
          <a:p>
            <a:r>
              <a:rPr kumimoji="1" lang="ja-JP" altLang="en-US"/>
              <a:t>ページ３</a:t>
            </a:r>
          </a:p>
        </p:txBody>
      </p:sp>
      <p:pic>
        <p:nvPicPr>
          <p:cNvPr id="7" name="図 6">
            <a:extLst>
              <a:ext uri="{FF2B5EF4-FFF2-40B4-BE49-F238E27FC236}">
                <a16:creationId xmlns:a16="http://schemas.microsoft.com/office/drawing/2014/main" id="{AE328CB9-2D02-4A3F-A7A3-9BB2E4D58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774" y="3637722"/>
            <a:ext cx="3960788" cy="2371449"/>
          </a:xfrm>
          <a:prstGeom prst="rect">
            <a:avLst/>
          </a:prstGeom>
        </p:spPr>
      </p:pic>
    </p:spTree>
    <p:extLst>
      <p:ext uri="{BB962C8B-B14F-4D97-AF65-F5344CB8AC3E}">
        <p14:creationId xmlns:p14="http://schemas.microsoft.com/office/powerpoint/2010/main" val="228259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BFF89-415A-4E87-AFD4-E41750665CAF}"/>
              </a:ext>
            </a:extLst>
          </p:cNvPr>
          <p:cNvSpPr>
            <a:spLocks noGrp="1"/>
          </p:cNvSpPr>
          <p:nvPr>
            <p:ph type="title"/>
          </p:nvPr>
        </p:nvSpPr>
        <p:spPr/>
        <p:txBody>
          <a:bodyPr/>
          <a:lstStyle/>
          <a:p>
            <a:r>
              <a:rPr lang="en-US" altLang="ja-JP" dirty="0"/>
              <a:t>4,</a:t>
            </a:r>
            <a:r>
              <a:rPr lang="ja-JP" altLang="en-US" dirty="0"/>
              <a:t>世界から見た日本の衣服需要</a:t>
            </a:r>
            <a:endParaRPr kumimoji="1" lang="ja-JP" altLang="en-US" dirty="0"/>
          </a:p>
        </p:txBody>
      </p:sp>
      <p:sp>
        <p:nvSpPr>
          <p:cNvPr id="7" name="テキスト プレースホルダー 6">
            <a:extLst>
              <a:ext uri="{FF2B5EF4-FFF2-40B4-BE49-F238E27FC236}">
                <a16:creationId xmlns:a16="http://schemas.microsoft.com/office/drawing/2014/main" id="{86597DE9-0B3E-4FC8-B4EA-752A1C2F9C5E}"/>
              </a:ext>
            </a:extLst>
          </p:cNvPr>
          <p:cNvSpPr>
            <a:spLocks noGrp="1"/>
          </p:cNvSpPr>
          <p:nvPr>
            <p:ph type="body" idx="1"/>
          </p:nvPr>
        </p:nvSpPr>
        <p:spPr/>
        <p:txBody>
          <a:bodyPr/>
          <a:lstStyle/>
          <a:p>
            <a:r>
              <a:rPr lang="ja-JP" altLang="en-US" dirty="0"/>
              <a:t>：</a:t>
            </a:r>
            <a:r>
              <a:rPr kumimoji="1" lang="ja-JP" altLang="en-US" dirty="0"/>
              <a:t>古着に着目。</a:t>
            </a:r>
            <a:endParaRPr kumimoji="1" lang="en-US" altLang="ja-JP" dirty="0"/>
          </a:p>
        </p:txBody>
      </p:sp>
      <p:sp>
        <p:nvSpPr>
          <p:cNvPr id="3" name="コンテンツ プレースホルダー 2">
            <a:extLst>
              <a:ext uri="{FF2B5EF4-FFF2-40B4-BE49-F238E27FC236}">
                <a16:creationId xmlns:a16="http://schemas.microsoft.com/office/drawing/2014/main" id="{398FDECC-6A7E-4801-AFA7-9DA461FE7ED9}"/>
              </a:ext>
            </a:extLst>
          </p:cNvPr>
          <p:cNvSpPr>
            <a:spLocks noGrp="1"/>
          </p:cNvSpPr>
          <p:nvPr>
            <p:ph sz="half" idx="2"/>
          </p:nvPr>
        </p:nvSpPr>
        <p:spPr/>
        <p:txBody>
          <a:bodyPr>
            <a:normAutofit/>
          </a:bodyPr>
          <a:lstStyle/>
          <a:p>
            <a:pPr marL="0" indent="0">
              <a:buNone/>
            </a:pPr>
            <a:r>
              <a:rPr lang="ja-JP" altLang="en-US" sz="1800" dirty="0"/>
              <a:t>日本の古着は世界中の輸出先でその品質が高く評価されており、そのニーズは年々高まっています。</a:t>
            </a:r>
            <a:endParaRPr lang="en-US" altLang="ja-JP" sz="1800" dirty="0"/>
          </a:p>
          <a:p>
            <a:pPr marL="0" indent="0">
              <a:buNone/>
            </a:pPr>
            <a:r>
              <a:rPr lang="ja-JP" altLang="en-US" sz="1800" dirty="0"/>
              <a:t>しかしながら左記の画像のように日本では古着の回収があまり世界的な平均と比べ低くなっている。</a:t>
            </a:r>
            <a:endParaRPr lang="en-US" altLang="ja-JP" sz="1800" dirty="0"/>
          </a:p>
          <a:p>
            <a:pPr marL="0" indent="0">
              <a:buNone/>
            </a:pPr>
            <a:r>
              <a:rPr lang="ja-JP" altLang="en-US" sz="1800" dirty="0"/>
              <a:t>この問題に対し古着の回収率を上げる取り組みもあり問題の認識を高めていけたらと考える。</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p:txBody>
      </p:sp>
      <p:sp>
        <p:nvSpPr>
          <p:cNvPr id="8" name="テキスト プレースホルダー 7">
            <a:extLst>
              <a:ext uri="{FF2B5EF4-FFF2-40B4-BE49-F238E27FC236}">
                <a16:creationId xmlns:a16="http://schemas.microsoft.com/office/drawing/2014/main" id="{7CE517BA-2EDA-4800-906B-81A4C10A1242}"/>
              </a:ext>
            </a:extLst>
          </p:cNvPr>
          <p:cNvSpPr>
            <a:spLocks noGrp="1"/>
          </p:cNvSpPr>
          <p:nvPr>
            <p:ph type="body" sz="quarter" idx="3"/>
          </p:nvPr>
        </p:nvSpPr>
        <p:spPr/>
        <p:txBody>
          <a:bodyPr/>
          <a:lstStyle/>
          <a:p>
            <a:endParaRPr kumimoji="1" lang="en-US" altLang="ja-JP" dirty="0"/>
          </a:p>
          <a:p>
            <a:endParaRPr kumimoji="1" lang="ja-JP" altLang="en-US" dirty="0"/>
          </a:p>
        </p:txBody>
      </p:sp>
      <p:sp>
        <p:nvSpPr>
          <p:cNvPr id="9" name="コンテンツ プレースホルダー 8">
            <a:extLst>
              <a:ext uri="{FF2B5EF4-FFF2-40B4-BE49-F238E27FC236}">
                <a16:creationId xmlns:a16="http://schemas.microsoft.com/office/drawing/2014/main" id="{38C81E49-81A1-4F98-A2DD-DFE8241CF64E}"/>
              </a:ext>
            </a:extLst>
          </p:cNvPr>
          <p:cNvSpPr>
            <a:spLocks noGrp="1"/>
          </p:cNvSpPr>
          <p:nvPr>
            <p:ph sz="quarter" idx="4"/>
          </p:nvPr>
        </p:nvSpPr>
        <p:spPr/>
        <p:txBody>
          <a:bodyPr/>
          <a:lstStyle/>
          <a:p>
            <a:pPr marL="0" indent="0">
              <a:buNone/>
            </a:pPr>
            <a:endParaRPr kumimoji="1"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03D86B76-8187-469A-A564-EDF77238D2D9}"/>
              </a:ext>
            </a:extLst>
          </p:cNvPr>
          <p:cNvSpPr>
            <a:spLocks noGrp="1"/>
          </p:cNvSpPr>
          <p:nvPr>
            <p:ph type="dt" sz="half" idx="10"/>
          </p:nvPr>
        </p:nvSpPr>
        <p:spPr/>
        <p:txBody>
          <a:bodyPr/>
          <a:lstStyle/>
          <a:p>
            <a:fld id="{2420D5F2-D887-46E3-9893-A49533644613}"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AC4FAE02-43AE-44F7-8511-A97DD45C020E}"/>
              </a:ext>
            </a:extLst>
          </p:cNvPr>
          <p:cNvSpPr>
            <a:spLocks noGrp="1"/>
          </p:cNvSpPr>
          <p:nvPr>
            <p:ph type="ftr" sz="quarter" idx="11"/>
          </p:nvPr>
        </p:nvSpPr>
        <p:spPr/>
        <p:txBody>
          <a:bodyPr/>
          <a:lstStyle/>
          <a:p>
            <a:r>
              <a:rPr kumimoji="1" lang="ja-JP" altLang="en-US" dirty="0"/>
              <a:t>ページ４</a:t>
            </a:r>
          </a:p>
        </p:txBody>
      </p:sp>
      <p:pic>
        <p:nvPicPr>
          <p:cNvPr id="12" name="図 11">
            <a:extLst>
              <a:ext uri="{FF2B5EF4-FFF2-40B4-BE49-F238E27FC236}">
                <a16:creationId xmlns:a16="http://schemas.microsoft.com/office/drawing/2014/main" id="{A1AF810E-200F-4665-8E6D-775FDAA5C3E2}"/>
              </a:ext>
            </a:extLst>
          </p:cNvPr>
          <p:cNvPicPr>
            <a:picLocks noChangeAspect="1"/>
          </p:cNvPicPr>
          <p:nvPr/>
        </p:nvPicPr>
        <p:blipFill>
          <a:blip r:embed="rId2"/>
          <a:stretch>
            <a:fillRect/>
          </a:stretch>
        </p:blipFill>
        <p:spPr>
          <a:xfrm>
            <a:off x="6295343" y="1412117"/>
            <a:ext cx="5200365" cy="5021814"/>
          </a:xfrm>
          <a:prstGeom prst="rect">
            <a:avLst/>
          </a:prstGeom>
        </p:spPr>
      </p:pic>
    </p:spTree>
    <p:extLst>
      <p:ext uri="{BB962C8B-B14F-4D97-AF65-F5344CB8AC3E}">
        <p14:creationId xmlns:p14="http://schemas.microsoft.com/office/powerpoint/2010/main" val="120624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CE21E7FF-E9CB-4658-BDCB-BD783B6FD642}"/>
              </a:ext>
            </a:extLst>
          </p:cNvPr>
          <p:cNvSpPr>
            <a:spLocks noGrp="1"/>
          </p:cNvSpPr>
          <p:nvPr>
            <p:ph type="title"/>
          </p:nvPr>
        </p:nvSpPr>
        <p:spPr>
          <a:xfrm>
            <a:off x="838200" y="365125"/>
            <a:ext cx="10515600" cy="1325563"/>
          </a:xfrm>
        </p:spPr>
        <p:txBody>
          <a:bodyPr/>
          <a:lstStyle/>
          <a:p>
            <a:r>
              <a:rPr kumimoji="1" lang="ja-JP" altLang="en-US" dirty="0"/>
              <a:t>５</a:t>
            </a:r>
            <a:r>
              <a:rPr kumimoji="1" lang="en-US" altLang="ja-JP" dirty="0"/>
              <a:t>,</a:t>
            </a:r>
            <a:r>
              <a:rPr kumimoji="1" lang="ja-JP" altLang="en-US" dirty="0"/>
              <a:t>日本のリサイクル技術</a:t>
            </a:r>
          </a:p>
        </p:txBody>
      </p:sp>
      <p:sp>
        <p:nvSpPr>
          <p:cNvPr id="10" name="コンテンツ プレースホルダー 9">
            <a:extLst>
              <a:ext uri="{FF2B5EF4-FFF2-40B4-BE49-F238E27FC236}">
                <a16:creationId xmlns:a16="http://schemas.microsoft.com/office/drawing/2014/main" id="{9C67BB0F-10A7-4518-8D75-95239372FFC8}"/>
              </a:ext>
            </a:extLst>
          </p:cNvPr>
          <p:cNvSpPr>
            <a:spLocks noGrp="1"/>
          </p:cNvSpPr>
          <p:nvPr>
            <p:ph idx="1"/>
          </p:nvPr>
        </p:nvSpPr>
        <p:spPr/>
        <p:txBody>
          <a:bodyPr>
            <a:normAutofit/>
          </a:bodyPr>
          <a:lstStyle/>
          <a:p>
            <a:pPr marL="0" indent="0">
              <a:buNone/>
            </a:pPr>
            <a:r>
              <a:rPr lang="ja-JP" altLang="en-US" sz="1800" dirty="0"/>
              <a:t>ポリエステルリサイクル </a:t>
            </a:r>
            <a:endParaRPr lang="en-US" altLang="ja-JP" sz="1800" dirty="0"/>
          </a:p>
          <a:p>
            <a:pPr marL="0" indent="0">
              <a:buNone/>
            </a:pPr>
            <a:r>
              <a:rPr lang="ja-JP" altLang="en-US" sz="1800" dirty="0"/>
              <a:t>衣料品に含まれるポリエステルを溶かし出して精製することで、もう一度原料であるポリエステル樹脂を製造する。ポリエ ステルだけを溶かし出すため、混紡されていたり、ボタンやファスナーが付属していたりする衣料品でもリサイクルすることが できる。石油由来原料と同等の品質までリサイクル可能。 </a:t>
            </a:r>
            <a:endParaRPr lang="en-US" altLang="ja-JP" sz="1800" dirty="0"/>
          </a:p>
          <a:p>
            <a:pPr marL="0" indent="0">
              <a:buNone/>
            </a:pPr>
            <a:endParaRPr lang="en-US" altLang="ja-JP" sz="1800" dirty="0"/>
          </a:p>
          <a:p>
            <a:pPr marL="0" indent="0">
              <a:buNone/>
            </a:pPr>
            <a:r>
              <a:rPr lang="ja-JP" altLang="en-US" sz="1800" dirty="0"/>
              <a:t>ポリエステル繊維にペットボトルのリサイクル繊維を使って製品化したさきがけした「パタゴニア」（アウトドア用品メーカー）のフリースなど。</a:t>
            </a:r>
            <a:endParaRPr kumimoji="1" lang="ja-JP" altLang="en-US" sz="1800" dirty="0"/>
          </a:p>
        </p:txBody>
      </p:sp>
      <p:sp>
        <p:nvSpPr>
          <p:cNvPr id="7" name="日付プレースホルダー 6">
            <a:extLst>
              <a:ext uri="{FF2B5EF4-FFF2-40B4-BE49-F238E27FC236}">
                <a16:creationId xmlns:a16="http://schemas.microsoft.com/office/drawing/2014/main" id="{A739FC81-27F8-4C3C-8A11-1B5CD5BCCB8A}"/>
              </a:ext>
            </a:extLst>
          </p:cNvPr>
          <p:cNvSpPr>
            <a:spLocks noGrp="1"/>
          </p:cNvSpPr>
          <p:nvPr>
            <p:ph type="dt" sz="half" idx="10"/>
          </p:nvPr>
        </p:nvSpPr>
        <p:spPr/>
        <p:txBody>
          <a:bodyPr/>
          <a:lstStyle/>
          <a:p>
            <a:fld id="{68AFA47E-67D7-4B6D-A691-774A838F0A52}" type="datetime1">
              <a:rPr kumimoji="1" lang="ja-JP" altLang="en-US" smtClean="0"/>
              <a:t>2019/9/11</a:t>
            </a:fld>
            <a:endParaRPr kumimoji="1" lang="ja-JP" altLang="en-US"/>
          </a:p>
        </p:txBody>
      </p:sp>
      <p:sp>
        <p:nvSpPr>
          <p:cNvPr id="8" name="フッター プレースホルダー 7">
            <a:extLst>
              <a:ext uri="{FF2B5EF4-FFF2-40B4-BE49-F238E27FC236}">
                <a16:creationId xmlns:a16="http://schemas.microsoft.com/office/drawing/2014/main" id="{56D91C83-4E51-4145-A5A8-BBF46E60C86F}"/>
              </a:ext>
            </a:extLst>
          </p:cNvPr>
          <p:cNvSpPr>
            <a:spLocks noGrp="1"/>
          </p:cNvSpPr>
          <p:nvPr>
            <p:ph type="ftr" sz="quarter" idx="11"/>
          </p:nvPr>
        </p:nvSpPr>
        <p:spPr/>
        <p:txBody>
          <a:bodyPr/>
          <a:lstStyle/>
          <a:p>
            <a:r>
              <a:rPr kumimoji="1" lang="ja-JP" altLang="en-US" dirty="0"/>
              <a:t>ページ５</a:t>
            </a:r>
          </a:p>
        </p:txBody>
      </p:sp>
      <p:pic>
        <p:nvPicPr>
          <p:cNvPr id="11" name="図 10">
            <a:extLst>
              <a:ext uri="{FF2B5EF4-FFF2-40B4-BE49-F238E27FC236}">
                <a16:creationId xmlns:a16="http://schemas.microsoft.com/office/drawing/2014/main" id="{5323DCFE-18CD-4341-9B2B-C0662AD9C002}"/>
              </a:ext>
            </a:extLst>
          </p:cNvPr>
          <p:cNvPicPr>
            <a:picLocks noChangeAspect="1"/>
          </p:cNvPicPr>
          <p:nvPr/>
        </p:nvPicPr>
        <p:blipFill>
          <a:blip r:embed="rId2"/>
          <a:stretch>
            <a:fillRect/>
          </a:stretch>
        </p:blipFill>
        <p:spPr>
          <a:xfrm>
            <a:off x="1245704" y="4432852"/>
            <a:ext cx="9587948" cy="1879048"/>
          </a:xfrm>
          <a:prstGeom prst="rect">
            <a:avLst/>
          </a:prstGeom>
        </p:spPr>
      </p:pic>
      <p:sp>
        <p:nvSpPr>
          <p:cNvPr id="12" name="テキスト ボックス 11">
            <a:extLst>
              <a:ext uri="{FF2B5EF4-FFF2-40B4-BE49-F238E27FC236}">
                <a16:creationId xmlns:a16="http://schemas.microsoft.com/office/drawing/2014/main" id="{D4C3308B-93E6-4CE9-BFC8-ABDE406FB79F}"/>
              </a:ext>
            </a:extLst>
          </p:cNvPr>
          <p:cNvSpPr txBox="1"/>
          <p:nvPr/>
        </p:nvSpPr>
        <p:spPr>
          <a:xfrm>
            <a:off x="8153400" y="6311900"/>
            <a:ext cx="3279913" cy="253916"/>
          </a:xfrm>
          <a:prstGeom prst="rect">
            <a:avLst/>
          </a:prstGeom>
          <a:noFill/>
        </p:spPr>
        <p:txBody>
          <a:bodyPr wrap="square" rtlCol="0">
            <a:spAutoFit/>
          </a:bodyPr>
          <a:lstStyle/>
          <a:p>
            <a:r>
              <a:rPr kumimoji="1" lang="ja-JP" altLang="en-US" sz="1050" dirty="0"/>
              <a:t>画像提供：</a:t>
            </a:r>
            <a:r>
              <a:rPr kumimoji="1" lang="ja-JP" altLang="en-US" sz="1050" dirty="0">
                <a:hlinkClick r:id="rId3"/>
              </a:rPr>
              <a:t>帝人フロンティア株式会社</a:t>
            </a:r>
            <a:endParaRPr kumimoji="1" lang="ja-JP" altLang="en-US" sz="1050" dirty="0"/>
          </a:p>
        </p:txBody>
      </p:sp>
    </p:spTree>
    <p:extLst>
      <p:ext uri="{BB962C8B-B14F-4D97-AF65-F5344CB8AC3E}">
        <p14:creationId xmlns:p14="http://schemas.microsoft.com/office/powerpoint/2010/main" val="312719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2AA66D-58C4-4381-B177-3C4D62470A40}"/>
              </a:ext>
            </a:extLst>
          </p:cNvPr>
          <p:cNvSpPr>
            <a:spLocks noGrp="1"/>
          </p:cNvSpPr>
          <p:nvPr>
            <p:ph type="title"/>
          </p:nvPr>
        </p:nvSpPr>
        <p:spPr/>
        <p:txBody>
          <a:bodyPr/>
          <a:lstStyle/>
          <a:p>
            <a:r>
              <a:rPr kumimoji="1" lang="en-US" altLang="ja-JP" dirty="0"/>
              <a:t>6,</a:t>
            </a:r>
            <a:r>
              <a:rPr kumimoji="1" lang="ja-JP" altLang="en-US" dirty="0"/>
              <a:t>エシカルファッション</a:t>
            </a:r>
          </a:p>
        </p:txBody>
      </p:sp>
      <p:sp>
        <p:nvSpPr>
          <p:cNvPr id="3" name="コンテンツ プレースホルダー 2">
            <a:extLst>
              <a:ext uri="{FF2B5EF4-FFF2-40B4-BE49-F238E27FC236}">
                <a16:creationId xmlns:a16="http://schemas.microsoft.com/office/drawing/2014/main" id="{10DE84B8-7DBA-48D0-BB03-06BCCA2C6A7C}"/>
              </a:ext>
            </a:extLst>
          </p:cNvPr>
          <p:cNvSpPr>
            <a:spLocks noGrp="1"/>
          </p:cNvSpPr>
          <p:nvPr>
            <p:ph idx="1"/>
          </p:nvPr>
        </p:nvSpPr>
        <p:spPr/>
        <p:txBody>
          <a:bodyPr>
            <a:normAutofit/>
          </a:bodyPr>
          <a:lstStyle/>
          <a:p>
            <a:pPr marL="0" indent="0">
              <a:buNone/>
            </a:pPr>
            <a:r>
              <a:rPr lang="ja-JP" altLang="en-US" sz="1800" dirty="0"/>
              <a:t>エシカルファッションとは直訳して生産者・生産地に倫理的に配慮をしたファッションになります。基準として、下記の通りのような厳しいフォーラムがあります。</a:t>
            </a:r>
            <a:endParaRPr lang="en-US" altLang="ja-JP" sz="1800" dirty="0"/>
          </a:p>
          <a:p>
            <a:pPr marL="0" indent="0">
              <a:buNone/>
            </a:pPr>
            <a:r>
              <a:rPr lang="en-US" altLang="ja-JP" sz="1500" dirty="0"/>
              <a:t>1.</a:t>
            </a:r>
            <a:r>
              <a:rPr lang="ja-JP" altLang="en-US" sz="1500" dirty="0"/>
              <a:t>　衣料品を短いサイクルで大量生産する手法に対抗している</a:t>
            </a:r>
          </a:p>
          <a:p>
            <a:pPr marL="0" indent="0">
              <a:buNone/>
            </a:pPr>
            <a:r>
              <a:rPr lang="en-US" altLang="ja-JP" sz="1500" dirty="0"/>
              <a:t>2.</a:t>
            </a:r>
            <a:r>
              <a:rPr lang="ja-JP" altLang="en-US" sz="1500" dirty="0"/>
              <a:t>　公正な賃金、労働環境、労働者の権利を擁護している</a:t>
            </a:r>
          </a:p>
          <a:p>
            <a:pPr marL="0" indent="0">
              <a:buNone/>
            </a:pPr>
            <a:r>
              <a:rPr lang="en-US" altLang="ja-JP" sz="1500" dirty="0"/>
              <a:t>3.</a:t>
            </a:r>
            <a:r>
              <a:rPr lang="ja-JP" altLang="en-US" sz="1500" dirty="0"/>
              <a:t>　地球環境にやさしいサステイナブル（持続可能）な生活を支持している</a:t>
            </a:r>
          </a:p>
          <a:p>
            <a:pPr marL="0" indent="0">
              <a:buNone/>
            </a:pPr>
            <a:r>
              <a:rPr lang="en-US" altLang="ja-JP" sz="1500" dirty="0"/>
              <a:t>4.</a:t>
            </a:r>
            <a:r>
              <a:rPr lang="ja-JP" altLang="en-US" sz="1500" dirty="0"/>
              <a:t>　有毒な農薬や化学品の使用に対する問題提起をしている</a:t>
            </a:r>
          </a:p>
          <a:p>
            <a:pPr marL="0" indent="0">
              <a:buNone/>
            </a:pPr>
            <a:r>
              <a:rPr lang="en-US" altLang="ja-JP" sz="1500" dirty="0"/>
              <a:t>5.</a:t>
            </a:r>
            <a:r>
              <a:rPr lang="ja-JP" altLang="en-US" sz="1500" dirty="0"/>
              <a:t>　エコフレンドリーな布や材料を使用・生産している</a:t>
            </a:r>
          </a:p>
          <a:p>
            <a:pPr marL="0" indent="0">
              <a:buNone/>
            </a:pPr>
            <a:r>
              <a:rPr lang="en-US" altLang="ja-JP" sz="1500" dirty="0"/>
              <a:t>6.</a:t>
            </a:r>
            <a:r>
              <a:rPr lang="ja-JP" altLang="en-US" sz="1500" dirty="0"/>
              <a:t>　水の使用を最低限に抑えている</a:t>
            </a:r>
          </a:p>
          <a:p>
            <a:pPr marL="0" indent="0">
              <a:buNone/>
            </a:pPr>
            <a:r>
              <a:rPr lang="en-US" altLang="ja-JP" sz="1500" dirty="0"/>
              <a:t>7.</a:t>
            </a:r>
            <a:r>
              <a:rPr lang="ja-JP" altLang="en-US" sz="1500" dirty="0"/>
              <a:t>　リサイクルを行っており、エネルギーの効率化や無駄をなくす取り組みをしている</a:t>
            </a:r>
          </a:p>
          <a:p>
            <a:pPr marL="0" indent="0">
              <a:buNone/>
            </a:pPr>
            <a:r>
              <a:rPr lang="en-US" altLang="ja-JP" sz="1500" dirty="0"/>
              <a:t>8.</a:t>
            </a:r>
            <a:r>
              <a:rPr lang="ja-JP" altLang="en-US" sz="1500" dirty="0"/>
              <a:t>　ファッション界におけるサステイナビリティ（持続可能度）を促進・広める活動をしている</a:t>
            </a:r>
          </a:p>
          <a:p>
            <a:pPr marL="0" indent="0">
              <a:buNone/>
            </a:pPr>
            <a:r>
              <a:rPr lang="en-US" altLang="ja-JP" sz="1500" dirty="0"/>
              <a:t>9.</a:t>
            </a:r>
            <a:r>
              <a:rPr lang="ja-JP" altLang="en-US" sz="1500" dirty="0"/>
              <a:t>　資源を提供している、育成をおこなっている、そして／または問題提起をしている</a:t>
            </a:r>
          </a:p>
          <a:p>
            <a:pPr marL="0" indent="0">
              <a:buNone/>
            </a:pPr>
            <a:r>
              <a:rPr lang="en-US" altLang="ja-JP" sz="1500" dirty="0"/>
              <a:t>10. </a:t>
            </a:r>
            <a:r>
              <a:rPr lang="ja-JP" altLang="en-US" sz="1500" dirty="0"/>
              <a:t>動物の権利を尊重している</a:t>
            </a:r>
            <a:endParaRPr lang="en-US" altLang="ja-JP" sz="1500" dirty="0"/>
          </a:p>
          <a:p>
            <a:pPr marL="0" indent="0">
              <a:buNone/>
            </a:pPr>
            <a:r>
              <a:rPr kumimoji="1" lang="ja-JP" altLang="en-US" sz="1800" dirty="0"/>
              <a:t>これは</a:t>
            </a:r>
            <a:r>
              <a:rPr kumimoji="1" lang="en-US" altLang="ja-JP" sz="1800" dirty="0"/>
              <a:t>SDG</a:t>
            </a:r>
            <a:r>
              <a:rPr kumimoji="1" lang="ja-JP" altLang="en-US" sz="1800" dirty="0"/>
              <a:t>ｓにおけるファッション業界が抱える多くの課題を解決するものになります。</a:t>
            </a:r>
          </a:p>
        </p:txBody>
      </p:sp>
      <p:sp>
        <p:nvSpPr>
          <p:cNvPr id="4" name="日付プレースホルダー 3">
            <a:extLst>
              <a:ext uri="{FF2B5EF4-FFF2-40B4-BE49-F238E27FC236}">
                <a16:creationId xmlns:a16="http://schemas.microsoft.com/office/drawing/2014/main" id="{10BF6053-1AEF-4096-990D-4A6CB6FD87BF}"/>
              </a:ext>
            </a:extLst>
          </p:cNvPr>
          <p:cNvSpPr>
            <a:spLocks noGrp="1"/>
          </p:cNvSpPr>
          <p:nvPr>
            <p:ph type="dt" sz="half" idx="10"/>
          </p:nvPr>
        </p:nvSpPr>
        <p:spPr/>
        <p:txBody>
          <a:bodyPr/>
          <a:lstStyle/>
          <a:p>
            <a:fld id="{2420D5F2-D887-46E3-9893-A49533644613}"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BAB4D961-1D91-41C6-9AE1-57E5BE43F664}"/>
              </a:ext>
            </a:extLst>
          </p:cNvPr>
          <p:cNvSpPr>
            <a:spLocks noGrp="1"/>
          </p:cNvSpPr>
          <p:nvPr>
            <p:ph type="ftr" sz="quarter" idx="11"/>
          </p:nvPr>
        </p:nvSpPr>
        <p:spPr/>
        <p:txBody>
          <a:bodyPr/>
          <a:lstStyle/>
          <a:p>
            <a:r>
              <a:rPr kumimoji="1" lang="ja-JP" altLang="en-US" dirty="0"/>
              <a:t>ページ６</a:t>
            </a:r>
          </a:p>
        </p:txBody>
      </p:sp>
    </p:spTree>
    <p:extLst>
      <p:ext uri="{BB962C8B-B14F-4D97-AF65-F5344CB8AC3E}">
        <p14:creationId xmlns:p14="http://schemas.microsoft.com/office/powerpoint/2010/main" val="258537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D8C33-A183-46D0-A569-B296D55626DE}"/>
              </a:ext>
            </a:extLst>
          </p:cNvPr>
          <p:cNvSpPr>
            <a:spLocks noGrp="1"/>
          </p:cNvSpPr>
          <p:nvPr>
            <p:ph type="title"/>
          </p:nvPr>
        </p:nvSpPr>
        <p:spPr/>
        <p:txBody>
          <a:bodyPr/>
          <a:lstStyle/>
          <a:p>
            <a:r>
              <a:rPr kumimoji="1" lang="ja-JP" altLang="en-US" dirty="0"/>
              <a:t>今後の調査課題</a:t>
            </a:r>
          </a:p>
        </p:txBody>
      </p:sp>
      <p:sp>
        <p:nvSpPr>
          <p:cNvPr id="3" name="コンテンツ プレースホルダー 2">
            <a:extLst>
              <a:ext uri="{FF2B5EF4-FFF2-40B4-BE49-F238E27FC236}">
                <a16:creationId xmlns:a16="http://schemas.microsoft.com/office/drawing/2014/main" id="{16649B93-918A-4BED-A706-BB08D496BD17}"/>
              </a:ext>
            </a:extLst>
          </p:cNvPr>
          <p:cNvSpPr>
            <a:spLocks noGrp="1"/>
          </p:cNvSpPr>
          <p:nvPr>
            <p:ph idx="1"/>
          </p:nvPr>
        </p:nvSpPr>
        <p:spPr/>
        <p:txBody>
          <a:bodyPr/>
          <a:lstStyle/>
          <a:p>
            <a:r>
              <a:rPr kumimoji="1" lang="ja-JP" altLang="en-US" dirty="0"/>
              <a:t>日本における繊維の廃棄量の推移などをもとに回収できていない衣服の現状を露わにしていく。</a:t>
            </a:r>
            <a:endParaRPr kumimoji="1" lang="en-US" altLang="ja-JP" dirty="0"/>
          </a:p>
          <a:p>
            <a:r>
              <a:rPr lang="ja-JP" altLang="en-US" dirty="0"/>
              <a:t>衣服のリサイクルにおける事例を多く集め素材ごとに代替え品となりうるかを調べる。</a:t>
            </a:r>
            <a:endParaRPr kumimoji="1" lang="en-US" altLang="ja-JP" dirty="0"/>
          </a:p>
          <a:p>
            <a:r>
              <a:rPr lang="ja-JP" altLang="en-US" dirty="0"/>
              <a:t>エシカルファッションについての認識の強化とこれをアパレル業界に浸透していけるかどうかの摸索。</a:t>
            </a:r>
            <a:endParaRPr lang="en-US" altLang="ja-JP" dirty="0"/>
          </a:p>
          <a:p>
            <a:pPr marL="0" indent="0">
              <a:buNone/>
            </a:pPr>
            <a:endParaRPr lang="en-US" altLang="ja-JP" dirty="0"/>
          </a:p>
          <a:p>
            <a:endParaRPr kumimoji="1"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ECDAC593-4D19-48D1-8605-80F7757F12AF}"/>
              </a:ext>
            </a:extLst>
          </p:cNvPr>
          <p:cNvSpPr>
            <a:spLocks noGrp="1"/>
          </p:cNvSpPr>
          <p:nvPr>
            <p:ph type="dt" sz="half" idx="10"/>
          </p:nvPr>
        </p:nvSpPr>
        <p:spPr/>
        <p:txBody>
          <a:bodyPr/>
          <a:lstStyle/>
          <a:p>
            <a:fld id="{2420D5F2-D887-46E3-9893-A49533644613}" type="datetime1">
              <a:rPr kumimoji="1" lang="ja-JP" altLang="en-US" smtClean="0"/>
              <a:t>2019/9/11</a:t>
            </a:fld>
            <a:endParaRPr kumimoji="1" lang="ja-JP" altLang="en-US"/>
          </a:p>
        </p:txBody>
      </p:sp>
      <p:sp>
        <p:nvSpPr>
          <p:cNvPr id="5" name="フッター プレースホルダー 4">
            <a:extLst>
              <a:ext uri="{FF2B5EF4-FFF2-40B4-BE49-F238E27FC236}">
                <a16:creationId xmlns:a16="http://schemas.microsoft.com/office/drawing/2014/main" id="{3735EF12-7617-4314-B80C-C52AED2804C0}"/>
              </a:ext>
            </a:extLst>
          </p:cNvPr>
          <p:cNvSpPr>
            <a:spLocks noGrp="1"/>
          </p:cNvSpPr>
          <p:nvPr>
            <p:ph type="ftr" sz="quarter" idx="11"/>
          </p:nvPr>
        </p:nvSpPr>
        <p:spPr/>
        <p:txBody>
          <a:bodyPr/>
          <a:lstStyle/>
          <a:p>
            <a:r>
              <a:rPr kumimoji="1" lang="ja-JP" altLang="en-US" dirty="0"/>
              <a:t>ページ７</a:t>
            </a:r>
            <a:endParaRPr kumimoji="1" lang="en-US" altLang="ja-JP" dirty="0"/>
          </a:p>
        </p:txBody>
      </p:sp>
    </p:spTree>
    <p:extLst>
      <p:ext uri="{BB962C8B-B14F-4D97-AF65-F5344CB8AC3E}">
        <p14:creationId xmlns:p14="http://schemas.microsoft.com/office/powerpoint/2010/main" val="36552155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ワイド画面</PresentationFormat>
  <Paragraphs>105</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衣服のサステナブル経営 </vt:lpstr>
      <vt:lpstr>目次</vt:lpstr>
      <vt:lpstr>１,衣類の廃棄問題</vt:lpstr>
      <vt:lpstr>2,現在のアパレル業界</vt:lpstr>
      <vt:lpstr>3,日本におけるアパレル産業</vt:lpstr>
      <vt:lpstr>4,世界から見た日本の衣服需要</vt:lpstr>
      <vt:lpstr>５,日本のリサイクル技術</vt:lpstr>
      <vt:lpstr>6,エシカルファッション</vt:lpstr>
      <vt:lpstr>今後の調査課題</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衣類におけるサスティナブル</dc:title>
  <dc:creator>颯 佐藤</dc:creator>
  <cp:lastModifiedBy>颯 佐藤</cp:lastModifiedBy>
  <cp:revision>35</cp:revision>
  <dcterms:created xsi:type="dcterms:W3CDTF">2019-09-05T05:26:52Z</dcterms:created>
  <dcterms:modified xsi:type="dcterms:W3CDTF">2019-09-11T02:37:30Z</dcterms:modified>
</cp:coreProperties>
</file>