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1075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正方形/長方形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正方形/長方形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タイトル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sp>
        <p:nvSpPr>
          <p:cNvPr id="28" name="日付プレースホルダ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0530623C-3874-4556-8579-90EB74EC4EBD}" type="datetimeFigureOut">
              <a:rPr kumimoji="1" lang="ja-JP" altLang="en-US" smtClean="0"/>
              <a:t>2018/9/15</a:t>
            </a:fld>
            <a:endParaRPr kumimoji="1" lang="ja-JP" altLang="en-US"/>
          </a:p>
        </p:txBody>
      </p:sp>
      <p:sp>
        <p:nvSpPr>
          <p:cNvPr id="17" name="フッター プレースホルダ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29" name="スライド番号プレースホルダ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B8F6F3E-D28B-4296-865C-A5E0C014DC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0623C-3874-4556-8579-90EB74EC4EBD}" type="datetimeFigureOut">
              <a:rPr kumimoji="1" lang="ja-JP" altLang="en-US" smtClean="0"/>
              <a:t>2018/9/15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F6F3E-D28B-4296-865C-A5E0C014DC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0530623C-3874-4556-8579-90EB74EC4EBD}" type="datetimeFigureOut">
              <a:rPr kumimoji="1" lang="ja-JP" altLang="en-US" smtClean="0"/>
              <a:t>2018/9/15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正方形/長方形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正方形/長方形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6B8F6F3E-D28B-4296-865C-A5E0C014DC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0623C-3874-4556-8579-90EB74EC4EBD}" type="datetimeFigureOut">
              <a:rPr kumimoji="1" lang="ja-JP" altLang="en-US" smtClean="0"/>
              <a:t>2018/9/15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B8F6F3E-D28B-4296-865C-A5E0C014DC1D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コンテンツ プレースホルダ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7" name="正方形/長方形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正方形/長方形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正方形/長方形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2" name="日付プレースホルダ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0623C-3874-4556-8579-90EB74EC4EBD}" type="datetimeFigureOut">
              <a:rPr kumimoji="1" lang="ja-JP" altLang="en-US" smtClean="0"/>
              <a:t>2018/9/15</a:t>
            </a:fld>
            <a:endParaRPr kumimoji="1" lang="ja-JP" altLang="en-US"/>
          </a:p>
        </p:txBody>
      </p:sp>
      <p:sp>
        <p:nvSpPr>
          <p:cNvPr id="13" name="スライド番号プレースホルダ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6B8F6F3E-D28B-4296-865C-A5E0C014DC1D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4" name="フッター プレースホルダ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コンテンツ プレースホルダ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1" name="コンテンツ プレースホルダ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8" name="日付プレースホルダ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0530623C-3874-4556-8579-90EB74EC4EBD}" type="datetimeFigureOut">
              <a:rPr kumimoji="1" lang="ja-JP" altLang="en-US" smtClean="0"/>
              <a:t>2018/9/15</a:t>
            </a:fld>
            <a:endParaRPr kumimoji="1" lang="ja-JP" altLang="en-US"/>
          </a:p>
        </p:txBody>
      </p:sp>
      <p:sp>
        <p:nvSpPr>
          <p:cNvPr id="10" name="スライド番号プレースホルダ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6B8F6F3E-D28B-4296-865C-A5E0C014DC1D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2" name="フッター プレースホルダ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1" name="コンテンツ プレースホルダ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3" name="コンテンツ プレースホルダ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0" name="日付プレースホルダ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0530623C-3874-4556-8579-90EB74EC4EBD}" type="datetimeFigureOut">
              <a:rPr kumimoji="1" lang="ja-JP" altLang="en-US" smtClean="0"/>
              <a:t>2018/9/15</a:t>
            </a:fld>
            <a:endParaRPr kumimoji="1" lang="ja-JP" altLang="en-US"/>
          </a:p>
        </p:txBody>
      </p:sp>
      <p:sp>
        <p:nvSpPr>
          <p:cNvPr id="12" name="スライド番号プレースホルダ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6B8F6F3E-D28B-4296-865C-A5E0C014DC1D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4" name="フッター プレースホルダ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1" lang="ja-JP" altLang="en-US"/>
          </a:p>
        </p:txBody>
      </p:sp>
      <p:sp>
        <p:nvSpPr>
          <p:cNvPr id="16" name="テキスト プレースホルダ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15" name="テキスト プレースホルダ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0623C-3874-4556-8579-90EB74EC4EBD}" type="datetimeFigureOut">
              <a:rPr kumimoji="1" lang="ja-JP" altLang="en-US" smtClean="0"/>
              <a:t>2018/9/15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B8F6F3E-D28B-4296-865C-A5E0C014DC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0623C-3874-4556-8579-90EB74EC4EBD}" type="datetimeFigureOut">
              <a:rPr kumimoji="1" lang="ja-JP" altLang="en-US" smtClean="0"/>
              <a:t>2018/9/15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B8F6F3E-D28B-4296-865C-A5E0C014DC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0623C-3874-4556-8579-90EB74EC4EBD}" type="datetimeFigureOut">
              <a:rPr kumimoji="1" lang="ja-JP" altLang="en-US" smtClean="0"/>
              <a:t>2018/9/15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B8F6F3E-D28B-4296-865C-A5E0C014DC1D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9" name="コンテンツ プレースホルダ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8" name="正方形/長方形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正方形/長方形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正方形/長方形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1" name="正方形/長方形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日付プレースホルダ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0530623C-3874-4556-8579-90EB74EC4EBD}" type="datetimeFigureOut">
              <a:rPr kumimoji="1" lang="ja-JP" altLang="en-US" smtClean="0"/>
              <a:t>2018/9/15</a:t>
            </a:fld>
            <a:endParaRPr kumimoji="1" lang="ja-JP" altLang="en-US"/>
          </a:p>
        </p:txBody>
      </p:sp>
      <p:sp>
        <p:nvSpPr>
          <p:cNvPr id="13" name="スライド番号プレースホルダ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6B8F6F3E-D28B-4296-865C-A5E0C014DC1D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4" name="フッター プレースホルダ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タイトル プレースホルダ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3" name="テキスト プレースホルダ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4" name="日付プレースホルダ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530623C-3874-4556-8579-90EB74EC4EBD}" type="datetimeFigureOut">
              <a:rPr kumimoji="1" lang="ja-JP" altLang="en-US" smtClean="0"/>
              <a:t>2018/9/15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正方形/長方形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正方形/長方形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スライド番号プレースホルダ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B8F6F3E-D28B-4296-865C-A5E0C014DC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rtl="0" eaLnBrk="1" latinLnBrk="0" hangingPunct="1">
        <a:spcBef>
          <a:spcPct val="0"/>
        </a:spcBef>
        <a:buNone/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1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1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1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1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339752" y="3861048"/>
            <a:ext cx="6477000" cy="1828800"/>
          </a:xfrm>
        </p:spPr>
        <p:txBody>
          <a:bodyPr>
            <a:normAutofit/>
          </a:bodyPr>
          <a:lstStyle/>
          <a:p>
            <a:pPr algn="r"/>
            <a:r>
              <a:rPr kumimoji="1" lang="ja-JP" altLang="en-US" sz="6000" dirty="0" smtClean="0">
                <a:latin typeface="ＭＳ Ｐゴシック" pitchFamily="50" charset="-128"/>
                <a:ea typeface="ＭＳ Ｐゴシック" pitchFamily="50" charset="-128"/>
              </a:rPr>
              <a:t>就職活動について</a:t>
            </a:r>
            <a:endParaRPr kumimoji="1" lang="ja-JP" altLang="en-US" sz="60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3600" dirty="0" smtClean="0">
                <a:latin typeface="ＭＳ Ｐゴシック" pitchFamily="50" charset="-128"/>
                <a:ea typeface="ＭＳ Ｐゴシック" pitchFamily="50" charset="-128"/>
              </a:rPr>
              <a:t>　　　　　　　　　</a:t>
            </a:r>
            <a:r>
              <a:rPr kumimoji="1" lang="en-US" altLang="ja-JP" sz="3600" dirty="0" smtClean="0">
                <a:latin typeface="ＭＳ Ｐゴシック" pitchFamily="50" charset="-128"/>
                <a:ea typeface="ＭＳ Ｐゴシック" pitchFamily="50" charset="-128"/>
              </a:rPr>
              <a:t>2013‐09‐12</a:t>
            </a:r>
            <a:r>
              <a:rPr kumimoji="1" lang="ja-JP" altLang="en-US" sz="3600" dirty="0" smtClean="0">
                <a:latin typeface="ＭＳ Ｐゴシック" pitchFamily="50" charset="-128"/>
                <a:ea typeface="ＭＳ Ｐゴシック" pitchFamily="50" charset="-128"/>
              </a:rPr>
              <a:t>　</a:t>
            </a:r>
            <a:r>
              <a:rPr kumimoji="1" lang="ja-JP" altLang="en-US" sz="3600" dirty="0" err="1" smtClean="0">
                <a:latin typeface="ＭＳ Ｐゴシック" pitchFamily="50" charset="-128"/>
                <a:ea typeface="ＭＳ Ｐゴシック" pitchFamily="50" charset="-128"/>
              </a:rPr>
              <a:t>まい</a:t>
            </a:r>
            <a:endParaRPr kumimoji="1" lang="ja-JP" altLang="en-US" sz="3600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ja-JP" dirty="0" smtClean="0">
                <a:latin typeface="ＭＳ Ｐゴシック" pitchFamily="50" charset="-128"/>
                <a:ea typeface="ＭＳ Ｐゴシック" pitchFamily="50" charset="-128"/>
              </a:rPr>
              <a:t>【</a:t>
            </a:r>
            <a:r>
              <a:rPr lang="ja-JP" altLang="en-US" dirty="0" smtClean="0">
                <a:latin typeface="ＭＳ Ｐゴシック" pitchFamily="50" charset="-128"/>
                <a:ea typeface="ＭＳ Ｐゴシック" pitchFamily="50" charset="-128"/>
              </a:rPr>
              <a:t>内定先</a:t>
            </a:r>
            <a:r>
              <a:rPr lang="en-US" altLang="ja-JP" dirty="0" smtClean="0">
                <a:latin typeface="ＭＳ Ｐゴシック" pitchFamily="50" charset="-128"/>
                <a:ea typeface="ＭＳ Ｐゴシック" pitchFamily="50" charset="-128"/>
              </a:rPr>
              <a:t>】</a:t>
            </a:r>
            <a:endParaRPr kumimoji="1" lang="ja-JP" altLang="en-US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ja-JP" altLang="en-US" sz="3200" u="sng" dirty="0" smtClean="0">
                <a:latin typeface="ＭＳ Ｐゴシック" pitchFamily="50" charset="-128"/>
                <a:ea typeface="ＭＳ Ｐゴシック" pitchFamily="50" charset="-128"/>
              </a:rPr>
              <a:t>株式</a:t>
            </a:r>
            <a:r>
              <a:rPr lang="ja-JP" altLang="en-US" sz="3200" u="sng" dirty="0" smtClean="0">
                <a:latin typeface="ＭＳ Ｐゴシック" pitchFamily="50" charset="-128"/>
                <a:ea typeface="ＭＳ Ｐゴシック" pitchFamily="50" charset="-128"/>
              </a:rPr>
              <a:t>会社</a:t>
            </a:r>
            <a:r>
              <a:rPr lang="ja-JP" altLang="en-US" sz="3200" u="sng" dirty="0" err="1" smtClean="0">
                <a:latin typeface="ＭＳ Ｐゴシック" pitchFamily="50" charset="-128"/>
                <a:ea typeface="ＭＳ Ｐゴシック" pitchFamily="50" charset="-128"/>
              </a:rPr>
              <a:t>ぺ</a:t>
            </a:r>
            <a:r>
              <a:rPr lang="ja-JP" altLang="en-US" sz="3200" u="sng" dirty="0" smtClean="0">
                <a:latin typeface="ＭＳ Ｐゴシック" pitchFamily="50" charset="-128"/>
                <a:ea typeface="ＭＳ Ｐゴシック" pitchFamily="50" charset="-128"/>
              </a:rPr>
              <a:t>イ口－ル</a:t>
            </a:r>
            <a:endParaRPr lang="ja-JP" altLang="en-US" sz="3200" u="sng" dirty="0">
              <a:latin typeface="ＭＳ Ｐゴシック" pitchFamily="50" charset="-128"/>
              <a:ea typeface="ＭＳ Ｐゴシック" pitchFamily="50" charset="-128"/>
            </a:endParaRPr>
          </a:p>
          <a:p>
            <a:r>
              <a:rPr lang="ja-JP" altLang="en-US" dirty="0" smtClean="0">
                <a:latin typeface="ＭＳ Ｐゴシック" pitchFamily="50" charset="-128"/>
                <a:ea typeface="ＭＳ Ｐゴシック" pitchFamily="50" charset="-128"/>
              </a:rPr>
              <a:t>主</a:t>
            </a:r>
            <a:r>
              <a:rPr lang="ja-JP" altLang="en-US" dirty="0">
                <a:latin typeface="ＭＳ Ｐゴシック" pitchFamily="50" charset="-128"/>
                <a:ea typeface="ＭＳ Ｐゴシック" pitchFamily="50" charset="-128"/>
              </a:rPr>
              <a:t>に大企業や中小企業の給与計算業務を請け負い、その企業の業務改善</a:t>
            </a:r>
            <a:r>
              <a:rPr lang="ja-JP" altLang="en-US" dirty="0" smtClean="0">
                <a:latin typeface="ＭＳ Ｐゴシック" pitchFamily="50" charset="-128"/>
                <a:ea typeface="ＭＳ Ｐゴシック" pitchFamily="50" charset="-128"/>
              </a:rPr>
              <a:t>を行う</a:t>
            </a:r>
            <a:r>
              <a:rPr lang="ja-JP" altLang="en-US" dirty="0" smtClean="0">
                <a:latin typeface="ＭＳ Ｐゴシック" pitchFamily="50" charset="-128"/>
                <a:ea typeface="ＭＳ Ｐゴシック" pitchFamily="50" charset="-128"/>
              </a:rPr>
              <a:t>会社</a:t>
            </a:r>
            <a:endParaRPr lang="ja-JP" altLang="en-US" dirty="0">
              <a:latin typeface="ＭＳ Ｐゴシック" pitchFamily="50" charset="-128"/>
              <a:ea typeface="ＭＳ Ｐゴシック" pitchFamily="50" charset="-128"/>
            </a:endParaRPr>
          </a:p>
          <a:p>
            <a:r>
              <a:rPr lang="ja-JP" altLang="en-US" dirty="0" smtClean="0">
                <a:latin typeface="ＭＳ Ｐゴシック" pitchFamily="50" charset="-128"/>
                <a:ea typeface="ＭＳ Ｐゴシック" pitchFamily="50" charset="-128"/>
              </a:rPr>
              <a:t>ベンチャー</a:t>
            </a:r>
            <a:r>
              <a:rPr lang="ja-JP" altLang="en-US" dirty="0">
                <a:latin typeface="ＭＳ Ｐゴシック" pitchFamily="50" charset="-128"/>
                <a:ea typeface="ＭＳ Ｐゴシック" pitchFamily="50" charset="-128"/>
              </a:rPr>
              <a:t>企業で従業員は</a:t>
            </a:r>
            <a:r>
              <a:rPr lang="en-US" altLang="ja-JP" dirty="0">
                <a:latin typeface="ＭＳ Ｐゴシック" pitchFamily="50" charset="-128"/>
                <a:ea typeface="ＭＳ Ｐゴシック" pitchFamily="50" charset="-128"/>
              </a:rPr>
              <a:t>500</a:t>
            </a:r>
            <a:r>
              <a:rPr lang="ja-JP" altLang="en-US" smtClean="0">
                <a:latin typeface="ＭＳ Ｐゴシック" pitchFamily="50" charset="-128"/>
                <a:ea typeface="ＭＳ Ｐゴシック" pitchFamily="50" charset="-128"/>
              </a:rPr>
              <a:t>人弱</a:t>
            </a:r>
            <a:endParaRPr kumimoji="1" lang="ja-JP" altLang="en-US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8153400" cy="990600"/>
          </a:xfrm>
        </p:spPr>
        <p:txBody>
          <a:bodyPr>
            <a:normAutofit/>
          </a:bodyPr>
          <a:lstStyle/>
          <a:p>
            <a:pPr algn="ctr"/>
            <a:r>
              <a:rPr lang="en-US" altLang="ja-JP" dirty="0" smtClean="0">
                <a:latin typeface="ＭＳ Ｐゴシック" pitchFamily="50" charset="-128"/>
                <a:ea typeface="ＭＳ Ｐゴシック" pitchFamily="50" charset="-128"/>
              </a:rPr>
              <a:t>【</a:t>
            </a:r>
            <a:r>
              <a:rPr lang="ja-JP" altLang="en-US" dirty="0" smtClean="0">
                <a:latin typeface="ＭＳ Ｐゴシック" pitchFamily="50" charset="-128"/>
                <a:ea typeface="ＭＳ Ｐゴシック" pitchFamily="50" charset="-128"/>
              </a:rPr>
              <a:t>内定までの過程</a:t>
            </a:r>
            <a:r>
              <a:rPr lang="en-US" altLang="ja-JP" dirty="0" smtClean="0">
                <a:latin typeface="ＭＳ Ｐゴシック" pitchFamily="50" charset="-128"/>
                <a:ea typeface="ＭＳ Ｐゴシック" pitchFamily="50" charset="-128"/>
              </a:rPr>
              <a:t>】</a:t>
            </a:r>
            <a:endParaRPr kumimoji="1" lang="ja-JP" altLang="en-US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ja-JP" altLang="en-US" dirty="0" smtClean="0">
                <a:latin typeface="ＭＳ Ｐゴシック" pitchFamily="50" charset="-128"/>
                <a:ea typeface="ＭＳ Ｐゴシック" pitchFamily="50" charset="-128"/>
              </a:rPr>
              <a:t>リクナビよりエントリー</a:t>
            </a:r>
            <a:endParaRPr lang="en-US" altLang="ja-JP" dirty="0" smtClean="0">
              <a:latin typeface="ＭＳ Ｐゴシック" pitchFamily="50" charset="-128"/>
              <a:ea typeface="ＭＳ Ｐゴシック" pitchFamily="50" charset="-128"/>
            </a:endParaRPr>
          </a:p>
          <a:p>
            <a:r>
              <a:rPr lang="ja-JP" altLang="en-US" dirty="0" smtClean="0">
                <a:latin typeface="ＭＳ Ｐゴシック" pitchFamily="50" charset="-128"/>
                <a:ea typeface="ＭＳ Ｐゴシック" pitchFamily="50" charset="-128"/>
              </a:rPr>
              <a:t>説明会　（</a:t>
            </a:r>
            <a:r>
              <a:rPr lang="en-US" altLang="ja-JP" dirty="0" smtClean="0">
                <a:latin typeface="ＭＳ Ｐゴシック" pitchFamily="50" charset="-128"/>
                <a:ea typeface="ＭＳ Ｐゴシック" pitchFamily="50" charset="-128"/>
              </a:rPr>
              <a:t>2/21</a:t>
            </a:r>
            <a:r>
              <a:rPr lang="ja-JP" altLang="en-US" dirty="0" smtClean="0">
                <a:latin typeface="ＭＳ Ｐゴシック" pitchFamily="50" charset="-128"/>
                <a:ea typeface="ＭＳ Ｐゴシック" pitchFamily="50" charset="-128"/>
              </a:rPr>
              <a:t>）</a:t>
            </a:r>
            <a:endParaRPr lang="ja-JP" altLang="en-US" dirty="0">
              <a:latin typeface="ＭＳ Ｐゴシック" pitchFamily="50" charset="-128"/>
              <a:ea typeface="ＭＳ Ｐゴシック" pitchFamily="50" charset="-128"/>
            </a:endParaRPr>
          </a:p>
          <a:p>
            <a:r>
              <a:rPr lang="ja-JP" altLang="en-US" dirty="0">
                <a:latin typeface="ＭＳ Ｐゴシック" pitchFamily="50" charset="-128"/>
                <a:ea typeface="ＭＳ Ｐゴシック" pitchFamily="50" charset="-128"/>
              </a:rPr>
              <a:t>グループワーク</a:t>
            </a:r>
          </a:p>
          <a:p>
            <a:r>
              <a:rPr lang="ja-JP" altLang="en-US" dirty="0">
                <a:latin typeface="ＭＳ Ｐゴシック" pitchFamily="50" charset="-128"/>
                <a:ea typeface="ＭＳ Ｐゴシック" pitchFamily="50" charset="-128"/>
              </a:rPr>
              <a:t>集団面接</a:t>
            </a:r>
          </a:p>
          <a:p>
            <a:r>
              <a:rPr lang="en-US" altLang="ja-JP" dirty="0" smtClean="0">
                <a:latin typeface="ＭＳ Ｐゴシック" pitchFamily="50" charset="-128"/>
                <a:ea typeface="ＭＳ Ｐゴシック" pitchFamily="50" charset="-128"/>
              </a:rPr>
              <a:t>SPI</a:t>
            </a:r>
            <a:r>
              <a:rPr lang="ja-JP" altLang="en-US" dirty="0" err="1" smtClean="0">
                <a:latin typeface="ＭＳ Ｐゴシック" pitchFamily="50" charset="-128"/>
                <a:ea typeface="ＭＳ Ｐゴシック" pitchFamily="50" charset="-128"/>
              </a:rPr>
              <a:t>、</a:t>
            </a:r>
            <a:r>
              <a:rPr lang="ja-JP" altLang="en-US" dirty="0" smtClean="0">
                <a:latin typeface="ＭＳ Ｐゴシック" pitchFamily="50" charset="-128"/>
                <a:ea typeface="ＭＳ Ｐゴシック" pitchFamily="50" charset="-128"/>
              </a:rPr>
              <a:t>適性</a:t>
            </a:r>
            <a:r>
              <a:rPr lang="ja-JP" altLang="en-US" dirty="0">
                <a:latin typeface="ＭＳ Ｐゴシック" pitchFamily="50" charset="-128"/>
                <a:ea typeface="ＭＳ Ｐゴシック" pitchFamily="50" charset="-128"/>
              </a:rPr>
              <a:t>テスト</a:t>
            </a:r>
          </a:p>
          <a:p>
            <a:r>
              <a:rPr lang="ja-JP" altLang="en-US" dirty="0">
                <a:latin typeface="ＭＳ Ｐゴシック" pitchFamily="50" charset="-128"/>
                <a:ea typeface="ＭＳ Ｐゴシック" pitchFamily="50" charset="-128"/>
              </a:rPr>
              <a:t>個人面接</a:t>
            </a:r>
          </a:p>
          <a:p>
            <a:r>
              <a:rPr lang="ja-JP" altLang="en-US" dirty="0">
                <a:latin typeface="ＭＳ Ｐゴシック" pitchFamily="50" charset="-128"/>
                <a:ea typeface="ＭＳ Ｐゴシック" pitchFamily="50" charset="-128"/>
              </a:rPr>
              <a:t>最終</a:t>
            </a:r>
            <a:r>
              <a:rPr lang="ja-JP" altLang="en-US" dirty="0" smtClean="0">
                <a:latin typeface="ＭＳ Ｐゴシック" pitchFamily="50" charset="-128"/>
                <a:ea typeface="ＭＳ Ｐゴシック" pitchFamily="50" charset="-128"/>
              </a:rPr>
              <a:t>面接</a:t>
            </a:r>
            <a:endParaRPr lang="en-US" altLang="ja-JP" dirty="0" smtClean="0">
              <a:latin typeface="ＭＳ Ｐゴシック" pitchFamily="50" charset="-128"/>
              <a:ea typeface="ＭＳ Ｐゴシック" pitchFamily="50" charset="-128"/>
            </a:endParaRPr>
          </a:p>
          <a:p>
            <a:r>
              <a:rPr lang="ja-JP" altLang="en-US" dirty="0" smtClean="0">
                <a:latin typeface="ＭＳ Ｐゴシック" pitchFamily="50" charset="-128"/>
                <a:ea typeface="ＭＳ Ｐゴシック" pitchFamily="50" charset="-128"/>
              </a:rPr>
              <a:t>内定　（</a:t>
            </a:r>
            <a:r>
              <a:rPr lang="en-US" altLang="ja-JP" dirty="0" smtClean="0">
                <a:latin typeface="ＭＳ Ｐゴシック" pitchFamily="50" charset="-128"/>
                <a:ea typeface="ＭＳ Ｐゴシック" pitchFamily="50" charset="-128"/>
              </a:rPr>
              <a:t>4/10</a:t>
            </a:r>
            <a:r>
              <a:rPr lang="ja-JP" altLang="en-US" dirty="0" smtClean="0">
                <a:latin typeface="ＭＳ Ｐゴシック" pitchFamily="50" charset="-128"/>
                <a:ea typeface="ＭＳ Ｐゴシック" pitchFamily="50" charset="-128"/>
              </a:rPr>
              <a:t>）</a:t>
            </a:r>
            <a:endParaRPr lang="ja-JP" altLang="en-US" dirty="0">
              <a:latin typeface="ＭＳ Ｐゴシック" pitchFamily="50" charset="-128"/>
              <a:ea typeface="ＭＳ Ｐゴシック" pitchFamily="50" charset="-128"/>
            </a:endParaRPr>
          </a:p>
          <a:p>
            <a:r>
              <a:rPr lang="en-US" altLang="ja-JP" dirty="0">
                <a:latin typeface="ＭＳ Ｐゴシック" pitchFamily="50" charset="-128"/>
                <a:ea typeface="ＭＳ Ｐゴシック" pitchFamily="50" charset="-128"/>
              </a:rPr>
              <a:t>※</a:t>
            </a:r>
            <a:r>
              <a:rPr lang="ja-JP" altLang="en-US" dirty="0">
                <a:latin typeface="ＭＳ Ｐゴシック" pitchFamily="50" charset="-128"/>
                <a:ea typeface="ＭＳ Ｐゴシック" pitchFamily="50" charset="-128"/>
              </a:rPr>
              <a:t>およそ</a:t>
            </a:r>
            <a:r>
              <a:rPr lang="en-US" altLang="ja-JP" dirty="0">
                <a:latin typeface="ＭＳ Ｐゴシック" pitchFamily="50" charset="-128"/>
                <a:ea typeface="ＭＳ Ｐゴシック" pitchFamily="50" charset="-128"/>
              </a:rPr>
              <a:t>2</a:t>
            </a:r>
            <a:r>
              <a:rPr lang="ja-JP" altLang="en-US" dirty="0">
                <a:latin typeface="ＭＳ Ｐゴシック" pitchFamily="50" charset="-128"/>
                <a:ea typeface="ＭＳ Ｐゴシック" pitchFamily="50" charset="-128"/>
              </a:rPr>
              <a:t>ヶ月間かけてこの過程を行った</a:t>
            </a:r>
            <a:endParaRPr kumimoji="1" lang="ja-JP" altLang="en-US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kumimoji="1" lang="en-US" altLang="ja-JP" dirty="0" smtClean="0">
                <a:latin typeface="ＭＳ Ｐゴシック" pitchFamily="50" charset="-128"/>
                <a:ea typeface="ＭＳ Ｐゴシック" pitchFamily="50" charset="-128"/>
              </a:rPr>
              <a:t>【</a:t>
            </a:r>
            <a:r>
              <a:rPr kumimoji="1" lang="ja-JP" altLang="en-US" dirty="0" smtClean="0">
                <a:latin typeface="ＭＳ Ｐゴシック" pitchFamily="50" charset="-128"/>
                <a:ea typeface="ＭＳ Ｐゴシック" pitchFamily="50" charset="-128"/>
              </a:rPr>
              <a:t>就職先決定の決め手</a:t>
            </a:r>
            <a:r>
              <a:rPr kumimoji="1" lang="en-US" altLang="ja-JP" dirty="0" smtClean="0">
                <a:latin typeface="ＭＳ Ｐゴシック" pitchFamily="50" charset="-128"/>
                <a:ea typeface="ＭＳ Ｐゴシック" pitchFamily="50" charset="-128"/>
              </a:rPr>
              <a:t>】</a:t>
            </a:r>
            <a:endParaRPr kumimoji="1" lang="ja-JP" altLang="en-US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ja-JP" altLang="en-US" dirty="0" smtClean="0">
                <a:latin typeface="ＭＳ Ｐゴシック" pitchFamily="50" charset="-128"/>
                <a:ea typeface="ＭＳ Ｐゴシック" pitchFamily="50" charset="-128"/>
              </a:rPr>
              <a:t>志望順位の変化</a:t>
            </a:r>
            <a:endParaRPr lang="en-US" altLang="ja-JP" dirty="0" smtClean="0">
              <a:latin typeface="ＭＳ Ｐゴシック" pitchFamily="50" charset="-128"/>
              <a:ea typeface="ＭＳ Ｐゴシック" pitchFamily="50" charset="-128"/>
            </a:endParaRPr>
          </a:p>
          <a:p>
            <a:r>
              <a:rPr lang="ja-JP" altLang="en-US" dirty="0" smtClean="0">
                <a:latin typeface="ＭＳ Ｐゴシック" pitchFamily="50" charset="-128"/>
                <a:ea typeface="ＭＳ Ｐゴシック" pitchFamily="50" charset="-128"/>
              </a:rPr>
              <a:t>大企業でない</a:t>
            </a:r>
            <a:endParaRPr lang="en-US" altLang="ja-JP" dirty="0" smtClean="0">
              <a:latin typeface="ＭＳ Ｐゴシック" pitchFamily="50" charset="-128"/>
              <a:ea typeface="ＭＳ Ｐゴシック" pitchFamily="50" charset="-128"/>
            </a:endParaRPr>
          </a:p>
          <a:p>
            <a:r>
              <a:rPr lang="ja-JP" altLang="en-US" dirty="0" smtClean="0">
                <a:latin typeface="ＭＳ Ｐゴシック" pitchFamily="50" charset="-128"/>
                <a:ea typeface="ＭＳ Ｐゴシック" pitchFamily="50" charset="-128"/>
              </a:rPr>
              <a:t>実際に行う業務</a:t>
            </a:r>
          </a:p>
          <a:p>
            <a:r>
              <a:rPr lang="ja-JP" altLang="en-US" dirty="0" smtClean="0">
                <a:latin typeface="ＭＳ Ｐゴシック" pitchFamily="50" charset="-128"/>
                <a:ea typeface="ＭＳ Ｐゴシック" pitchFamily="50" charset="-128"/>
              </a:rPr>
              <a:t>選考の過程で出会った社員</a:t>
            </a:r>
          </a:p>
          <a:p>
            <a:r>
              <a:rPr lang="ja-JP" altLang="en-US" dirty="0" smtClean="0">
                <a:latin typeface="ＭＳ Ｐゴシック" pitchFamily="50" charset="-128"/>
                <a:ea typeface="ＭＳ Ｐゴシック" pitchFamily="50" charset="-128"/>
              </a:rPr>
              <a:t>自分</a:t>
            </a:r>
            <a:r>
              <a:rPr lang="ja-JP" altLang="en-US" dirty="0">
                <a:latin typeface="ＭＳ Ｐゴシック" pitchFamily="50" charset="-128"/>
                <a:ea typeface="ＭＳ Ｐゴシック" pitchFamily="50" charset="-128"/>
              </a:rPr>
              <a:t>の希望</a:t>
            </a:r>
          </a:p>
          <a:p>
            <a:pPr>
              <a:buNone/>
            </a:pPr>
            <a:r>
              <a:rPr lang="ja-JP" altLang="en-US" dirty="0" smtClean="0">
                <a:latin typeface="ＭＳ Ｐゴシック" pitchFamily="50" charset="-128"/>
                <a:ea typeface="ＭＳ Ｐゴシック" pitchFamily="50" charset="-128"/>
              </a:rPr>
              <a:t>　</a:t>
            </a:r>
            <a:r>
              <a:rPr lang="en-US" altLang="ja-JP" dirty="0" smtClean="0">
                <a:latin typeface="ＭＳ Ｐゴシック" pitchFamily="50" charset="-128"/>
                <a:ea typeface="ＭＳ Ｐゴシック" pitchFamily="50" charset="-128"/>
              </a:rPr>
              <a:t>(</a:t>
            </a:r>
            <a:r>
              <a:rPr lang="ja-JP" altLang="en-US" dirty="0">
                <a:latin typeface="ＭＳ Ｐゴシック" pitchFamily="50" charset="-128"/>
                <a:ea typeface="ＭＳ Ｐゴシック" pitchFamily="50" charset="-128"/>
              </a:rPr>
              <a:t>土日休み、転勤、服装、社員の人柄など</a:t>
            </a:r>
            <a:r>
              <a:rPr lang="en-US" altLang="ja-JP" dirty="0">
                <a:latin typeface="ＭＳ Ｐゴシック" pitchFamily="50" charset="-128"/>
                <a:ea typeface="ＭＳ Ｐゴシック" pitchFamily="50" charset="-128"/>
              </a:rPr>
              <a:t>)</a:t>
            </a:r>
            <a:endParaRPr kumimoji="1" lang="ja-JP" altLang="en-US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ja-JP" dirty="0" smtClean="0">
                <a:latin typeface="ＭＳ Ｐゴシック" pitchFamily="50" charset="-128"/>
                <a:ea typeface="ＭＳ Ｐゴシック" pitchFamily="50" charset="-128"/>
              </a:rPr>
              <a:t>【</a:t>
            </a:r>
            <a:r>
              <a:rPr lang="ja-JP" altLang="en-US" dirty="0" smtClean="0">
                <a:latin typeface="ＭＳ Ｐゴシック" pitchFamily="50" charset="-128"/>
                <a:ea typeface="ＭＳ Ｐゴシック" pitchFamily="50" charset="-128"/>
              </a:rPr>
              <a:t>就</a:t>
            </a:r>
            <a:r>
              <a:rPr lang="ja-JP" altLang="en-US" dirty="0">
                <a:latin typeface="ＭＳ Ｐゴシック" pitchFamily="50" charset="-128"/>
                <a:ea typeface="ＭＳ Ｐゴシック" pitchFamily="50" charset="-128"/>
              </a:rPr>
              <a:t>活</a:t>
            </a:r>
            <a:r>
              <a:rPr kumimoji="1" lang="ja-JP" altLang="en-US" dirty="0" smtClean="0">
                <a:latin typeface="ＭＳ Ｐゴシック" pitchFamily="50" charset="-128"/>
                <a:ea typeface="ＭＳ Ｐゴシック" pitchFamily="50" charset="-128"/>
              </a:rPr>
              <a:t>総括</a:t>
            </a:r>
            <a:r>
              <a:rPr kumimoji="1" lang="en-US" altLang="ja-JP" dirty="0" smtClean="0">
                <a:latin typeface="ＭＳ Ｐゴシック" pitchFamily="50" charset="-128"/>
                <a:ea typeface="ＭＳ Ｐゴシック" pitchFamily="50" charset="-128"/>
              </a:rPr>
              <a:t>】</a:t>
            </a:r>
            <a:endParaRPr kumimoji="1" lang="ja-JP" altLang="en-US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>
                <a:latin typeface="ＭＳ Ｐゴシック" pitchFamily="50" charset="-128"/>
                <a:ea typeface="ＭＳ Ｐゴシック" pitchFamily="50" charset="-128"/>
              </a:rPr>
              <a:t>受けた</a:t>
            </a:r>
            <a:r>
              <a:rPr lang="ja-JP" altLang="en-US" dirty="0">
                <a:latin typeface="ＭＳ Ｐゴシック" pitchFamily="50" charset="-128"/>
                <a:ea typeface="ＭＳ Ｐゴシック" pitchFamily="50" charset="-128"/>
              </a:rPr>
              <a:t>業界：文房具、オフィス用品</a:t>
            </a:r>
            <a:r>
              <a:rPr lang="en-US" altLang="ja-JP" dirty="0">
                <a:latin typeface="ＭＳ Ｐゴシック" pitchFamily="50" charset="-128"/>
                <a:ea typeface="ＭＳ Ｐゴシック" pitchFamily="50" charset="-128"/>
              </a:rPr>
              <a:t>(</a:t>
            </a:r>
            <a:r>
              <a:rPr lang="ja-JP" altLang="en-US" dirty="0">
                <a:latin typeface="ＭＳ Ｐゴシック" pitchFamily="50" charset="-128"/>
                <a:ea typeface="ＭＳ Ｐゴシック" pitchFamily="50" charset="-128"/>
              </a:rPr>
              <a:t>企画、営業</a:t>
            </a:r>
            <a:r>
              <a:rPr lang="en-US" altLang="ja-JP" dirty="0" smtClean="0">
                <a:latin typeface="ＭＳ Ｐゴシック" pitchFamily="50" charset="-128"/>
                <a:ea typeface="ＭＳ Ｐゴシック" pitchFamily="50" charset="-128"/>
              </a:rPr>
              <a:t>)</a:t>
            </a:r>
            <a:r>
              <a:rPr lang="ja-JP" altLang="en-US" dirty="0" err="1" smtClean="0">
                <a:latin typeface="ＭＳ Ｐゴシック" pitchFamily="50" charset="-128"/>
                <a:ea typeface="ＭＳ Ｐゴシック" pitchFamily="50" charset="-128"/>
              </a:rPr>
              <a:t>、</a:t>
            </a:r>
            <a:endParaRPr lang="en-US" altLang="ja-JP" dirty="0" smtClean="0">
              <a:latin typeface="ＭＳ Ｐゴシック" pitchFamily="50" charset="-128"/>
              <a:ea typeface="ＭＳ Ｐゴシック" pitchFamily="50" charset="-128"/>
            </a:endParaRPr>
          </a:p>
          <a:p>
            <a:pPr>
              <a:buNone/>
            </a:pPr>
            <a:r>
              <a:rPr lang="ja-JP" altLang="en-US" dirty="0" smtClean="0">
                <a:latin typeface="ＭＳ Ｐゴシック" pitchFamily="50" charset="-128"/>
                <a:ea typeface="ＭＳ Ｐゴシック" pitchFamily="50" charset="-128"/>
              </a:rPr>
              <a:t>　 　　　　　　　　通販、教育</a:t>
            </a:r>
            <a:r>
              <a:rPr lang="ja-JP" altLang="en-US" dirty="0">
                <a:latin typeface="ＭＳ Ｐゴシック" pitchFamily="50" charset="-128"/>
                <a:ea typeface="ＭＳ Ｐゴシック" pitchFamily="50" charset="-128"/>
              </a:rPr>
              <a:t>、コンサルティングなど</a:t>
            </a:r>
          </a:p>
          <a:p>
            <a:r>
              <a:rPr lang="ja-JP" altLang="en-US" dirty="0">
                <a:latin typeface="ＭＳ Ｐゴシック" pitchFamily="50" charset="-128"/>
                <a:ea typeface="ＭＳ Ｐゴシック" pitchFamily="50" charset="-128"/>
              </a:rPr>
              <a:t>エントリー数：約</a:t>
            </a:r>
            <a:r>
              <a:rPr lang="en-US" altLang="ja-JP" dirty="0">
                <a:latin typeface="ＭＳ Ｐゴシック" pitchFamily="50" charset="-128"/>
                <a:ea typeface="ＭＳ Ｐゴシック" pitchFamily="50" charset="-128"/>
              </a:rPr>
              <a:t>40</a:t>
            </a:r>
            <a:r>
              <a:rPr lang="ja-JP" altLang="en-US" dirty="0" smtClean="0">
                <a:latin typeface="ＭＳ Ｐゴシック" pitchFamily="50" charset="-128"/>
                <a:ea typeface="ＭＳ Ｐゴシック" pitchFamily="50" charset="-128"/>
              </a:rPr>
              <a:t>社（←少ないです！）</a:t>
            </a:r>
            <a:endParaRPr lang="ja-JP" altLang="en-US" dirty="0">
              <a:latin typeface="ＭＳ Ｐゴシック" pitchFamily="50" charset="-128"/>
              <a:ea typeface="ＭＳ Ｐゴシック" pitchFamily="50" charset="-128"/>
            </a:endParaRPr>
          </a:p>
          <a:p>
            <a:r>
              <a:rPr lang="ja-JP" altLang="en-US" dirty="0">
                <a:latin typeface="ＭＳ Ｐゴシック" pitchFamily="50" charset="-128"/>
                <a:ea typeface="ＭＳ Ｐゴシック" pitchFamily="50" charset="-128"/>
              </a:rPr>
              <a:t>選考に参加した企業：約</a:t>
            </a:r>
            <a:r>
              <a:rPr lang="en-US" altLang="ja-JP" dirty="0">
                <a:latin typeface="ＭＳ Ｐゴシック" pitchFamily="50" charset="-128"/>
                <a:ea typeface="ＭＳ Ｐゴシック" pitchFamily="50" charset="-128"/>
              </a:rPr>
              <a:t>20</a:t>
            </a:r>
            <a:r>
              <a:rPr lang="ja-JP" altLang="en-US" dirty="0">
                <a:latin typeface="ＭＳ Ｐゴシック" pitchFamily="50" charset="-128"/>
                <a:ea typeface="ＭＳ Ｐゴシック" pitchFamily="50" charset="-128"/>
              </a:rPr>
              <a:t>社</a:t>
            </a:r>
          </a:p>
          <a:p>
            <a:r>
              <a:rPr lang="ja-JP" altLang="en-US" dirty="0">
                <a:latin typeface="ＭＳ Ｐゴシック" pitchFamily="50" charset="-128"/>
                <a:ea typeface="ＭＳ Ｐゴシック" pitchFamily="50" charset="-128"/>
              </a:rPr>
              <a:t>面接を受けた企業：</a:t>
            </a:r>
            <a:r>
              <a:rPr lang="en-US" altLang="ja-JP" dirty="0">
                <a:latin typeface="ＭＳ Ｐゴシック" pitchFamily="50" charset="-128"/>
                <a:ea typeface="ＭＳ Ｐゴシック" pitchFamily="50" charset="-128"/>
              </a:rPr>
              <a:t>12</a:t>
            </a:r>
            <a:r>
              <a:rPr lang="ja-JP" altLang="en-US" dirty="0">
                <a:latin typeface="ＭＳ Ｐゴシック" pitchFamily="50" charset="-128"/>
                <a:ea typeface="ＭＳ Ｐゴシック" pitchFamily="50" charset="-128"/>
              </a:rPr>
              <a:t>社</a:t>
            </a:r>
          </a:p>
          <a:p>
            <a:r>
              <a:rPr lang="ja-JP" altLang="en-US" dirty="0">
                <a:latin typeface="ＭＳ Ｐゴシック" pitchFamily="50" charset="-128"/>
                <a:ea typeface="ＭＳ Ｐゴシック" pitchFamily="50" charset="-128"/>
              </a:rPr>
              <a:t>内定を得た企業：</a:t>
            </a:r>
            <a:r>
              <a:rPr lang="en-US" altLang="ja-JP" dirty="0">
                <a:latin typeface="ＭＳ Ｐゴシック" pitchFamily="50" charset="-128"/>
                <a:ea typeface="ＭＳ Ｐゴシック" pitchFamily="50" charset="-128"/>
              </a:rPr>
              <a:t>1</a:t>
            </a:r>
            <a:r>
              <a:rPr lang="ja-JP" altLang="en-US" dirty="0">
                <a:latin typeface="ＭＳ Ｐゴシック" pitchFamily="50" charset="-128"/>
                <a:ea typeface="ＭＳ Ｐゴシック" pitchFamily="50" charset="-128"/>
              </a:rPr>
              <a:t>社</a:t>
            </a:r>
          </a:p>
          <a:p>
            <a:r>
              <a:rPr lang="ja-JP" altLang="en-US" dirty="0">
                <a:latin typeface="ＭＳ Ｐゴシック" pitchFamily="50" charset="-128"/>
                <a:ea typeface="ＭＳ Ｐゴシック" pitchFamily="50" charset="-128"/>
              </a:rPr>
              <a:t>選考を辞退した企業：</a:t>
            </a:r>
            <a:r>
              <a:rPr lang="en-US" altLang="ja-JP" dirty="0">
                <a:latin typeface="ＭＳ Ｐゴシック" pitchFamily="50" charset="-128"/>
                <a:ea typeface="ＭＳ Ｐゴシック" pitchFamily="50" charset="-128"/>
              </a:rPr>
              <a:t>3</a:t>
            </a:r>
            <a:r>
              <a:rPr lang="ja-JP" altLang="en-US" dirty="0">
                <a:latin typeface="ＭＳ Ｐゴシック" pitchFamily="50" charset="-128"/>
                <a:ea typeface="ＭＳ Ｐゴシック" pitchFamily="50" charset="-128"/>
              </a:rPr>
              <a:t>社</a:t>
            </a:r>
            <a:endParaRPr kumimoji="1" lang="ja-JP" altLang="en-US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kumimoji="1" lang="en-US" altLang="ja-JP" dirty="0" smtClean="0">
                <a:latin typeface="ＭＳ Ｐゴシック" pitchFamily="50" charset="-128"/>
                <a:ea typeface="ＭＳ Ｐゴシック" pitchFamily="50" charset="-128"/>
              </a:rPr>
              <a:t>【12</a:t>
            </a:r>
            <a:r>
              <a:rPr kumimoji="1" lang="ja-JP" altLang="en-US" dirty="0" smtClean="0">
                <a:latin typeface="ＭＳ Ｐゴシック" pitchFamily="50" charset="-128"/>
                <a:ea typeface="ＭＳ Ｐゴシック" pitchFamily="50" charset="-128"/>
              </a:rPr>
              <a:t>月までに行ったこと</a:t>
            </a:r>
            <a:r>
              <a:rPr kumimoji="1" lang="en-US" altLang="ja-JP" dirty="0" smtClean="0">
                <a:latin typeface="ＭＳ Ｐゴシック" pitchFamily="50" charset="-128"/>
                <a:ea typeface="ＭＳ Ｐゴシック" pitchFamily="50" charset="-128"/>
              </a:rPr>
              <a:t>】</a:t>
            </a:r>
            <a:endParaRPr kumimoji="1" lang="ja-JP" altLang="en-US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ja-JP" altLang="en-US" dirty="0" smtClean="0">
                <a:latin typeface="ＭＳ Ｐゴシック" pitchFamily="50" charset="-128"/>
                <a:ea typeface="ＭＳ Ｐゴシック" pitchFamily="50" charset="-128"/>
              </a:rPr>
              <a:t>企業研究（例</a:t>
            </a:r>
            <a:r>
              <a:rPr lang="en-US" altLang="ja-JP" dirty="0" smtClean="0">
                <a:latin typeface="ＭＳ Ｐゴシック" pitchFamily="50" charset="-128"/>
                <a:ea typeface="ＭＳ Ｐゴシック" pitchFamily="50" charset="-128"/>
              </a:rPr>
              <a:t>1</a:t>
            </a:r>
            <a:r>
              <a:rPr lang="ja-JP" altLang="en-US" dirty="0" err="1" smtClean="0">
                <a:latin typeface="ＭＳ Ｐゴシック" pitchFamily="50" charset="-128"/>
                <a:ea typeface="ＭＳ Ｐゴシック" pitchFamily="50" charset="-128"/>
              </a:rPr>
              <a:t>、</a:t>
            </a:r>
            <a:r>
              <a:rPr lang="en-US" altLang="ja-JP" dirty="0" smtClean="0">
                <a:latin typeface="ＭＳ Ｐゴシック" pitchFamily="50" charset="-128"/>
                <a:ea typeface="ＭＳ Ｐゴシック" pitchFamily="50" charset="-128"/>
              </a:rPr>
              <a:t>2</a:t>
            </a:r>
            <a:r>
              <a:rPr lang="ja-JP" altLang="en-US" dirty="0" smtClean="0">
                <a:latin typeface="ＭＳ Ｐゴシック" pitchFamily="50" charset="-128"/>
                <a:ea typeface="ＭＳ Ｐゴシック" pitchFamily="50" charset="-128"/>
              </a:rPr>
              <a:t>）</a:t>
            </a:r>
            <a:endParaRPr lang="en-US" altLang="ja-JP" dirty="0">
              <a:latin typeface="ＭＳ Ｐゴシック" pitchFamily="50" charset="-128"/>
              <a:ea typeface="ＭＳ Ｐゴシック" pitchFamily="50" charset="-128"/>
            </a:endParaRPr>
          </a:p>
          <a:p>
            <a:r>
              <a:rPr lang="en-US" altLang="ja-JP" dirty="0">
                <a:latin typeface="ＭＳ Ｐゴシック" pitchFamily="50" charset="-128"/>
                <a:ea typeface="ＭＳ Ｐゴシック" pitchFamily="50" charset="-128"/>
              </a:rPr>
              <a:t>SPI</a:t>
            </a:r>
            <a:r>
              <a:rPr lang="ja-JP" altLang="en-US" dirty="0">
                <a:latin typeface="ＭＳ Ｐゴシック" pitchFamily="50" charset="-128"/>
                <a:ea typeface="ＭＳ Ｐゴシック" pitchFamily="50" charset="-128"/>
              </a:rPr>
              <a:t>の勉強</a:t>
            </a:r>
          </a:p>
          <a:p>
            <a:r>
              <a:rPr lang="ja-JP" altLang="en-US" dirty="0">
                <a:latin typeface="ＭＳ Ｐゴシック" pitchFamily="50" charset="-128"/>
                <a:ea typeface="ＭＳ Ｐゴシック" pitchFamily="50" charset="-128"/>
              </a:rPr>
              <a:t>自己</a:t>
            </a:r>
            <a:r>
              <a:rPr lang="ja-JP" altLang="en-US" dirty="0" smtClean="0">
                <a:latin typeface="ＭＳ Ｐゴシック" pitchFamily="50" charset="-128"/>
                <a:ea typeface="ＭＳ Ｐゴシック" pitchFamily="50" charset="-128"/>
              </a:rPr>
              <a:t>分析</a:t>
            </a:r>
            <a:endParaRPr lang="en-US" altLang="ja-JP" dirty="0" smtClean="0">
              <a:latin typeface="ＭＳ Ｐゴシック" pitchFamily="50" charset="-128"/>
              <a:ea typeface="ＭＳ Ｐゴシック" pitchFamily="50" charset="-128"/>
            </a:endParaRPr>
          </a:p>
          <a:p>
            <a:pPr>
              <a:buNone/>
            </a:pPr>
            <a:r>
              <a:rPr lang="ja-JP" altLang="en-US" dirty="0" smtClean="0">
                <a:latin typeface="ＭＳ Ｐゴシック" pitchFamily="50" charset="-128"/>
                <a:ea typeface="ＭＳ Ｐゴシック" pitchFamily="50" charset="-128"/>
              </a:rPr>
              <a:t>　　</a:t>
            </a:r>
            <a:r>
              <a:rPr lang="en-US" altLang="ja-JP" dirty="0" smtClean="0">
                <a:latin typeface="ＭＳ Ｐゴシック" pitchFamily="50" charset="-128"/>
                <a:ea typeface="ＭＳ Ｐゴシック" pitchFamily="50" charset="-128"/>
              </a:rPr>
              <a:t>(</a:t>
            </a:r>
            <a:r>
              <a:rPr lang="ja-JP" altLang="en-US" dirty="0" smtClean="0">
                <a:latin typeface="ＭＳ Ｐゴシック" pitchFamily="50" charset="-128"/>
                <a:ea typeface="ＭＳ Ｐゴシック" pitchFamily="50" charset="-128"/>
              </a:rPr>
              <a:t>自分は何をしたいのか、どういった</a:t>
            </a:r>
            <a:r>
              <a:rPr lang="ja-JP" altLang="en-US" dirty="0">
                <a:latin typeface="ＭＳ Ｐゴシック" pitchFamily="50" charset="-128"/>
                <a:ea typeface="ＭＳ Ｐゴシック" pitchFamily="50" charset="-128"/>
              </a:rPr>
              <a:t>企業に</a:t>
            </a:r>
            <a:r>
              <a:rPr lang="ja-JP" altLang="en-US" dirty="0" smtClean="0">
                <a:latin typeface="ＭＳ Ｐゴシック" pitchFamily="50" charset="-128"/>
                <a:ea typeface="ＭＳ Ｐゴシック" pitchFamily="50" charset="-128"/>
              </a:rPr>
              <a:t>向い</a:t>
            </a:r>
            <a:endParaRPr lang="en-US" altLang="ja-JP" dirty="0" smtClean="0">
              <a:latin typeface="ＭＳ Ｐゴシック" pitchFamily="50" charset="-128"/>
              <a:ea typeface="ＭＳ Ｐゴシック" pitchFamily="50" charset="-128"/>
            </a:endParaRPr>
          </a:p>
          <a:p>
            <a:pPr>
              <a:buNone/>
            </a:pPr>
            <a:r>
              <a:rPr lang="ja-JP" altLang="en-US" dirty="0" smtClean="0">
                <a:latin typeface="ＭＳ Ｐゴシック" pitchFamily="50" charset="-128"/>
                <a:ea typeface="ＭＳ Ｐゴシック" pitchFamily="50" charset="-128"/>
              </a:rPr>
              <a:t>　 　ているのか、など</a:t>
            </a:r>
            <a:r>
              <a:rPr lang="en-US" altLang="ja-JP" dirty="0" smtClean="0">
                <a:latin typeface="ＭＳ Ｐゴシック" pitchFamily="50" charset="-128"/>
                <a:ea typeface="ＭＳ Ｐゴシック" pitchFamily="50" charset="-128"/>
              </a:rPr>
              <a:t>)</a:t>
            </a:r>
            <a:endParaRPr lang="en-US" altLang="ja-JP" dirty="0">
              <a:latin typeface="ＭＳ Ｐゴシック" pitchFamily="50" charset="-128"/>
              <a:ea typeface="ＭＳ Ｐゴシック" pitchFamily="50" charset="-128"/>
            </a:endParaRPr>
          </a:p>
          <a:p>
            <a:r>
              <a:rPr lang="ja-JP" altLang="en-US" dirty="0">
                <a:latin typeface="ＭＳ Ｐゴシック" pitchFamily="50" charset="-128"/>
                <a:ea typeface="ＭＳ Ｐゴシック" pitchFamily="50" charset="-128"/>
              </a:rPr>
              <a:t>アピールポイントまとめ</a:t>
            </a:r>
          </a:p>
          <a:p>
            <a:r>
              <a:rPr lang="en-US" altLang="ja-JP" dirty="0">
                <a:latin typeface="ＭＳ Ｐゴシック" pitchFamily="50" charset="-128"/>
                <a:ea typeface="ＭＳ Ｐゴシック" pitchFamily="50" charset="-128"/>
              </a:rPr>
              <a:t>(</a:t>
            </a:r>
            <a:r>
              <a:rPr lang="ja-JP" altLang="en-US" dirty="0">
                <a:latin typeface="ＭＳ Ｐゴシック" pitchFamily="50" charset="-128"/>
                <a:ea typeface="ＭＳ Ｐゴシック" pitchFamily="50" charset="-128"/>
              </a:rPr>
              <a:t>学内の就職セミナーへ</a:t>
            </a:r>
            <a:r>
              <a:rPr lang="ja-JP" altLang="en-US">
                <a:latin typeface="ＭＳ Ｐゴシック" pitchFamily="50" charset="-128"/>
                <a:ea typeface="ＭＳ Ｐゴシック" pitchFamily="50" charset="-128"/>
              </a:rPr>
              <a:t>の</a:t>
            </a:r>
            <a:r>
              <a:rPr lang="ja-JP" altLang="en-US" smtClean="0">
                <a:latin typeface="ＭＳ Ｐゴシック" pitchFamily="50" charset="-128"/>
                <a:ea typeface="ＭＳ Ｐゴシック" pitchFamily="50" charset="-128"/>
              </a:rPr>
              <a:t>参加、キャリアセンターの利用</a:t>
            </a:r>
            <a:r>
              <a:rPr lang="en-US" altLang="ja-JP" smtClean="0">
                <a:latin typeface="ＭＳ Ｐゴシック" pitchFamily="50" charset="-128"/>
                <a:ea typeface="ＭＳ Ｐゴシック" pitchFamily="50" charset="-128"/>
              </a:rPr>
              <a:t>)</a:t>
            </a:r>
            <a:endParaRPr kumimoji="1" lang="ja-JP" altLang="en-US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ja-JP" dirty="0" smtClean="0">
                <a:latin typeface="ＭＳ Ｐゴシック" pitchFamily="50" charset="-128"/>
                <a:ea typeface="ＭＳ Ｐゴシック" pitchFamily="50" charset="-128"/>
              </a:rPr>
              <a:t>【ES</a:t>
            </a:r>
            <a:r>
              <a:rPr lang="ja-JP" altLang="en-US" dirty="0" smtClean="0">
                <a:latin typeface="ＭＳ Ｐゴシック" pitchFamily="50" charset="-128"/>
                <a:ea typeface="ＭＳ Ｐゴシック" pitchFamily="50" charset="-128"/>
              </a:rPr>
              <a:t>例</a:t>
            </a:r>
            <a:r>
              <a:rPr lang="en-US" altLang="ja-JP" dirty="0" smtClean="0">
                <a:latin typeface="ＭＳ Ｐゴシック" pitchFamily="50" charset="-128"/>
                <a:ea typeface="ＭＳ Ｐゴシック" pitchFamily="50" charset="-128"/>
              </a:rPr>
              <a:t>】</a:t>
            </a:r>
            <a:endParaRPr kumimoji="1" lang="ja-JP" altLang="en-US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kumimoji="1" lang="ja-JP" altLang="en-US" sz="3200" dirty="0" smtClean="0">
                <a:latin typeface="ＭＳ Ｐゴシック" pitchFamily="50" charset="-128"/>
                <a:ea typeface="ＭＳ Ｐゴシック" pitchFamily="50" charset="-128"/>
              </a:rPr>
              <a:t>ネット提出</a:t>
            </a:r>
            <a:endParaRPr kumimoji="1" lang="en-US" altLang="ja-JP" sz="3200" dirty="0" smtClean="0">
              <a:latin typeface="ＭＳ Ｐゴシック" pitchFamily="50" charset="-128"/>
              <a:ea typeface="ＭＳ Ｐゴシック" pitchFamily="50" charset="-128"/>
            </a:endParaRPr>
          </a:p>
          <a:p>
            <a:r>
              <a:rPr lang="ja-JP" altLang="en-US" sz="3200" dirty="0" smtClean="0">
                <a:latin typeface="ＭＳ Ｐゴシック" pitchFamily="50" charset="-128"/>
                <a:ea typeface="ＭＳ Ｐゴシック" pitchFamily="50" charset="-128"/>
              </a:rPr>
              <a:t>手書き郵送提出</a:t>
            </a:r>
            <a:endParaRPr lang="en-US" altLang="ja-JP" sz="3200" dirty="0" smtClean="0">
              <a:latin typeface="ＭＳ Ｐゴシック" pitchFamily="50" charset="-128"/>
              <a:ea typeface="ＭＳ Ｐゴシック" pitchFamily="50" charset="-128"/>
            </a:endParaRPr>
          </a:p>
          <a:p>
            <a:r>
              <a:rPr kumimoji="1" lang="ja-JP" altLang="en-US" sz="3200" dirty="0" smtClean="0">
                <a:latin typeface="ＭＳ Ｐゴシック" pitchFamily="50" charset="-128"/>
                <a:ea typeface="ＭＳ Ｐゴシック" pitchFamily="50" charset="-128"/>
              </a:rPr>
              <a:t>自由記述形式</a:t>
            </a:r>
            <a:endParaRPr kumimoji="1" lang="ja-JP" altLang="en-US" sz="3200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ja-JP" dirty="0" smtClean="0">
                <a:latin typeface="ＭＳ Ｐゴシック" pitchFamily="50" charset="-128"/>
                <a:ea typeface="ＭＳ Ｐゴシック" pitchFamily="50" charset="-128"/>
              </a:rPr>
              <a:t>【</a:t>
            </a:r>
            <a:r>
              <a:rPr kumimoji="1" lang="ja-JP" altLang="en-US" dirty="0" smtClean="0">
                <a:latin typeface="ＭＳ Ｐゴシック" pitchFamily="50" charset="-128"/>
                <a:ea typeface="ＭＳ Ｐゴシック" pitchFamily="50" charset="-128"/>
              </a:rPr>
              <a:t>就職活動を終えて</a:t>
            </a:r>
            <a:r>
              <a:rPr kumimoji="1" lang="en-US" altLang="ja-JP" dirty="0" smtClean="0">
                <a:latin typeface="ＭＳ Ｐゴシック" pitchFamily="50" charset="-128"/>
                <a:ea typeface="ＭＳ Ｐゴシック" pitchFamily="50" charset="-128"/>
              </a:rPr>
              <a:t>】</a:t>
            </a:r>
            <a:endParaRPr kumimoji="1" lang="ja-JP" altLang="en-US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ja-JP" altLang="en-US" dirty="0" smtClean="0">
                <a:latin typeface="ＭＳ Ｐゴシック" pitchFamily="50" charset="-128"/>
                <a:ea typeface="ＭＳ Ｐゴシック" pitchFamily="50" charset="-128"/>
              </a:rPr>
              <a:t>軸</a:t>
            </a:r>
            <a:r>
              <a:rPr lang="ja-JP" altLang="en-US" dirty="0">
                <a:latin typeface="ＭＳ Ｐゴシック" pitchFamily="50" charset="-128"/>
                <a:ea typeface="ＭＳ Ｐゴシック" pitchFamily="50" charset="-128"/>
              </a:rPr>
              <a:t>の大切さ</a:t>
            </a:r>
          </a:p>
          <a:p>
            <a:pPr>
              <a:buNone/>
            </a:pPr>
            <a:r>
              <a:rPr lang="ja-JP" altLang="en-US" dirty="0" smtClean="0">
                <a:latin typeface="ＭＳ Ｐゴシック" pitchFamily="50" charset="-128"/>
                <a:ea typeface="ＭＳ Ｐゴシック" pitchFamily="50" charset="-128"/>
              </a:rPr>
              <a:t>　　→</a:t>
            </a:r>
            <a:r>
              <a:rPr lang="ja-JP" altLang="en-US" dirty="0">
                <a:latin typeface="ＭＳ Ｐゴシック" pitchFamily="50" charset="-128"/>
                <a:ea typeface="ＭＳ Ｐゴシック" pitchFamily="50" charset="-128"/>
              </a:rPr>
              <a:t>自分を客観的にみる</a:t>
            </a:r>
          </a:p>
          <a:p>
            <a:r>
              <a:rPr lang="ja-JP" altLang="en-US" dirty="0" smtClean="0">
                <a:latin typeface="ＭＳ Ｐゴシック" pitchFamily="50" charset="-128"/>
                <a:ea typeface="ＭＳ Ｐゴシック" pitchFamily="50" charset="-128"/>
              </a:rPr>
              <a:t>自分</a:t>
            </a:r>
            <a:r>
              <a:rPr lang="ja-JP" altLang="en-US" dirty="0">
                <a:latin typeface="ＭＳ Ｐゴシック" pitchFamily="50" charset="-128"/>
                <a:ea typeface="ＭＳ Ｐゴシック" pitchFamily="50" charset="-128"/>
              </a:rPr>
              <a:t>を過大評価</a:t>
            </a:r>
            <a:r>
              <a:rPr lang="ja-JP" altLang="en-US" dirty="0" smtClean="0">
                <a:latin typeface="ＭＳ Ｐゴシック" pitchFamily="50" charset="-128"/>
                <a:ea typeface="ＭＳ Ｐゴシック" pitchFamily="50" charset="-128"/>
              </a:rPr>
              <a:t>し過ぎない</a:t>
            </a:r>
            <a:endParaRPr lang="en-US" altLang="ja-JP" dirty="0" smtClean="0">
              <a:latin typeface="ＭＳ Ｐゴシック" pitchFamily="50" charset="-128"/>
              <a:ea typeface="ＭＳ Ｐゴシック" pitchFamily="50" charset="-128"/>
            </a:endParaRPr>
          </a:p>
          <a:p>
            <a:r>
              <a:rPr lang="ja-JP" altLang="en-US" dirty="0" smtClean="0">
                <a:latin typeface="ＭＳ Ｐゴシック" pitchFamily="50" charset="-128"/>
                <a:ea typeface="ＭＳ Ｐゴシック" pitchFamily="50" charset="-128"/>
              </a:rPr>
              <a:t>多くの経験を積むこととの大切さ</a:t>
            </a:r>
            <a:endParaRPr lang="ja-JP" altLang="en-US" dirty="0">
              <a:latin typeface="ＭＳ Ｐゴシック" pitchFamily="50" charset="-128"/>
              <a:ea typeface="ＭＳ Ｐゴシック" pitchFamily="50" charset="-128"/>
            </a:endParaRPr>
          </a:p>
          <a:p>
            <a:r>
              <a:rPr lang="ja-JP" altLang="en-US" dirty="0" smtClean="0">
                <a:latin typeface="ＭＳ Ｐゴシック" pitchFamily="50" charset="-128"/>
                <a:ea typeface="ＭＳ Ｐゴシック" pitchFamily="50" charset="-128"/>
              </a:rPr>
              <a:t>人</a:t>
            </a:r>
            <a:r>
              <a:rPr lang="ja-JP" altLang="en-US" dirty="0">
                <a:latin typeface="ＭＳ Ｐゴシック" pitchFamily="50" charset="-128"/>
                <a:ea typeface="ＭＳ Ｐゴシック" pitchFamily="50" charset="-128"/>
              </a:rPr>
              <a:t>と</a:t>
            </a:r>
            <a:r>
              <a:rPr lang="ja-JP" altLang="en-US" dirty="0" smtClean="0">
                <a:latin typeface="ＭＳ Ｐゴシック" pitchFamily="50" charset="-128"/>
                <a:ea typeface="ＭＳ Ｐゴシック" pitchFamily="50" charset="-128"/>
              </a:rPr>
              <a:t>関わる（特に春休みなので）</a:t>
            </a:r>
            <a:endParaRPr lang="ja-JP" altLang="en-US" dirty="0">
              <a:latin typeface="ＭＳ Ｐゴシック" pitchFamily="50" charset="-128"/>
              <a:ea typeface="ＭＳ Ｐゴシック" pitchFamily="50" charset="-128"/>
            </a:endParaRPr>
          </a:p>
          <a:p>
            <a:pPr>
              <a:buNone/>
            </a:pPr>
            <a:r>
              <a:rPr lang="ja-JP" altLang="en-US" dirty="0" smtClean="0">
                <a:latin typeface="ＭＳ Ｐゴシック" pitchFamily="50" charset="-128"/>
                <a:ea typeface="ＭＳ Ｐゴシック" pitchFamily="50" charset="-128"/>
              </a:rPr>
              <a:t>　</a:t>
            </a:r>
            <a:r>
              <a:rPr lang="ja-JP" altLang="en-US" smtClean="0">
                <a:latin typeface="ＭＳ Ｐゴシック" pitchFamily="50" charset="-128"/>
                <a:ea typeface="ＭＳ Ｐゴシック" pitchFamily="50" charset="-128"/>
              </a:rPr>
              <a:t>　→状況はみんな同じ</a:t>
            </a:r>
            <a:endParaRPr lang="ja-JP" altLang="en-US" dirty="0">
              <a:latin typeface="ＭＳ Ｐゴシック" pitchFamily="50" charset="-128"/>
              <a:ea typeface="ＭＳ Ｐゴシック" pitchFamily="50" charset="-128"/>
            </a:endParaRPr>
          </a:p>
          <a:p>
            <a:r>
              <a:rPr lang="ja-JP" altLang="en-US" dirty="0" smtClean="0">
                <a:latin typeface="ＭＳ Ｐゴシック" pitchFamily="50" charset="-128"/>
                <a:ea typeface="ＭＳ Ｐゴシック" pitchFamily="50" charset="-128"/>
              </a:rPr>
              <a:t>焦らない</a:t>
            </a:r>
            <a:r>
              <a:rPr lang="ja-JP" altLang="en-US" dirty="0">
                <a:latin typeface="ＭＳ Ｐゴシック" pitchFamily="50" charset="-128"/>
                <a:ea typeface="ＭＳ Ｐゴシック" pitchFamily="50" charset="-128"/>
              </a:rPr>
              <a:t>、めげない</a:t>
            </a:r>
            <a:endParaRPr kumimoji="1" lang="ja-JP" altLang="en-US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デザート">
  <a:themeElements>
    <a:clrScheme name="デザート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デザート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デザート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45</TotalTime>
  <Words>139</Words>
  <Application>Microsoft Office PowerPoint</Application>
  <PresentationFormat>画面に合わせる (4:3)</PresentationFormat>
  <Paragraphs>51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4" baseType="lpstr">
      <vt:lpstr>HGPｺﾞｼｯｸE</vt:lpstr>
      <vt:lpstr>ＭＳ Ｐゴシック</vt:lpstr>
      <vt:lpstr>Tw Cen MT</vt:lpstr>
      <vt:lpstr>Wingdings</vt:lpstr>
      <vt:lpstr>Wingdings 2</vt:lpstr>
      <vt:lpstr>デザート</vt:lpstr>
      <vt:lpstr>就職活動について</vt:lpstr>
      <vt:lpstr>【内定先】</vt:lpstr>
      <vt:lpstr>【内定までの過程】</vt:lpstr>
      <vt:lpstr>【就職先決定の決め手】</vt:lpstr>
      <vt:lpstr>【就活総括】</vt:lpstr>
      <vt:lpstr>【12月までに行ったこと】</vt:lpstr>
      <vt:lpstr>【ES例】</vt:lpstr>
      <vt:lpstr>【就職活動を終えて】</vt:lpstr>
    </vt:vector>
  </TitlesOfParts>
  <Company>図書館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就職活動について</dc:title>
  <dc:creator>駒澤大学</dc:creator>
  <cp:lastModifiedBy>西村 和夫</cp:lastModifiedBy>
  <cp:revision>9</cp:revision>
  <dcterms:created xsi:type="dcterms:W3CDTF">2013-09-12T03:12:09Z</dcterms:created>
  <dcterms:modified xsi:type="dcterms:W3CDTF">2018-09-14T16:09:28Z</dcterms:modified>
</cp:coreProperties>
</file>