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4" r:id="rId4"/>
    <p:sldId id="258" r:id="rId5"/>
    <p:sldId id="259" r:id="rId6"/>
    <p:sldId id="260" r:id="rId7"/>
    <p:sldId id="261" r:id="rId8"/>
    <p:sldId id="262" r:id="rId9"/>
    <p:sldId id="265" r:id="rId10"/>
    <p:sldId id="267" r:id="rId11"/>
    <p:sldId id="263"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3084E0-AD00-474F-BA3B-201027F678F1}" type="datetimeFigureOut">
              <a:rPr kumimoji="1" lang="ja-JP" altLang="en-US" smtClean="0"/>
              <a:pPr/>
              <a:t>2012/9/14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127FD6-F4B2-4F40-8DC2-CF6CC27C6D68}" type="slidenum">
              <a:rPr kumimoji="1" lang="ja-JP" altLang="en-US" smtClean="0"/>
              <a:pPr/>
              <a:t>&lt;#&gt;</a:t>
            </a:fld>
            <a:endParaRPr kumimoji="1" lang="ja-JP" altLang="en-US"/>
          </a:p>
        </p:txBody>
      </p:sp>
    </p:spTree>
    <p:extLst>
      <p:ext uri="{BB962C8B-B14F-4D97-AF65-F5344CB8AC3E}">
        <p14:creationId xmlns:p14="http://schemas.microsoft.com/office/powerpoint/2010/main" xmlns="" val="27889333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3" name="正方形/長方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正方形/長方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正方形/長方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正方形/長方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正方形/長方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角丸四角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角丸四角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正方形/長方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705600" y="4206240"/>
            <a:ext cx="960120" cy="457200"/>
          </a:xfrm>
        </p:spPr>
        <p:txBody>
          <a:bodyPr/>
          <a:lstStyle/>
          <a:p>
            <a:fld id="{6413CCFA-EF57-4EAF-9295-E454145AEBD9}" type="datetime1">
              <a:rPr kumimoji="1" lang="ja-JP" altLang="en-US" smtClean="0"/>
              <a:pPr/>
              <a:t>2012/9/14</a:t>
            </a:fld>
            <a:endParaRPr kumimoji="1" lang="ja-JP" altLang="en-US"/>
          </a:p>
        </p:txBody>
      </p:sp>
      <p:sp>
        <p:nvSpPr>
          <p:cNvPr id="17" name="フッター プレースホルダー 16"/>
          <p:cNvSpPr>
            <a:spLocks noGrp="1"/>
          </p:cNvSpPr>
          <p:nvPr>
            <p:ph type="ftr" sz="quarter" idx="11"/>
          </p:nvPr>
        </p:nvSpPr>
        <p:spPr>
          <a:xfrm>
            <a:off x="5410200" y="4205288"/>
            <a:ext cx="1295400" cy="457200"/>
          </a:xfrm>
        </p:spPr>
        <p:txBody>
          <a:bodyPr/>
          <a:lstStyle/>
          <a:p>
            <a:endParaRPr kumimoji="1" lang="ja-JP" altLang="en-US"/>
          </a:p>
        </p:txBody>
      </p:sp>
      <p:sp>
        <p:nvSpPr>
          <p:cNvPr id="29" name="スライド番号プレースホルダー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A90F446A-C7CB-4064-940E-B1B8BCA5266C}" type="datetime1">
              <a:rPr kumimoji="1" lang="ja-JP" altLang="en-US" smtClean="0"/>
              <a:pPr/>
              <a:t>2012/9/14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143000"/>
            <a:ext cx="6248400" cy="54864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34912C57-F7BB-4FAF-B970-6292B2D67548}" type="datetime1">
              <a:rPr kumimoji="1" lang="ja-JP" altLang="en-US" smtClean="0"/>
              <a:pPr/>
              <a:t>2012/9/14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5CFEB7DF-9C35-4F7A-AC16-8B8EFA3C113B}" type="datetime1">
              <a:rPr kumimoji="1" lang="ja-JP" altLang="en-US" smtClean="0"/>
              <a:pPr/>
              <a:t>2012/9/14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p>
            <a:fld id="{8C264443-15BC-408D-A0F7-F5C941F89F5E}" type="datetime1">
              <a:rPr kumimoji="1" lang="ja-JP" altLang="en-US" smtClean="0"/>
              <a:pPr/>
              <a:t>2012/9/14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fld id="{5978D31F-8EAA-407D-8DC1-43E78724A6D1}" type="datetime1">
              <a:rPr kumimoji="1" lang="ja-JP" altLang="en-US" smtClean="0"/>
              <a:pPr/>
              <a:t>2012/9/14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nchor="ctr"/>
          <a:lstStyle>
            <a:lvl1pPr>
              <a:defRPr sz="4000" b="0" i="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日付プレースホルダー 25"/>
          <p:cNvSpPr>
            <a:spLocks noGrp="1"/>
          </p:cNvSpPr>
          <p:nvPr>
            <p:ph type="dt" sz="half" idx="10"/>
          </p:nvPr>
        </p:nvSpPr>
        <p:spPr/>
        <p:txBody>
          <a:bodyPr rtlCol="0"/>
          <a:lstStyle/>
          <a:p>
            <a:fld id="{A959B782-0187-4D71-9BFD-3C8D403C61D1}" type="datetime1">
              <a:rPr kumimoji="1" lang="ja-JP" altLang="en-US" smtClean="0"/>
              <a:pPr/>
              <a:t>2012/9/14</a:t>
            </a:fld>
            <a:endParaRPr kumimoji="1" lang="ja-JP" altLang="en-US"/>
          </a:p>
        </p:txBody>
      </p:sp>
      <p:sp>
        <p:nvSpPr>
          <p:cNvPr id="27" name="スライド番号プレースホルダー 26"/>
          <p:cNvSpPr>
            <a:spLocks noGrp="1"/>
          </p:cNvSpPr>
          <p:nvPr>
            <p:ph type="sldNum" sz="quarter" idx="11"/>
          </p:nvPr>
        </p:nvSpPr>
        <p:spPr/>
        <p:txBody>
          <a:bodyPr rtlCol="0"/>
          <a:lstStyle/>
          <a:p>
            <a:fld id="{22281752-982F-4540-B062-714EF83BC214}" type="slidenum">
              <a:rPr kumimoji="1" lang="ja-JP" altLang="en-US" smtClean="0"/>
              <a:pPr/>
              <a:t>&lt;#&gt;</a:t>
            </a:fld>
            <a:endParaRPr kumimoji="1" lang="ja-JP" altLang="en-US"/>
          </a:p>
        </p:txBody>
      </p:sp>
      <p:sp>
        <p:nvSpPr>
          <p:cNvPr id="28" name="フッター プレースホルダー 2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6583680" y="612648"/>
            <a:ext cx="957264" cy="457200"/>
          </a:xfrm>
        </p:spPr>
        <p:txBody>
          <a:bodyPr/>
          <a:lstStyle/>
          <a:p>
            <a:fld id="{41568CA7-1011-4F8A-B51D-715574A0F81A}" type="datetime1">
              <a:rPr kumimoji="1" lang="ja-JP" altLang="en-US" smtClean="0"/>
              <a:pPr/>
              <a:t>2012/9/14</a:t>
            </a:fld>
            <a:endParaRPr kumimoji="1" lang="ja-JP" altLang="en-US"/>
          </a:p>
        </p:txBody>
      </p:sp>
      <p:sp>
        <p:nvSpPr>
          <p:cNvPr id="4" name="フッター プレースホルダー 3"/>
          <p:cNvSpPr>
            <a:spLocks noGrp="1"/>
          </p:cNvSpPr>
          <p:nvPr>
            <p:ph type="ftr" sz="quarter" idx="11"/>
          </p:nvPr>
        </p:nvSpPr>
        <p:spPr>
          <a:xfrm>
            <a:off x="5257800" y="612648"/>
            <a:ext cx="1325880" cy="457200"/>
          </a:xfrm>
        </p:spPr>
        <p:txBody>
          <a:bodyPr/>
          <a:lstStyle/>
          <a:p>
            <a:endParaRPr kumimoji="1" lang="ja-JP" altLang="en-US"/>
          </a:p>
        </p:txBody>
      </p:sp>
      <p:sp>
        <p:nvSpPr>
          <p:cNvPr id="5" name="スライド番号プレースホルダー 4"/>
          <p:cNvSpPr>
            <a:spLocks noGrp="1"/>
          </p:cNvSpPr>
          <p:nvPr>
            <p:ph type="sldNum" sz="quarter" idx="12"/>
          </p:nvPr>
        </p:nvSpPr>
        <p:spPr>
          <a:xfrm>
            <a:off x="8174736" y="2272"/>
            <a:ext cx="762000" cy="365760"/>
          </a:xfrm>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EB58154-2911-40EE-BBC9-2CD9DD9833DA}" type="datetime1">
              <a:rPr kumimoji="1" lang="ja-JP" altLang="en-US" smtClean="0"/>
              <a:pPr/>
              <a:t>2012/9/14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fld id="{15AE95FB-CEC4-4A72-9723-13341A03F77D}" type="datetime1">
              <a:rPr kumimoji="1" lang="ja-JP" altLang="en-US" smtClean="0"/>
              <a:pPr/>
              <a:t>2012/9/14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84AD732D-12DF-44D3-92B9-FF230EBD77B0}" type="datetime1">
              <a:rPr kumimoji="1" lang="ja-JP" altLang="en-US" smtClean="0"/>
              <a:pPr/>
              <a:t>2012/9/14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281752-982F-4540-B062-714EF83BC214}"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正方形/長方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正方形/長方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正方形/長方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角丸四角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角丸四角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正方形/長方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正方形/長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正方形/長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正方形/長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正方形/長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正方形/長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タイトル プレースホルダー 21"/>
          <p:cNvSpPr>
            <a:spLocks noGrp="1"/>
          </p:cNvSpPr>
          <p:nvPr>
            <p:ph type="title"/>
          </p:nvPr>
        </p:nvSpPr>
        <p:spPr>
          <a:xfrm>
            <a:off x="457200" y="1143000"/>
            <a:ext cx="8229600" cy="1066800"/>
          </a:xfrm>
          <a:prstGeom prst="rect">
            <a:avLst/>
          </a:prstGeom>
        </p:spPr>
        <p:txBody>
          <a:bodyPr vert="horz"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A577C2-2FD7-4809-8DCA-D04ADEA66BFE}" type="datetime1">
              <a:rPr kumimoji="1" lang="ja-JP" altLang="en-US" smtClean="0"/>
              <a:pPr/>
              <a:t>2012/9/14</a:t>
            </a:fld>
            <a:endParaRPr kumimoji="1" lang="ja-JP" altLang="en-US"/>
          </a:p>
        </p:txBody>
      </p:sp>
      <p:sp>
        <p:nvSpPr>
          <p:cNvPr id="3" name="フッター プレースホルダー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kumimoji="1" lang="ja-JP" altLang="en-US"/>
          </a:p>
        </p:txBody>
      </p:sp>
      <p:sp>
        <p:nvSpPr>
          <p:cNvPr id="23" name="スライド番号プレースホルダー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2281752-982F-4540-B062-714EF83BC21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1"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1"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1"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1"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1"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日本のベンチャー企業</a:t>
            </a:r>
            <a:endParaRPr kumimoji="1" lang="ja-JP" altLang="en-US" dirty="0"/>
          </a:p>
        </p:txBody>
      </p:sp>
      <p:sp>
        <p:nvSpPr>
          <p:cNvPr id="3" name="サブタイトル 2"/>
          <p:cNvSpPr>
            <a:spLocks noGrp="1"/>
          </p:cNvSpPr>
          <p:nvPr>
            <p:ph type="subTitle" idx="1"/>
          </p:nvPr>
        </p:nvSpPr>
        <p:spPr/>
        <p:txBody>
          <a:bodyPr/>
          <a:lstStyle/>
          <a:p>
            <a:r>
              <a:rPr kumimoji="1" lang="en-US" altLang="ja-JP" dirty="0" smtClean="0"/>
              <a:t>2012—09-14</a:t>
            </a:r>
          </a:p>
          <a:p>
            <a:r>
              <a:rPr lang="ja-JP" altLang="en-US" dirty="0"/>
              <a:t>もとなり</a:t>
            </a:r>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1</a:t>
            </a:fld>
            <a:endParaRPr kumimoji="1" lang="ja-JP" altLang="en-US"/>
          </a:p>
        </p:txBody>
      </p:sp>
    </p:spTree>
    <p:extLst>
      <p:ext uri="{BB962C8B-B14F-4D97-AF65-F5344CB8AC3E}">
        <p14:creationId xmlns:p14="http://schemas.microsoft.com/office/powerpoint/2010/main" xmlns="" val="856474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ベンチャー企業は経営上のポイントが刻一刻と変化していくので、そこに経営の難しさがあると思う。</a:t>
            </a:r>
            <a:endParaRPr kumimoji="1" lang="en-US" altLang="ja-JP" dirty="0" smtClean="0"/>
          </a:p>
          <a:p>
            <a:endParaRPr kumimoji="1" lang="en-US" altLang="ja-JP" dirty="0" smtClean="0"/>
          </a:p>
          <a:p>
            <a:r>
              <a:rPr lang="ja-JP" altLang="en-US" dirty="0" smtClean="0"/>
              <a:t>起業家側が事業展開や資金繰り等の全ての経営に関することを行うのではなく他人に任せていいところは専門的なスキルを持つ信頼できる人に任せるべき。</a:t>
            </a:r>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10</a:t>
            </a:fld>
            <a:endParaRPr kumimoji="1" lang="ja-JP" altLang="en-US"/>
          </a:p>
        </p:txBody>
      </p:sp>
    </p:spTree>
    <p:extLst>
      <p:ext uri="{BB962C8B-B14F-4D97-AF65-F5344CB8AC3E}">
        <p14:creationId xmlns:p14="http://schemas.microsoft.com/office/powerpoint/2010/main" xmlns="" val="2049312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参考文献</a:t>
            </a:r>
            <a:endParaRPr kumimoji="1" lang="ja-JP" altLang="en-US" dirty="0"/>
          </a:p>
        </p:txBody>
      </p:sp>
      <p:sp>
        <p:nvSpPr>
          <p:cNvPr id="3" name="コンテンツ プレースホルダー 2"/>
          <p:cNvSpPr>
            <a:spLocks noGrp="1"/>
          </p:cNvSpPr>
          <p:nvPr>
            <p:ph idx="1"/>
          </p:nvPr>
        </p:nvSpPr>
        <p:spPr/>
        <p:txBody>
          <a:bodyPr>
            <a:noAutofit/>
          </a:bodyPr>
          <a:lstStyle/>
          <a:p>
            <a:pPr marL="109728" indent="0">
              <a:buNone/>
            </a:pPr>
            <a:r>
              <a:rPr kumimoji="1" lang="en-US" altLang="ja-JP" sz="1600" dirty="0" smtClean="0"/>
              <a:t>[1]</a:t>
            </a:r>
            <a:r>
              <a:rPr kumimoji="1" lang="ja-JP" altLang="en-US" sz="1600" dirty="0" smtClean="0"/>
              <a:t>山川出版社 現代社会用語集</a:t>
            </a:r>
            <a:endParaRPr kumimoji="1" lang="en-US" altLang="ja-JP" sz="1600" dirty="0" smtClean="0"/>
          </a:p>
          <a:p>
            <a:pPr marL="109728" indent="0">
              <a:buNone/>
            </a:pPr>
            <a:r>
              <a:rPr kumimoji="1" lang="en-US" altLang="ja-JP" sz="1600" dirty="0" smtClean="0"/>
              <a:t>[2]</a:t>
            </a:r>
            <a:r>
              <a:rPr lang="ja-JP" altLang="en-US" sz="1600" dirty="0" smtClean="0"/>
              <a:t>港区産業観光ネットワーク </a:t>
            </a:r>
            <a:r>
              <a:rPr lang="en-US" altLang="ja-JP" sz="1600" dirty="0" smtClean="0"/>
              <a:t>&lt;http</a:t>
            </a:r>
            <a:r>
              <a:rPr lang="en-US" altLang="ja-JP" sz="1600" dirty="0"/>
              <a:t>://</a:t>
            </a:r>
            <a:r>
              <a:rPr lang="en-US" altLang="ja-JP" sz="1600" dirty="0" smtClean="0"/>
              <a:t>www.minato-ala.net/oyakudachi/shizai/01_04_01.html&gt;(</a:t>
            </a:r>
            <a:r>
              <a:rPr lang="ja-JP" altLang="en-US" sz="1600" dirty="0"/>
              <a:t>閲覧</a:t>
            </a:r>
            <a:r>
              <a:rPr lang="en-US" altLang="ja-JP" sz="1600" dirty="0" smtClean="0"/>
              <a:t>2012-09-02)</a:t>
            </a:r>
            <a:endParaRPr kumimoji="1" lang="en-US" altLang="ja-JP" sz="1600" dirty="0" smtClean="0"/>
          </a:p>
          <a:p>
            <a:pPr marL="109728" indent="0">
              <a:buNone/>
            </a:pPr>
            <a:r>
              <a:rPr lang="en-US" altLang="ja-JP" sz="1600" dirty="0" smtClean="0"/>
              <a:t>[3]</a:t>
            </a:r>
            <a:r>
              <a:rPr lang="ja-JP" altLang="en-US" sz="1600" dirty="0" smtClean="0"/>
              <a:t>小山修</a:t>
            </a:r>
            <a:r>
              <a:rPr lang="en-US" altLang="ja-JP" sz="1600" dirty="0" smtClean="0"/>
              <a:t>(2008)</a:t>
            </a:r>
            <a:r>
              <a:rPr lang="ja-JP" altLang="en-US" sz="1600" dirty="0" smtClean="0"/>
              <a:t> </a:t>
            </a:r>
            <a:r>
              <a:rPr lang="ja-JP" altLang="en-US" sz="1600" dirty="0"/>
              <a:t>「日本型経営の企業統治と</a:t>
            </a:r>
            <a:r>
              <a:rPr lang="en-US" altLang="ja-JP" sz="1600" dirty="0"/>
              <a:t>M&amp;A</a:t>
            </a:r>
            <a:r>
              <a:rPr lang="ja-JP" altLang="en-US" sz="1600" dirty="0"/>
              <a:t>最新</a:t>
            </a:r>
            <a:r>
              <a:rPr lang="ja-JP" altLang="en-US" sz="1600" dirty="0" smtClean="0"/>
              <a:t>事情」</a:t>
            </a:r>
            <a:r>
              <a:rPr lang="en-US" altLang="ja-JP" sz="1600" dirty="0" smtClean="0"/>
              <a:t>『</a:t>
            </a:r>
            <a:r>
              <a:rPr lang="ja-JP" altLang="en-US" sz="1600" dirty="0"/>
              <a:t>産研</a:t>
            </a:r>
            <a:r>
              <a:rPr lang="ja-JP" altLang="en-US" sz="1600" dirty="0" smtClean="0"/>
              <a:t>論集</a:t>
            </a:r>
            <a:r>
              <a:rPr lang="en-US" altLang="ja-JP" sz="1600" dirty="0" smtClean="0"/>
              <a:t>』p.35</a:t>
            </a:r>
          </a:p>
          <a:p>
            <a:pPr marL="109728" indent="0">
              <a:buNone/>
            </a:pPr>
            <a:r>
              <a:rPr lang="en-US" altLang="ja-JP" sz="1600" dirty="0"/>
              <a:t>[4] </a:t>
            </a:r>
            <a:r>
              <a:rPr lang="en-US" altLang="ja-JP" sz="1600" dirty="0" smtClean="0"/>
              <a:t>A-</a:t>
            </a:r>
            <a:r>
              <a:rPr lang="en-US" altLang="ja-JP" sz="1600" dirty="0" err="1" smtClean="0"/>
              <a:t>Listers</a:t>
            </a:r>
            <a:r>
              <a:rPr lang="en-US" altLang="ja-JP" sz="1600" dirty="0" smtClean="0"/>
              <a:t> </a:t>
            </a:r>
            <a:r>
              <a:rPr lang="ja-JP" altLang="en-US" sz="1600" dirty="0"/>
              <a:t>「起業する</a:t>
            </a:r>
            <a:r>
              <a:rPr lang="en-US" altLang="ja-JP" sz="1600" dirty="0"/>
              <a:t>10</a:t>
            </a:r>
            <a:r>
              <a:rPr lang="ja-JP" altLang="en-US" sz="1600" dirty="0"/>
              <a:t>の理由と起業しない</a:t>
            </a:r>
            <a:r>
              <a:rPr lang="en-US" altLang="ja-JP" sz="1600" dirty="0"/>
              <a:t>10</a:t>
            </a:r>
            <a:r>
              <a:rPr lang="ja-JP" altLang="en-US" sz="1600" dirty="0"/>
              <a:t>の</a:t>
            </a:r>
            <a:r>
              <a:rPr lang="ja-JP" altLang="en-US" sz="1600" dirty="0" smtClean="0"/>
              <a:t>理由」</a:t>
            </a:r>
            <a:r>
              <a:rPr lang="en-US" altLang="ja-JP" sz="1600" dirty="0" smtClean="0"/>
              <a:t>&lt;http</a:t>
            </a:r>
            <a:r>
              <a:rPr lang="en-US" altLang="ja-JP" sz="1600" dirty="0"/>
              <a:t>://tech.a-listers.jp/2011/06/09/10-reasons-to-start-a-company-and-10-not-to</a:t>
            </a:r>
            <a:r>
              <a:rPr lang="en-US" altLang="ja-JP" sz="1600" dirty="0" smtClean="0"/>
              <a:t>/ &gt;(</a:t>
            </a:r>
            <a:r>
              <a:rPr lang="ja-JP" altLang="en-US" sz="1600" dirty="0" smtClean="0"/>
              <a:t>閲覧</a:t>
            </a:r>
            <a:r>
              <a:rPr lang="en-US" altLang="ja-JP" sz="1600" dirty="0" smtClean="0"/>
              <a:t>2012-09-02)</a:t>
            </a:r>
          </a:p>
          <a:p>
            <a:pPr marL="109728" indent="0">
              <a:buNone/>
            </a:pPr>
            <a:r>
              <a:rPr kumimoji="1" lang="en-US" altLang="ja-JP" sz="1600" dirty="0" smtClean="0"/>
              <a:t>[5]</a:t>
            </a:r>
            <a:r>
              <a:rPr kumimoji="1" lang="ja-JP" altLang="en-US" sz="1600" dirty="0" smtClean="0"/>
              <a:t>シュフテン・タイル </a:t>
            </a:r>
            <a:r>
              <a:rPr kumimoji="1" lang="en-US" altLang="ja-JP" sz="1600" dirty="0" smtClean="0"/>
              <a:t>(2010) </a:t>
            </a:r>
            <a:r>
              <a:rPr lang="ja-JP" altLang="en-US" sz="1600" dirty="0"/>
              <a:t>「ベンチャーの主役は中高年の起業家</a:t>
            </a:r>
            <a:r>
              <a:rPr lang="ja-JP" altLang="en-US" sz="1600" dirty="0" smtClean="0"/>
              <a:t>！」</a:t>
            </a:r>
            <a:r>
              <a:rPr lang="en-US" altLang="ja-JP" sz="1600" dirty="0"/>
              <a:t>,&lt;http://</a:t>
            </a:r>
            <a:r>
              <a:rPr lang="en-US" altLang="ja-JP" sz="1600" dirty="0" smtClean="0"/>
              <a:t>www.newsweekjapan.jp/stories/business/2010/09/post-1655&gt;</a:t>
            </a:r>
            <a:r>
              <a:rPr lang="ja-JP" altLang="en-US" sz="1600" dirty="0" smtClean="0"/>
              <a:t>（閲覧</a:t>
            </a:r>
            <a:r>
              <a:rPr lang="en-US" altLang="ja-JP" sz="1600" dirty="0" smtClean="0"/>
              <a:t>2012-09-03</a:t>
            </a:r>
            <a:r>
              <a:rPr lang="ja-JP" altLang="en-US" sz="1600" dirty="0" smtClean="0"/>
              <a:t>）</a:t>
            </a:r>
            <a:endParaRPr lang="en-US" altLang="ja-JP" sz="1600" dirty="0" smtClean="0"/>
          </a:p>
          <a:p>
            <a:pPr marL="109728" indent="0">
              <a:buNone/>
            </a:pPr>
            <a:r>
              <a:rPr lang="en-US" altLang="ja-JP" sz="1600" dirty="0" smtClean="0"/>
              <a:t>[6]</a:t>
            </a:r>
            <a:r>
              <a:rPr lang="ja-JP" altLang="en-US" sz="1600" dirty="0"/>
              <a:t>山田 和貴・朝日弓未・山口 俊和</a:t>
            </a:r>
            <a:r>
              <a:rPr lang="en-US" altLang="ja-JP" sz="1600" dirty="0"/>
              <a:t>(2010)</a:t>
            </a:r>
            <a:r>
              <a:rPr lang="ja-JP" altLang="en-US" sz="1600" dirty="0"/>
              <a:t>「大学発ベンチャー企業における研究技術の特許権価値評価</a:t>
            </a:r>
            <a:r>
              <a:rPr lang="en-US" altLang="ja-JP" sz="1600" dirty="0"/>
              <a:t>(</a:t>
            </a:r>
            <a:r>
              <a:rPr lang="ja-JP" altLang="en-US" sz="1600" dirty="0"/>
              <a:t>価格付け</a:t>
            </a:r>
            <a:r>
              <a:rPr lang="en-US" altLang="ja-JP" sz="1600" dirty="0"/>
              <a:t>)</a:t>
            </a:r>
            <a:r>
              <a:rPr lang="ja-JP" altLang="en-US" sz="1600" dirty="0"/>
              <a:t>」</a:t>
            </a:r>
            <a:r>
              <a:rPr lang="en-US" altLang="ja-JP" sz="1600" dirty="0"/>
              <a:t>『</a:t>
            </a:r>
            <a:r>
              <a:rPr lang="ja-JP" altLang="en-US" sz="1600" dirty="0"/>
              <a:t>日本オペレーションズ・リサーチ学会秋季研究発表会アブストラクト集</a:t>
            </a:r>
            <a:r>
              <a:rPr lang="en-US" altLang="ja-JP" sz="1600" dirty="0"/>
              <a:t>』</a:t>
            </a:r>
            <a:r>
              <a:rPr lang="en-US" altLang="ja-JP" sz="1600" dirty="0" smtClean="0"/>
              <a:t>p.136</a:t>
            </a:r>
          </a:p>
          <a:p>
            <a:pPr marL="109728" indent="0">
              <a:buNone/>
            </a:pPr>
            <a:r>
              <a:rPr kumimoji="1" lang="en-US" altLang="ja-JP" sz="1600" dirty="0" smtClean="0"/>
              <a:t>[7]</a:t>
            </a:r>
            <a:r>
              <a:rPr kumimoji="1" lang="ja-JP" altLang="en-US" sz="1600" dirty="0" smtClean="0"/>
              <a:t>財団法人 中小企業総合研究機構</a:t>
            </a:r>
            <a:r>
              <a:rPr lang="ja-JP" altLang="en-US" sz="1600" dirty="0" smtClean="0"/>
              <a:t>「ベンチャー企業について」</a:t>
            </a:r>
            <a:r>
              <a:rPr lang="en-US" altLang="ja-JP" sz="1600" dirty="0" smtClean="0"/>
              <a:t>p.16</a:t>
            </a:r>
            <a:r>
              <a:rPr kumimoji="1" lang="ja-JP" altLang="en-US" sz="1600" dirty="0" smtClean="0"/>
              <a:t> </a:t>
            </a:r>
            <a:r>
              <a:rPr lang="en-US" altLang="ja-JP" sz="1600" dirty="0"/>
              <a:t>&lt;http://www.jsbri.or.jp/new-hp/work/research/pdf/venture/chapter1.pdf&gt; </a:t>
            </a:r>
            <a:r>
              <a:rPr lang="en-US" altLang="ja-JP" sz="1600" dirty="0" smtClean="0"/>
              <a:t>(</a:t>
            </a:r>
            <a:r>
              <a:rPr lang="ja-JP" altLang="en-US" sz="1600" dirty="0"/>
              <a:t>閲覧</a:t>
            </a:r>
            <a:r>
              <a:rPr lang="en-US" altLang="ja-JP" sz="1600" dirty="0" smtClean="0"/>
              <a:t>2012-09-03</a:t>
            </a:r>
            <a:r>
              <a:rPr lang="en-US" altLang="ja-JP" sz="2000" dirty="0" smtClean="0"/>
              <a:t>)</a:t>
            </a:r>
            <a:endParaRPr kumimoji="1" lang="ja-JP" altLang="en-US" sz="2000"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11</a:t>
            </a:fld>
            <a:endParaRPr kumimoji="1" lang="ja-JP" altLang="en-US"/>
          </a:p>
        </p:txBody>
      </p:sp>
    </p:spTree>
    <p:extLst>
      <p:ext uri="{BB962C8B-B14F-4D97-AF65-F5344CB8AC3E}">
        <p14:creationId xmlns:p14="http://schemas.microsoft.com/office/powerpoint/2010/main" xmlns="" val="762136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lang="ja-JP" altLang="en-US" dirty="0" smtClean="0"/>
              <a:t>ベンチャー企業とは</a:t>
            </a:r>
            <a:endParaRPr lang="en-US" altLang="ja-JP" dirty="0" smtClean="0"/>
          </a:p>
          <a:p>
            <a:endParaRPr lang="en-US" altLang="ja-JP" dirty="0"/>
          </a:p>
          <a:p>
            <a:r>
              <a:rPr lang="ja-JP" altLang="en-US" dirty="0" smtClean="0"/>
              <a:t>現状</a:t>
            </a:r>
            <a:endParaRPr lang="en-US" altLang="ja-JP" dirty="0" smtClean="0"/>
          </a:p>
          <a:p>
            <a:endParaRPr lang="en-US" altLang="ja-JP" dirty="0"/>
          </a:p>
          <a:p>
            <a:r>
              <a:rPr lang="ja-JP" altLang="en-US" dirty="0" smtClean="0"/>
              <a:t>日本の「ベンチャー嫌い」</a:t>
            </a:r>
            <a:endParaRPr lang="en-US" altLang="ja-JP" dirty="0" smtClean="0"/>
          </a:p>
          <a:p>
            <a:endParaRPr lang="en-US" altLang="ja-JP" dirty="0"/>
          </a:p>
          <a:p>
            <a:r>
              <a:rPr lang="ja-JP" altLang="en-US" dirty="0" smtClean="0"/>
              <a:t>最近の</a:t>
            </a:r>
            <a:r>
              <a:rPr lang="ja-JP" altLang="en-US" dirty="0" smtClean="0"/>
              <a:t>傾向</a:t>
            </a:r>
            <a:endParaRPr lang="en-US" altLang="ja-JP" dirty="0" smtClean="0"/>
          </a:p>
          <a:p>
            <a:endParaRPr lang="en-US" altLang="ja-JP" dirty="0" smtClean="0"/>
          </a:p>
          <a:p>
            <a:r>
              <a:rPr lang="ja-JP" altLang="en-US" dirty="0" smtClean="0"/>
              <a:t>新規創業企業の業種</a:t>
            </a:r>
            <a:endParaRPr lang="en-US" altLang="ja-JP" dirty="0" smtClean="0"/>
          </a:p>
          <a:p>
            <a:endParaRPr lang="en-US" altLang="ja-JP" dirty="0"/>
          </a:p>
          <a:p>
            <a:r>
              <a:rPr lang="ja-JP" altLang="en-US" dirty="0" smtClean="0"/>
              <a:t>課題</a:t>
            </a:r>
            <a:endParaRPr lang="en-US" altLang="ja-JP" dirty="0" smtClean="0"/>
          </a:p>
          <a:p>
            <a:endParaRPr lang="en-US" altLang="ja-JP" dirty="0"/>
          </a:p>
          <a:p>
            <a:r>
              <a:rPr lang="ja-JP" altLang="en-US" dirty="0" smtClean="0"/>
              <a:t>まとめ</a:t>
            </a:r>
            <a:endParaRPr lang="en-US" altLang="ja-JP" dirty="0" smtClean="0"/>
          </a:p>
          <a:p>
            <a:endParaRPr lang="en-US" altLang="ja-JP" dirty="0"/>
          </a:p>
          <a:p>
            <a:r>
              <a:rPr lang="ja-JP" altLang="en-US" dirty="0" smtClean="0"/>
              <a:t>参考文献</a:t>
            </a:r>
            <a:endParaRPr lang="en-US" altLang="ja-JP" dirty="0" smtClean="0"/>
          </a:p>
          <a:p>
            <a:endParaRPr lang="en-US" altLang="ja-JP" dirty="0"/>
          </a:p>
          <a:p>
            <a:endParaRPr lang="en-US" altLang="ja-JP" dirty="0" smtClean="0"/>
          </a:p>
          <a:p>
            <a:endParaRPr lang="en-US" altLang="ja-JP" dirty="0"/>
          </a:p>
          <a:p>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2</a:t>
            </a:fld>
            <a:endParaRPr kumimoji="1" lang="ja-JP" altLang="en-US"/>
          </a:p>
        </p:txBody>
      </p:sp>
    </p:spTree>
    <p:extLst>
      <p:ext uri="{BB962C8B-B14F-4D97-AF65-F5344CB8AC3E}">
        <p14:creationId xmlns:p14="http://schemas.microsoft.com/office/powerpoint/2010/main" xmlns="" val="3674288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ベンチャー企業とは</a:t>
            </a:r>
            <a:endParaRPr kumimoji="1" lang="ja-JP" altLang="en-US" dirty="0"/>
          </a:p>
        </p:txBody>
      </p:sp>
      <p:sp>
        <p:nvSpPr>
          <p:cNvPr id="3" name="コンテンツ プレースホルダー 2"/>
          <p:cNvSpPr>
            <a:spLocks noGrp="1"/>
          </p:cNvSpPr>
          <p:nvPr>
            <p:ph idx="1"/>
          </p:nvPr>
        </p:nvSpPr>
        <p:spPr/>
        <p:txBody>
          <a:bodyPr/>
          <a:lstStyle/>
          <a:p>
            <a:pPr marL="109728" indent="0">
              <a:buNone/>
            </a:pPr>
            <a:r>
              <a:rPr kumimoji="1" lang="ja-JP" altLang="en-US" dirty="0" smtClean="0"/>
              <a:t>積極的な技術開発を中心にして、活発な事業展開をめざす企業のこと。</a:t>
            </a:r>
            <a:endParaRPr kumimoji="1" lang="en-US" altLang="ja-JP" dirty="0" smtClean="0"/>
          </a:p>
          <a:p>
            <a:pPr marL="109728" indent="0">
              <a:buNone/>
            </a:pPr>
            <a:r>
              <a:rPr lang="ja-JP" altLang="en-US" dirty="0"/>
              <a:t>新た</a:t>
            </a:r>
            <a:r>
              <a:rPr lang="ja-JP" altLang="en-US" dirty="0" smtClean="0"/>
              <a:t>な先端技術や従来にない知識集約的なサービスを武器に、ニュービジネスを展開しようとする中堅企業に多い。</a:t>
            </a:r>
            <a:endParaRPr lang="en-US" altLang="ja-JP" dirty="0" smtClean="0"/>
          </a:p>
          <a:p>
            <a:pPr marL="109728" indent="0" algn="r">
              <a:buNone/>
            </a:pPr>
            <a:r>
              <a:rPr lang="en-US" altLang="ja-JP" dirty="0" smtClean="0"/>
              <a:t>[1]</a:t>
            </a:r>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3</a:t>
            </a:fld>
            <a:endParaRPr kumimoji="1" lang="ja-JP" altLang="en-US"/>
          </a:p>
        </p:txBody>
      </p:sp>
    </p:spTree>
    <p:extLst>
      <p:ext uri="{BB962C8B-B14F-4D97-AF65-F5344CB8AC3E}">
        <p14:creationId xmlns:p14="http://schemas.microsoft.com/office/powerpoint/2010/main" xmlns="" val="4096895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現状</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109728" indent="0" algn="ctr">
              <a:buNone/>
            </a:pPr>
            <a:r>
              <a:rPr kumimoji="1" lang="ja-JP" altLang="en-US" dirty="0" smtClean="0"/>
              <a:t>日本ではベンチャー企業が少ない</a:t>
            </a:r>
            <a:endParaRPr kumimoji="1" lang="en-US" altLang="ja-JP" dirty="0" smtClean="0"/>
          </a:p>
          <a:p>
            <a:endParaRPr lang="en-US" altLang="ja-JP" dirty="0"/>
          </a:p>
          <a:p>
            <a:endParaRPr kumimoji="1" lang="en-US" altLang="ja-JP" dirty="0" smtClean="0"/>
          </a:p>
          <a:p>
            <a:pPr marL="109728" indent="0" algn="ctr">
              <a:buNone/>
            </a:pPr>
            <a:r>
              <a:rPr kumimoji="1" lang="ja-JP" altLang="en-US" dirty="0" smtClean="0"/>
              <a:t>ベンチャーキャピタルの投資金額から見る限り欧米と比較して盛んではない</a:t>
            </a:r>
            <a:endParaRPr kumimoji="1" lang="en-US" altLang="ja-JP" dirty="0" smtClean="0"/>
          </a:p>
          <a:p>
            <a:pPr marL="109728" indent="0" algn="r">
              <a:buNone/>
            </a:pPr>
            <a:r>
              <a:rPr lang="ja-JP" altLang="en-US" dirty="0" smtClean="0">
                <a:solidFill>
                  <a:schemeClr val="accent1">
                    <a:lumMod val="75000"/>
                  </a:schemeClr>
                </a:solidFill>
              </a:rPr>
              <a:t>アメリカ</a:t>
            </a:r>
            <a:r>
              <a:rPr lang="en-US" altLang="ja-JP" dirty="0" smtClean="0">
                <a:solidFill>
                  <a:schemeClr val="accent1">
                    <a:lumMod val="75000"/>
                  </a:schemeClr>
                </a:solidFill>
              </a:rPr>
              <a:t>2</a:t>
            </a:r>
            <a:r>
              <a:rPr lang="ja-JP" altLang="en-US" dirty="0">
                <a:solidFill>
                  <a:schemeClr val="accent1">
                    <a:lumMod val="75000"/>
                  </a:schemeClr>
                </a:solidFill>
              </a:rPr>
              <a:t>兆</a:t>
            </a:r>
            <a:r>
              <a:rPr lang="en-US" altLang="ja-JP" dirty="0">
                <a:solidFill>
                  <a:schemeClr val="accent1">
                    <a:lumMod val="75000"/>
                  </a:schemeClr>
                </a:solidFill>
              </a:rPr>
              <a:t>5</a:t>
            </a:r>
            <a:r>
              <a:rPr lang="ja-JP" altLang="en-US" dirty="0" smtClean="0">
                <a:solidFill>
                  <a:schemeClr val="accent1">
                    <a:lumMod val="75000"/>
                  </a:schemeClr>
                </a:solidFill>
              </a:rPr>
              <a:t>千億円</a:t>
            </a:r>
            <a:r>
              <a:rPr lang="en-US" altLang="ja-JP" dirty="0" smtClean="0">
                <a:solidFill>
                  <a:schemeClr val="accent1">
                    <a:lumMod val="75000"/>
                  </a:schemeClr>
                </a:solidFill>
              </a:rPr>
              <a:t>,</a:t>
            </a:r>
            <a:r>
              <a:rPr lang="ja-JP" altLang="en-US" dirty="0" smtClean="0">
                <a:solidFill>
                  <a:schemeClr val="accent1">
                    <a:lumMod val="75000"/>
                  </a:schemeClr>
                </a:solidFill>
              </a:rPr>
              <a:t>日本</a:t>
            </a:r>
            <a:r>
              <a:rPr lang="en-US" altLang="ja-JP" dirty="0" smtClean="0">
                <a:solidFill>
                  <a:schemeClr val="accent1">
                    <a:lumMod val="75000"/>
                  </a:schemeClr>
                </a:solidFill>
              </a:rPr>
              <a:t>980</a:t>
            </a:r>
            <a:r>
              <a:rPr lang="ja-JP" altLang="en-US" dirty="0">
                <a:solidFill>
                  <a:schemeClr val="accent1">
                    <a:lumMod val="75000"/>
                  </a:schemeClr>
                </a:solidFill>
              </a:rPr>
              <a:t>億</a:t>
            </a:r>
            <a:r>
              <a:rPr lang="ja-JP" altLang="en-US" dirty="0" smtClean="0">
                <a:solidFill>
                  <a:schemeClr val="accent1">
                    <a:lumMod val="75000"/>
                  </a:schemeClr>
                </a:solidFill>
              </a:rPr>
              <a:t>円（</a:t>
            </a:r>
            <a:r>
              <a:rPr lang="en-US" altLang="ja-JP" dirty="0" smtClean="0">
                <a:solidFill>
                  <a:schemeClr val="accent1">
                    <a:lumMod val="75000"/>
                  </a:schemeClr>
                </a:solidFill>
              </a:rPr>
              <a:t>2007</a:t>
            </a:r>
            <a:r>
              <a:rPr lang="ja-JP" altLang="en-US" dirty="0" smtClean="0">
                <a:solidFill>
                  <a:schemeClr val="accent1">
                    <a:lumMod val="75000"/>
                  </a:schemeClr>
                </a:solidFill>
              </a:rPr>
              <a:t>統計）</a:t>
            </a:r>
            <a:r>
              <a:rPr lang="en-US" altLang="ja-JP" dirty="0" smtClean="0"/>
              <a:t>[2]</a:t>
            </a:r>
          </a:p>
          <a:p>
            <a:pPr marL="109728" indent="0" algn="ctr">
              <a:buNone/>
            </a:pPr>
            <a:endParaRPr kumimoji="1" lang="en-US" altLang="ja-JP" dirty="0">
              <a:solidFill>
                <a:schemeClr val="accent1">
                  <a:lumMod val="75000"/>
                </a:schemeClr>
              </a:solidFill>
            </a:endParaRPr>
          </a:p>
          <a:p>
            <a:pPr marL="109728" indent="0" algn="ctr">
              <a:buNone/>
            </a:pPr>
            <a:r>
              <a:rPr kumimoji="1" lang="ja-JP" altLang="en-US" sz="2000" u="sng" dirty="0" smtClean="0"/>
              <a:t>また、失敗に厳しい文化であるため失敗を恐れて起業をする人が少ないとも言われる。</a:t>
            </a:r>
            <a:endParaRPr kumimoji="1" lang="ja-JP" altLang="en-US" sz="2000" u="sng"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4</a:t>
            </a:fld>
            <a:endParaRPr kumimoji="1" lang="ja-JP" altLang="en-US"/>
          </a:p>
        </p:txBody>
      </p:sp>
      <p:sp>
        <p:nvSpPr>
          <p:cNvPr id="5" name="下矢印 4"/>
          <p:cNvSpPr/>
          <p:nvPr/>
        </p:nvSpPr>
        <p:spPr>
          <a:xfrm>
            <a:off x="3707904" y="2852936"/>
            <a:ext cx="86409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xmlns="" val="297990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日本の「ベンチャー嫌い」</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109728" indent="0">
              <a:buNone/>
            </a:pPr>
            <a:r>
              <a:rPr kumimoji="1" lang="ja-JP" altLang="en-US" dirty="0" smtClean="0"/>
              <a:t>日本ではベンチャー企業は一般的ではない。</a:t>
            </a:r>
            <a:endParaRPr kumimoji="1" lang="en-US" altLang="ja-JP" dirty="0" smtClean="0"/>
          </a:p>
          <a:p>
            <a:pPr marL="109728" indent="0">
              <a:buNone/>
            </a:pPr>
            <a:endParaRPr kumimoji="1" lang="en-US" altLang="ja-JP" dirty="0" smtClean="0"/>
          </a:p>
          <a:p>
            <a:pPr marL="109728" indent="0">
              <a:buNone/>
            </a:pPr>
            <a:r>
              <a:rPr lang="ja-JP" altLang="en-US" dirty="0" smtClean="0"/>
              <a:t>ベンチャー企業に対しての知識があまりない人々の間では</a:t>
            </a:r>
            <a:r>
              <a:rPr kumimoji="1" lang="ja-JP" altLang="en-US" dirty="0" smtClean="0">
                <a:solidFill>
                  <a:srgbClr val="00B050"/>
                </a:solidFill>
              </a:rPr>
              <a:t>お金目当ての「稼ぐが勝ち」というような人物像</a:t>
            </a:r>
            <a:r>
              <a:rPr kumimoji="1" lang="ja-JP" altLang="en-US" dirty="0" smtClean="0"/>
              <a:t>がベンチャー企業家のイメージとして定着している。</a:t>
            </a:r>
            <a:endParaRPr kumimoji="1" lang="en-US" altLang="ja-JP" dirty="0" smtClean="0"/>
          </a:p>
          <a:p>
            <a:pPr marL="109728" indent="0" algn="r">
              <a:buNone/>
            </a:pPr>
            <a:r>
              <a:rPr kumimoji="1" lang="en-US" altLang="ja-JP" dirty="0" smtClean="0"/>
              <a:t>[3]</a:t>
            </a:r>
          </a:p>
          <a:p>
            <a:pPr marL="109728" indent="0">
              <a:buNone/>
            </a:pPr>
            <a:endParaRPr lang="en-US" altLang="ja-JP" dirty="0"/>
          </a:p>
          <a:p>
            <a:pPr marL="109728" indent="0" algn="ctr">
              <a:buNone/>
            </a:pPr>
            <a:endParaRPr kumimoji="1" lang="en-US" altLang="ja-JP" dirty="0" smtClean="0"/>
          </a:p>
          <a:p>
            <a:pPr marL="109728" indent="0" algn="ctr">
              <a:buNone/>
            </a:pPr>
            <a:r>
              <a:rPr kumimoji="1" lang="ja-JP" altLang="en-US" dirty="0" smtClean="0"/>
              <a:t>本当にそうなのだろうか？</a:t>
            </a:r>
            <a:endParaRPr kumimoji="1" lang="en-US" altLang="ja-JP" dirty="0" smtClean="0"/>
          </a:p>
          <a:p>
            <a:pPr marL="109728"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5</a:t>
            </a:fld>
            <a:endParaRPr kumimoji="1" lang="ja-JP" altLang="en-US"/>
          </a:p>
        </p:txBody>
      </p:sp>
      <p:sp>
        <p:nvSpPr>
          <p:cNvPr id="5" name="下矢印 4"/>
          <p:cNvSpPr/>
          <p:nvPr/>
        </p:nvSpPr>
        <p:spPr>
          <a:xfrm>
            <a:off x="3995936" y="5373216"/>
            <a:ext cx="50405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xmlns="" val="104896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arn(inVertical)">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6</a:t>
            </a:fld>
            <a:endParaRPr kumimoji="1" lang="ja-JP" altLang="en-US"/>
          </a:p>
        </p:txBody>
      </p:sp>
      <p:pic>
        <p:nvPicPr>
          <p:cNvPr id="1026" name="Picture 2" descr="C:\Users\natuki\AppData\Local\Microsoft\Windows\Temporary Internet Files\Content.IE5\1XSJDNC3\MC900433236[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444208" y="3590814"/>
            <a:ext cx="2520696" cy="3200400"/>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6" name="テキスト ボックス 5"/>
          <p:cNvSpPr txBox="1"/>
          <p:nvPr/>
        </p:nvSpPr>
        <p:spPr>
          <a:xfrm>
            <a:off x="210986" y="1916832"/>
            <a:ext cx="8568952" cy="3108543"/>
          </a:xfrm>
          <a:prstGeom prst="rect">
            <a:avLst/>
          </a:prstGeom>
          <a:noFill/>
        </p:spPr>
        <p:txBody>
          <a:bodyPr wrap="square" rtlCol="0">
            <a:spAutoFit/>
          </a:bodyPr>
          <a:lstStyle/>
          <a:p>
            <a:r>
              <a:rPr kumimoji="1" lang="ja-JP" altLang="en-US" sz="2800" dirty="0" smtClean="0"/>
              <a:t>確かに「お金を稼ぐ」というのはベンチャー企業創業の一つの理由ではある。</a:t>
            </a:r>
            <a:endParaRPr kumimoji="1" lang="en-US" altLang="ja-JP" sz="2800" dirty="0" smtClean="0"/>
          </a:p>
          <a:p>
            <a:r>
              <a:rPr lang="ja-JP" altLang="en-US" sz="2800" dirty="0" smtClean="0"/>
              <a:t>しかし多くのベンチャー企業の創業の最大の理由は</a:t>
            </a:r>
            <a:r>
              <a:rPr lang="ja-JP" altLang="en-US" sz="2800" dirty="0" smtClean="0">
                <a:solidFill>
                  <a:schemeClr val="accent2">
                    <a:lumMod val="50000"/>
                  </a:schemeClr>
                </a:solidFill>
              </a:rPr>
              <a:t>「世の中に自分たちの考えたモノやサービスを広めたい」</a:t>
            </a:r>
            <a:r>
              <a:rPr lang="ja-JP" altLang="en-US" sz="2800" dirty="0" smtClean="0"/>
              <a:t>というものである。</a:t>
            </a:r>
            <a:endParaRPr lang="en-US" altLang="ja-JP" sz="2800" dirty="0" smtClean="0"/>
          </a:p>
          <a:p>
            <a:endParaRPr lang="en-US" altLang="ja-JP" sz="2800" dirty="0"/>
          </a:p>
          <a:p>
            <a:r>
              <a:rPr lang="en-US" altLang="ja-JP" sz="2800" dirty="0" smtClean="0"/>
              <a:t>[4]</a:t>
            </a:r>
            <a:endParaRPr kumimoji="1" lang="ja-JP" altLang="en-US" sz="2800" dirty="0"/>
          </a:p>
        </p:txBody>
      </p:sp>
    </p:spTree>
    <p:extLst>
      <p:ext uri="{BB962C8B-B14F-4D97-AF65-F5344CB8AC3E}">
        <p14:creationId xmlns:p14="http://schemas.microsoft.com/office/powerpoint/2010/main" xmlns="" val="411240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p:cNvSpPr>
            <a:spLocks noGrp="1"/>
          </p:cNvSpPr>
          <p:nvPr>
            <p:ph type="title"/>
          </p:nvPr>
        </p:nvSpPr>
        <p:spPr/>
        <p:txBody>
          <a:bodyPr>
            <a:normAutofit/>
          </a:bodyPr>
          <a:lstStyle/>
          <a:p>
            <a:r>
              <a:rPr kumimoji="1" lang="ja-JP" altLang="en-US" dirty="0" smtClean="0"/>
              <a:t>最近の</a:t>
            </a:r>
            <a:r>
              <a:rPr lang="ja-JP" altLang="en-US" dirty="0"/>
              <a:t>傾向</a:t>
            </a:r>
            <a:endParaRPr kumimoji="1" lang="ja-JP" altLang="en-US" dirty="0"/>
          </a:p>
        </p:txBody>
      </p:sp>
      <p:sp>
        <p:nvSpPr>
          <p:cNvPr id="11" name="コンテンツ プレースホルダー 10"/>
          <p:cNvSpPr>
            <a:spLocks noGrp="1"/>
          </p:cNvSpPr>
          <p:nvPr>
            <p:ph idx="1"/>
          </p:nvPr>
        </p:nvSpPr>
        <p:spPr/>
        <p:txBody>
          <a:bodyPr>
            <a:normAutofit lnSpcReduction="10000"/>
          </a:bodyPr>
          <a:lstStyle/>
          <a:p>
            <a:pPr marL="109728" indent="0">
              <a:buNone/>
            </a:pPr>
            <a:r>
              <a:rPr kumimoji="1" lang="ja-JP" altLang="en-US" dirty="0" smtClean="0"/>
              <a:t>近年は少しずつだがベンチャー企業に対して理解が増えてきている。その結果次のような動きが出ている。</a:t>
            </a:r>
            <a:endParaRPr kumimoji="1" lang="en-US" altLang="ja-JP" dirty="0" smtClean="0"/>
          </a:p>
          <a:p>
            <a:r>
              <a:rPr lang="ja-JP" altLang="en-US" dirty="0" smtClean="0"/>
              <a:t>幅広い世代に起業が定着</a:t>
            </a:r>
            <a:endParaRPr lang="en-US" altLang="ja-JP" dirty="0" smtClean="0"/>
          </a:p>
          <a:p>
            <a:pPr marL="109728" indent="0">
              <a:buNone/>
            </a:pPr>
            <a:r>
              <a:rPr lang="ja-JP" altLang="en-US" dirty="0" smtClean="0"/>
              <a:t>若者や働き盛りの年代だけでなく定年退職した人や中高年の人々などにも広まりつつある。</a:t>
            </a:r>
            <a:endParaRPr lang="en-US" altLang="ja-JP" dirty="0" smtClean="0"/>
          </a:p>
          <a:p>
            <a:pPr marL="109728" indent="0" algn="r">
              <a:buNone/>
            </a:pPr>
            <a:r>
              <a:rPr lang="en-US" altLang="ja-JP" dirty="0" smtClean="0"/>
              <a:t>[5]</a:t>
            </a:r>
          </a:p>
          <a:p>
            <a:r>
              <a:rPr kumimoji="1" lang="ja-JP" altLang="en-US" dirty="0" smtClean="0"/>
              <a:t>大学発ベンチャーの増加</a:t>
            </a:r>
            <a:endParaRPr kumimoji="1" lang="en-US" altLang="ja-JP" dirty="0" smtClean="0"/>
          </a:p>
          <a:p>
            <a:pPr marL="109728" indent="0">
              <a:buNone/>
            </a:pPr>
            <a:r>
              <a:rPr lang="ja-JP" altLang="en-US" dirty="0"/>
              <a:t>バイオ技術</a:t>
            </a:r>
            <a:r>
              <a:rPr lang="ja-JP" altLang="en-US" dirty="0" smtClean="0"/>
              <a:t>など化学・生物系に多い。</a:t>
            </a:r>
            <a:endParaRPr lang="en-US" altLang="ja-JP" dirty="0" smtClean="0"/>
          </a:p>
          <a:p>
            <a:pPr marL="109728" indent="0" algn="r">
              <a:buNone/>
            </a:pPr>
            <a:r>
              <a:rPr lang="en-US" altLang="ja-JP" dirty="0" smtClean="0"/>
              <a:t>[6]</a:t>
            </a:r>
            <a:endParaRPr kumimoji="1" lang="en-US" altLang="ja-JP" dirty="0" smtClean="0"/>
          </a:p>
          <a:p>
            <a:pPr marL="109728" indent="0">
              <a:buNone/>
            </a:pPr>
            <a:endParaRPr kumimoji="1" lang="ja-JP" altLang="en-US" dirty="0"/>
          </a:p>
        </p:txBody>
      </p:sp>
      <p:sp>
        <p:nvSpPr>
          <p:cNvPr id="2" name="スライド番号プレースホルダー 1"/>
          <p:cNvSpPr>
            <a:spLocks noGrp="1"/>
          </p:cNvSpPr>
          <p:nvPr>
            <p:ph type="sldNum" sz="quarter" idx="12"/>
          </p:nvPr>
        </p:nvSpPr>
        <p:spPr/>
        <p:txBody>
          <a:bodyPr/>
          <a:lstStyle/>
          <a:p>
            <a:fld id="{22281752-982F-4540-B062-714EF83BC214}" type="slidenum">
              <a:rPr lang="ja-JP" altLang="en-US" smtClean="0"/>
              <a:pPr/>
              <a:t>7</a:t>
            </a:fld>
            <a:endParaRPr lang="ja-JP" altLang="en-US"/>
          </a:p>
        </p:txBody>
      </p:sp>
    </p:spTree>
    <p:extLst>
      <p:ext uri="{BB962C8B-B14F-4D97-AF65-F5344CB8AC3E}">
        <p14:creationId xmlns:p14="http://schemas.microsoft.com/office/powerpoint/2010/main" xmlns="" val="393933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500"/>
                                        <p:tgtEl>
                                          <p:spTgt spid="1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4" end="4"/>
                                            </p:txEl>
                                          </p:spTgt>
                                        </p:tgtEl>
                                        <p:attrNameLst>
                                          <p:attrName>style.visibility</p:attrName>
                                        </p:attrNameLst>
                                      </p:cBhvr>
                                      <p:to>
                                        <p:strVal val="visible"/>
                                      </p:to>
                                    </p:set>
                                    <p:animEffect transition="in" filter="fade">
                                      <p:cBhvr>
                                        <p:cTn id="12"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新規創業企業の業種</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109728" indent="0" algn="ctr">
              <a:buNone/>
            </a:pPr>
            <a:r>
              <a:rPr kumimoji="1" lang="ja-JP" altLang="en-US" sz="3200" dirty="0" smtClean="0">
                <a:solidFill>
                  <a:srgbClr val="00B050"/>
                </a:solidFill>
              </a:rPr>
              <a:t>情報・通信、飲食業、医療・福祉が多い</a:t>
            </a:r>
            <a:endParaRPr kumimoji="1" lang="en-US" altLang="ja-JP" sz="3200" dirty="0" smtClean="0">
              <a:solidFill>
                <a:srgbClr val="00B050"/>
              </a:solidFill>
            </a:endParaRPr>
          </a:p>
          <a:p>
            <a:endParaRPr lang="en-US" altLang="ja-JP" sz="3200" dirty="0">
              <a:solidFill>
                <a:srgbClr val="00B050"/>
              </a:solidFill>
            </a:endParaRPr>
          </a:p>
          <a:p>
            <a:r>
              <a:rPr kumimoji="1" lang="ja-JP" altLang="en-US" sz="2400" dirty="0" smtClean="0"/>
              <a:t>情報・通信</a:t>
            </a:r>
            <a:endParaRPr kumimoji="1" lang="en-US" altLang="ja-JP" sz="2400" dirty="0" smtClean="0"/>
          </a:p>
          <a:p>
            <a:pPr marL="109728" indent="0">
              <a:buNone/>
            </a:pPr>
            <a:r>
              <a:rPr lang="ja-JP" altLang="en-US" sz="2400" dirty="0" smtClean="0"/>
              <a:t>近年は「モバゲー」の</a:t>
            </a:r>
            <a:r>
              <a:rPr lang="en-US" altLang="ja-JP" sz="2400" dirty="0" smtClean="0"/>
              <a:t>DeNA</a:t>
            </a:r>
            <a:r>
              <a:rPr lang="ja-JP" altLang="en-US" sz="2400" dirty="0" smtClean="0"/>
              <a:t>や「</a:t>
            </a:r>
            <a:r>
              <a:rPr lang="en-US" altLang="ja-JP" sz="2400" dirty="0" smtClean="0"/>
              <a:t>GREE</a:t>
            </a:r>
            <a:r>
              <a:rPr lang="ja-JP" altLang="en-US" sz="2400" dirty="0" smtClean="0"/>
              <a:t>」のグリーなどの携帯コンテンツは</a:t>
            </a:r>
            <a:r>
              <a:rPr lang="en-US" altLang="ja-JP" sz="2400" dirty="0" smtClean="0"/>
              <a:t>IT</a:t>
            </a:r>
            <a:r>
              <a:rPr lang="ja-JP" altLang="en-US" sz="2400" dirty="0" smtClean="0"/>
              <a:t>系ベンチャーが集まる領域。</a:t>
            </a:r>
            <a:endParaRPr lang="en-US" altLang="ja-JP" sz="2400" dirty="0" smtClean="0"/>
          </a:p>
          <a:p>
            <a:endParaRPr lang="en-US" altLang="ja-JP" sz="2400" dirty="0"/>
          </a:p>
          <a:p>
            <a:r>
              <a:rPr lang="ja-JP" altLang="en-US" sz="2400" dirty="0" smtClean="0"/>
              <a:t>飲食業</a:t>
            </a:r>
            <a:endParaRPr lang="en-US" altLang="ja-JP" sz="2400" dirty="0" smtClean="0"/>
          </a:p>
          <a:p>
            <a:pPr marL="109728" indent="0">
              <a:buNone/>
            </a:pPr>
            <a:r>
              <a:rPr lang="ja-JP" altLang="en-US" sz="2400" dirty="0"/>
              <a:t>若い世代に</a:t>
            </a:r>
            <a:r>
              <a:rPr lang="ja-JP" altLang="en-US" sz="2400" dirty="0" smtClean="0"/>
              <a:t>はラーメン屋が起業しやすいとして人気。</a:t>
            </a:r>
            <a:endParaRPr lang="en-US" altLang="ja-JP" sz="2400" dirty="0" smtClean="0"/>
          </a:p>
          <a:p>
            <a:pPr marL="109728" indent="0">
              <a:buNone/>
            </a:pPr>
            <a:endParaRPr lang="en-US" altLang="ja-JP" sz="2400" dirty="0"/>
          </a:p>
          <a:p>
            <a:r>
              <a:rPr lang="ja-JP" altLang="en-US" sz="2400" dirty="0"/>
              <a:t>医療</a:t>
            </a:r>
            <a:r>
              <a:rPr lang="ja-JP" altLang="en-US" sz="2400" dirty="0" smtClean="0"/>
              <a:t>・福祉</a:t>
            </a:r>
            <a:endParaRPr lang="en-US" altLang="ja-JP" sz="2400" dirty="0" smtClean="0"/>
          </a:p>
          <a:p>
            <a:pPr marL="109728" indent="0">
              <a:buNone/>
            </a:pPr>
            <a:r>
              <a:rPr lang="ja-JP" altLang="en-US" sz="2400" dirty="0"/>
              <a:t>高齢化</a:t>
            </a:r>
            <a:r>
              <a:rPr lang="ja-JP" altLang="en-US" sz="2400" dirty="0" smtClean="0"/>
              <a:t>社会ということもあり老人介護分野もベンチャー参入が起きている。</a:t>
            </a:r>
            <a:endParaRPr lang="en-US" altLang="ja-JP" sz="2400" dirty="0" smtClean="0"/>
          </a:p>
          <a:p>
            <a:pPr marL="109728" indent="0" algn="r">
              <a:buNone/>
            </a:pPr>
            <a:r>
              <a:rPr lang="en-US" altLang="ja-JP" sz="2400" dirty="0" smtClean="0"/>
              <a:t>[7]</a:t>
            </a:r>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8</a:t>
            </a:fld>
            <a:endParaRPr kumimoji="1" lang="ja-JP" altLang="en-US"/>
          </a:p>
        </p:txBody>
      </p:sp>
    </p:spTree>
    <p:extLst>
      <p:ext uri="{BB962C8B-B14F-4D97-AF65-F5344CB8AC3E}">
        <p14:creationId xmlns:p14="http://schemas.microsoft.com/office/powerpoint/2010/main" xmlns="" val="389840157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inVertical)">
                                      <p:cBhvr>
                                        <p:cTn id="21" dur="500"/>
                                        <p:tgtEl>
                                          <p:spTgt spid="3">
                                            <p:txEl>
                                              <p:pRg st="5" end="5"/>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arn(inVertic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arn(inVertical)">
                                      <p:cBhvr>
                                        <p:cTn id="29" dur="500"/>
                                        <p:tgtEl>
                                          <p:spTgt spid="3">
                                            <p:txEl>
                                              <p:pRg st="8" end="8"/>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arn(inVertical)">
                                      <p:cBhvr>
                                        <p:cTn id="32" dur="500"/>
                                        <p:tgtEl>
                                          <p:spTgt spid="3">
                                            <p:txEl>
                                              <p:pRg st="9" end="9"/>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arn(inVertical)">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sz="3200" dirty="0" smtClean="0"/>
              <a:t>資金問題</a:t>
            </a:r>
            <a:endParaRPr kumimoji="1" lang="en-US" altLang="ja-JP" sz="3200" dirty="0" smtClean="0"/>
          </a:p>
          <a:p>
            <a:pPr marL="109728" indent="0">
              <a:buNone/>
            </a:pPr>
            <a:r>
              <a:rPr kumimoji="1" lang="ja-JP" altLang="en-US" dirty="0" smtClean="0"/>
              <a:t>初めの内は製品開発や組織作りの必要性から赤字が続きやすい。</a:t>
            </a:r>
            <a:endParaRPr kumimoji="1" lang="en-US" altLang="ja-JP" dirty="0" smtClean="0"/>
          </a:p>
          <a:p>
            <a:pPr marL="109728" indent="0">
              <a:buNone/>
            </a:pPr>
            <a:r>
              <a:rPr lang="ja-JP" altLang="en-US" dirty="0"/>
              <a:t>ビジネスが軌道</a:t>
            </a:r>
            <a:r>
              <a:rPr lang="ja-JP" altLang="en-US" dirty="0" smtClean="0"/>
              <a:t>に乗れば利益を上げることが可能だがそれまで資金繰りに苦労しがち。</a:t>
            </a:r>
            <a:endParaRPr lang="en-US" altLang="ja-JP" dirty="0" smtClean="0"/>
          </a:p>
          <a:p>
            <a:pPr marL="109728" indent="0">
              <a:buNone/>
            </a:pPr>
            <a:endParaRPr lang="en-US" altLang="ja-JP" dirty="0"/>
          </a:p>
          <a:p>
            <a:pPr marL="109728" indent="0">
              <a:buNone/>
            </a:pPr>
            <a:endParaRPr lang="en-US" altLang="ja-JP" dirty="0" smtClean="0"/>
          </a:p>
          <a:p>
            <a:endParaRPr lang="en-US" altLang="ja-JP" dirty="0" smtClean="0"/>
          </a:p>
          <a:p>
            <a:r>
              <a:rPr lang="ja-JP" altLang="en-US" dirty="0" smtClean="0"/>
              <a:t>金融機関との密接な関係</a:t>
            </a:r>
            <a:endParaRPr lang="en-US" altLang="ja-JP" dirty="0" smtClean="0"/>
          </a:p>
          <a:p>
            <a:endParaRPr lang="en-US" altLang="ja-JP" dirty="0" smtClean="0"/>
          </a:p>
          <a:p>
            <a:r>
              <a:rPr lang="ja-JP" altLang="en-US" dirty="0"/>
              <a:t>経理財務</a:t>
            </a:r>
            <a:r>
              <a:rPr lang="ja-JP" altLang="en-US" dirty="0" smtClean="0"/>
              <a:t>のスペシャリストを迎える</a:t>
            </a:r>
            <a:endParaRPr lang="en-US" altLang="ja-JP" dirty="0" smtClean="0"/>
          </a:p>
          <a:p>
            <a:pPr marL="109728" indent="0" algn="r">
              <a:buNone/>
            </a:pPr>
            <a:r>
              <a:rPr lang="en-US" altLang="ja-JP" dirty="0" smtClean="0"/>
              <a:t>[7]</a:t>
            </a:r>
          </a:p>
          <a:p>
            <a:pPr marL="109728"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22281752-982F-4540-B062-714EF83BC214}" type="slidenum">
              <a:rPr kumimoji="1" lang="ja-JP" altLang="en-US" smtClean="0"/>
              <a:pPr/>
              <a:t>9</a:t>
            </a:fld>
            <a:endParaRPr kumimoji="1" lang="ja-JP" altLang="en-US"/>
          </a:p>
        </p:txBody>
      </p:sp>
      <p:sp>
        <p:nvSpPr>
          <p:cNvPr id="5" name="下矢印吹き出し 4"/>
          <p:cNvSpPr/>
          <p:nvPr/>
        </p:nvSpPr>
        <p:spPr>
          <a:xfrm>
            <a:off x="3794939" y="4149080"/>
            <a:ext cx="1440160" cy="86409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rPr>
              <a:t>対応</a:t>
            </a:r>
            <a:endParaRPr kumimoji="1" lang="ja-JP" altLang="en-US" dirty="0">
              <a:solidFill>
                <a:schemeClr val="bg1"/>
              </a:solidFill>
            </a:endParaRPr>
          </a:p>
        </p:txBody>
      </p:sp>
      <p:sp>
        <p:nvSpPr>
          <p:cNvPr id="6" name="円形吹き出し 5"/>
          <p:cNvSpPr/>
          <p:nvPr/>
        </p:nvSpPr>
        <p:spPr>
          <a:xfrm>
            <a:off x="3059832" y="2348880"/>
            <a:ext cx="5904656" cy="2412848"/>
          </a:xfrm>
          <a:prstGeom prst="wedgeEllipse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125706" y="2678141"/>
            <a:ext cx="3772907" cy="1754326"/>
          </a:xfrm>
          <a:prstGeom prst="rect">
            <a:avLst/>
          </a:prstGeom>
          <a:noFill/>
        </p:spPr>
        <p:txBody>
          <a:bodyPr wrap="square" rtlCol="0">
            <a:spAutoFit/>
          </a:bodyPr>
          <a:lstStyle/>
          <a:p>
            <a:r>
              <a:rPr lang="ja-JP" altLang="en-US" dirty="0"/>
              <a:t>ベンチャーキャピタル</a:t>
            </a:r>
            <a:r>
              <a:rPr lang="en-US" altLang="ja-JP" dirty="0"/>
              <a:t>(</a:t>
            </a:r>
            <a:r>
              <a:rPr lang="ja-JP" altLang="en-US" dirty="0"/>
              <a:t>自己・投資家から集めた資金を主にベンチャー企業に投資して上場や株式売却で利益を得る会社</a:t>
            </a:r>
            <a:r>
              <a:rPr lang="en-US" altLang="ja-JP" dirty="0"/>
              <a:t>)</a:t>
            </a:r>
            <a:r>
              <a:rPr lang="ja-JP" altLang="en-US" dirty="0" err="1"/>
              <a:t>のような</a:t>
            </a:r>
            <a:r>
              <a:rPr lang="ja-JP" altLang="en-US" dirty="0"/>
              <a:t>有力な金融機関を見つけ関係を構築して経営を</a:t>
            </a:r>
            <a:r>
              <a:rPr lang="ja-JP" altLang="en-US" dirty="0" smtClean="0"/>
              <a:t>成功</a:t>
            </a:r>
            <a:r>
              <a:rPr lang="ja-JP" altLang="en-US" dirty="0"/>
              <a:t>させる</a:t>
            </a:r>
          </a:p>
        </p:txBody>
      </p:sp>
      <p:sp>
        <p:nvSpPr>
          <p:cNvPr id="8" name="円形吹き出し 7"/>
          <p:cNvSpPr/>
          <p:nvPr/>
        </p:nvSpPr>
        <p:spPr>
          <a:xfrm>
            <a:off x="4367673" y="2681302"/>
            <a:ext cx="4806132" cy="2520280"/>
          </a:xfrm>
          <a:prstGeom prst="wedgeEllipse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経理や財務など資金繰りのスペシャリストを会社に迎える。起業家が皆、細かい経営上のやり繰りに長けているわけではないので優れた経営スキルを持つ人材が加わることで補うことができる</a:t>
            </a:r>
            <a:r>
              <a:rPr lang="ja-JP" altLang="en-US" dirty="0" smtClean="0"/>
              <a:t>。</a:t>
            </a:r>
            <a:endParaRPr lang="ja-JP" altLang="en-US" dirty="0"/>
          </a:p>
        </p:txBody>
      </p:sp>
    </p:spTree>
    <p:extLst>
      <p:ext uri="{BB962C8B-B14F-4D97-AF65-F5344CB8AC3E}">
        <p14:creationId xmlns:p14="http://schemas.microsoft.com/office/powerpoint/2010/main" xmlns="" val="567661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 calcmode="lin" valueType="num">
                                      <p:cBhvr additive="base">
                                        <p:cTn id="1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 calcmode="lin" valueType="num">
                                      <p:cBhvr additive="base">
                                        <p:cTn id="1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9" end="9"/>
                                            </p:txEl>
                                          </p:spTgt>
                                        </p:tgtEl>
                                        <p:attrNameLst>
                                          <p:attrName>style.visibility</p:attrName>
                                        </p:attrNameLst>
                                      </p:cBhvr>
                                      <p:to>
                                        <p:strVal val="visible"/>
                                      </p:to>
                                    </p:set>
                                    <p:anim calcmode="lin" valueType="num">
                                      <p:cBhvr additive="base">
                                        <p:cTn id="2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1000"/>
                                        <p:tgtEl>
                                          <p:spTgt spid="8"/>
                                        </p:tgtEl>
                                      </p:cBhvr>
                                    </p:animEffect>
                                    <p:anim calcmode="lin" valueType="num">
                                      <p:cBhvr>
                                        <p:cTn id="41" dur="1000" fill="hold"/>
                                        <p:tgtEl>
                                          <p:spTgt spid="8"/>
                                        </p:tgtEl>
                                        <p:attrNameLst>
                                          <p:attrName>ppt_x</p:attrName>
                                        </p:attrNameLst>
                                      </p:cBhvr>
                                      <p:tavLst>
                                        <p:tav tm="0">
                                          <p:val>
                                            <p:strVal val="#ppt_x"/>
                                          </p:val>
                                        </p:tav>
                                        <p:tav tm="100000">
                                          <p:val>
                                            <p:strVal val="#ppt_x"/>
                                          </p:val>
                                        </p:tav>
                                      </p:tavLst>
                                    </p:anim>
                                    <p:anim calcmode="lin" valueType="num">
                                      <p:cBhvr>
                                        <p:cTn id="4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バン">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バン">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アーバン">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367</TotalTime>
  <Words>808</Words>
  <Application>Microsoft Office PowerPoint</Application>
  <PresentationFormat>画面に合わせる (4:3)</PresentationFormat>
  <Paragraphs>103</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アーバン</vt:lpstr>
      <vt:lpstr>日本のベンチャー企業</vt:lpstr>
      <vt:lpstr>目次</vt:lpstr>
      <vt:lpstr>ベンチャー企業とは</vt:lpstr>
      <vt:lpstr>現状</vt:lpstr>
      <vt:lpstr>日本の「ベンチャー嫌い」</vt:lpstr>
      <vt:lpstr>スライド 6</vt:lpstr>
      <vt:lpstr>最近の傾向</vt:lpstr>
      <vt:lpstr>新規創業企業の業種</vt:lpstr>
      <vt:lpstr>課題</vt:lpstr>
      <vt:lpstr>まとめ</vt:lpstr>
      <vt:lpstr>参考文献</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日本のベンチャー企業</dc:title>
  <dc:creator>natsuki</dc:creator>
  <cp:lastModifiedBy>総合情報センター</cp:lastModifiedBy>
  <cp:revision>35</cp:revision>
  <dcterms:created xsi:type="dcterms:W3CDTF">2012-09-10T02:01:54Z</dcterms:created>
  <dcterms:modified xsi:type="dcterms:W3CDTF">2012-09-14T04:06:45Z</dcterms:modified>
</cp:coreProperties>
</file>