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8" r:id="rId4"/>
    <p:sldId id="259" r:id="rId5"/>
    <p:sldId id="260" r:id="rId6"/>
    <p:sldId id="263" r:id="rId7"/>
    <p:sldId id="264" r:id="rId8"/>
    <p:sldId id="261" r:id="rId9"/>
    <p:sldId id="265" r:id="rId10"/>
    <p:sldId id="266" r:id="rId11"/>
    <p:sldId id="267" r:id="rId12"/>
    <p:sldId id="269" r:id="rId13"/>
    <p:sldId id="268" r:id="rId14"/>
    <p:sldId id="262" r:id="rId1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796" autoAdjust="0"/>
  </p:normalViewPr>
  <p:slideViewPr>
    <p:cSldViewPr>
      <p:cViewPr varScale="1">
        <p:scale>
          <a:sx n="89" d="100"/>
          <a:sy n="89" d="100"/>
        </p:scale>
        <p:origin x="-62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35B791-E7EC-4261-BEBF-5DB9BA6A097B}" type="datetimeFigureOut">
              <a:rPr kumimoji="1" lang="ja-JP" altLang="en-US" smtClean="0"/>
              <a:pPr/>
              <a:t>2013/1/29</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563B1F-3F6F-41BF-8097-73A7655123C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ja-JP" dirty="0" smtClean="0"/>
              <a:t>電子書籍が日本で普及することに対しての可否について考える。</a:t>
            </a:r>
            <a:endParaRPr lang="en-US" altLang="ja-JP" dirty="0" smtClean="0"/>
          </a:p>
          <a:p>
            <a:r>
              <a:rPr lang="ja-JP" altLang="ja-JP" dirty="0" smtClean="0"/>
              <a:t>印刷出版から電子出版に変わると具体的に何が変わるのか、変わることは良いことか悪いことか、またそれはなぜかについて考察する。</a:t>
            </a:r>
            <a:endParaRPr kumimoji="1" lang="ja-JP" altLang="en-US"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AF563B1F-3F6F-41BF-8097-73A7655123CD}" type="slidenum">
              <a:rPr kumimoji="1" lang="ja-JP" altLang="en-US" smtClean="0"/>
              <a:pPr/>
              <a:t>3</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F563B1F-3F6F-41BF-8097-73A7655123CD}" type="slidenum">
              <a:rPr kumimoji="1" lang="ja-JP" altLang="en-US" smtClean="0"/>
              <a:pPr/>
              <a:t>4</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kern="1200" dirty="0" smtClean="0">
                <a:solidFill>
                  <a:schemeClr val="tx1"/>
                </a:solidFill>
                <a:latin typeface="+mn-lt"/>
                <a:ea typeface="+mn-ea"/>
                <a:cs typeface="+mn-cs"/>
              </a:rPr>
              <a:t>電子書籍にはいろいろなタイプがある</a:t>
            </a:r>
            <a:r>
              <a:rPr kumimoji="1" lang="en-US" altLang="ja-JP" sz="1200" kern="1200" dirty="0" smtClean="0">
                <a:solidFill>
                  <a:schemeClr val="tx1"/>
                </a:solidFill>
                <a:latin typeface="+mn-lt"/>
                <a:ea typeface="+mn-ea"/>
                <a:cs typeface="+mn-cs"/>
              </a:rPr>
              <a:t>[</a:t>
            </a:r>
            <a:endParaRPr kumimoji="1" lang="ja-JP" altLang="en-US" dirty="0"/>
          </a:p>
        </p:txBody>
      </p:sp>
      <p:sp>
        <p:nvSpPr>
          <p:cNvPr id="4" name="スライド番号プレースホルダ 3"/>
          <p:cNvSpPr>
            <a:spLocks noGrp="1"/>
          </p:cNvSpPr>
          <p:nvPr>
            <p:ph type="sldNum" sz="quarter" idx="10"/>
          </p:nvPr>
        </p:nvSpPr>
        <p:spPr/>
        <p:txBody>
          <a:bodyPr/>
          <a:lstStyle/>
          <a:p>
            <a:fld id="{AF563B1F-3F6F-41BF-8097-73A7655123CD}" type="slidenum">
              <a:rPr kumimoji="1" lang="ja-JP" altLang="en-US" smtClean="0"/>
              <a:pPr/>
              <a:t>5</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sz="1200" dirty="0" smtClean="0"/>
              <a:t>　</a:t>
            </a:r>
            <a:r>
              <a:rPr lang="ja-JP" altLang="ja-JP" sz="1200" dirty="0" smtClean="0"/>
              <a:t>例えば一度読んだら捨ててしまう新聞は、</a:t>
            </a:r>
            <a:r>
              <a:rPr lang="en-US" altLang="ja-JP" sz="1200" dirty="0" smtClean="0"/>
              <a:t>2011</a:t>
            </a:r>
            <a:r>
              <a:rPr lang="ja-JP" altLang="ja-JP" sz="1200" dirty="0" smtClean="0"/>
              <a:t>年度の新聞の発行部数は</a:t>
            </a:r>
            <a:r>
              <a:rPr lang="en-US" altLang="ja-JP" sz="1200" dirty="0" smtClean="0"/>
              <a:t>4800</a:t>
            </a:r>
            <a:r>
              <a:rPr lang="ja-JP" altLang="ja-JP" sz="1200" dirty="0" smtClean="0"/>
              <a:t>万部にも及ぶ</a:t>
            </a:r>
            <a:r>
              <a:rPr lang="en-US" altLang="ja-JP" sz="1200" dirty="0" smtClean="0"/>
              <a:t>[</a:t>
            </a:r>
            <a:r>
              <a:rPr lang="ja-JP" altLang="ja-JP" sz="1200" dirty="0" smtClean="0"/>
              <a:t>新聞</a:t>
            </a:r>
            <a:r>
              <a:rPr lang="en-US" altLang="ja-JP" sz="1200" dirty="0" smtClean="0"/>
              <a:t>11]</a:t>
            </a:r>
            <a:r>
              <a:rPr lang="ja-JP" altLang="ja-JP" sz="1200" dirty="0" smtClean="0"/>
              <a:t>が、もし新聞を電子化する形態が普及すれば、省資源化につながる。</a:t>
            </a:r>
            <a:endParaRPr lang="en-US" altLang="ja-JP" sz="1200" dirty="0" smtClean="0"/>
          </a:p>
          <a:p>
            <a:endParaRPr kumimoji="1" lang="en-US" altLang="ja-JP" sz="1200" dirty="0" smtClean="0"/>
          </a:p>
          <a:p>
            <a:r>
              <a:rPr lang="ja-JP" altLang="en-US" sz="1200" dirty="0" smtClean="0">
                <a:latin typeface="+mn-ea"/>
              </a:rPr>
              <a:t>　</a:t>
            </a:r>
            <a:r>
              <a:rPr lang="ja-JP" altLang="ja-JP" sz="1200" dirty="0" smtClean="0">
                <a:latin typeface="+mn-ea"/>
              </a:rPr>
              <a:t>大量の書籍を常に持ち運べる利点は本好きにとっては大きな利点である。</a:t>
            </a:r>
            <a:endParaRPr lang="en-US" altLang="ja-JP" sz="1200" dirty="0" smtClean="0">
              <a:latin typeface="+mn-ea"/>
            </a:endParaRPr>
          </a:p>
          <a:p>
            <a:endParaRPr lang="en-US" altLang="ja-JP" sz="1200" dirty="0" smtClean="0">
              <a:latin typeface="+mn-ea"/>
            </a:endParaRPr>
          </a:p>
          <a:p>
            <a:r>
              <a:rPr lang="ja-JP" altLang="ja-JP" sz="1200" dirty="0" smtClean="0">
                <a:latin typeface="+mn-ea"/>
              </a:rPr>
              <a:t>しかし、サイズを変更することによって、文章の改行が起こるなど、著者の意図しない体裁になってしまう恐れがあるのである。この問題は、著作権法に抵触する可能性がある。</a:t>
            </a:r>
            <a:endParaRPr lang="en-US" altLang="ja-JP" sz="1200" dirty="0" smtClean="0">
              <a:latin typeface="+mn-ea"/>
            </a:endParaRPr>
          </a:p>
          <a:p>
            <a:endParaRPr kumimoji="1" lang="en-US" altLang="ja-JP" sz="1200" dirty="0" smtClean="0">
              <a:latin typeface="+mn-ea"/>
            </a:endParaRPr>
          </a:p>
          <a:p>
            <a:r>
              <a:rPr lang="ja-JP" altLang="en-US" sz="1200" dirty="0" smtClean="0">
                <a:latin typeface="+mn-ea"/>
              </a:rPr>
              <a:t>　</a:t>
            </a:r>
            <a:r>
              <a:rPr lang="ja-JP" altLang="ja-JP" sz="1200" dirty="0" smtClean="0">
                <a:latin typeface="+mn-ea"/>
              </a:rPr>
              <a:t>例えば、新刊が発売された場合、日付が変わった瞬間にダウンロードして購入することも可能である。</a:t>
            </a:r>
            <a:r>
              <a:rPr lang="ja-JP" altLang="en-US" sz="1200" dirty="0" smtClean="0">
                <a:latin typeface="+mn-ea"/>
              </a:rPr>
              <a:t>　</a:t>
            </a:r>
            <a:endParaRPr kumimoji="1" lang="ja-JP" altLang="en-US" dirty="0"/>
          </a:p>
        </p:txBody>
      </p:sp>
      <p:sp>
        <p:nvSpPr>
          <p:cNvPr id="4" name="スライド番号プレースホルダ 3"/>
          <p:cNvSpPr>
            <a:spLocks noGrp="1"/>
          </p:cNvSpPr>
          <p:nvPr>
            <p:ph type="sldNum" sz="quarter" idx="10"/>
          </p:nvPr>
        </p:nvSpPr>
        <p:spPr/>
        <p:txBody>
          <a:bodyPr/>
          <a:lstStyle/>
          <a:p>
            <a:fld id="{AF563B1F-3F6F-41BF-8097-73A7655123CD}" type="slidenum">
              <a:rPr kumimoji="1" lang="ja-JP" altLang="en-US" smtClean="0"/>
              <a:pPr/>
              <a:t>6</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ja-JP" dirty="0" smtClean="0"/>
              <a:t>しかし、印刷業界も手をこまねいているわけではない。印刷会社は、ただ印刷の仕事を行うだけではない。印刷会社も書籍の｢制作｣に関わっている。例えば、書籍印刷系印刷会社には、｢印刷部門｣のほかに必ず｢制作部門｣という部署がある。ここでは出版社から送られてきたデータをコンピュータで編集し、実際に印刷できる状態にする。こうした技術を応用し、</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a:t>
            </a:r>
            <a:r>
              <a:rPr lang="ja-JP" altLang="ja-JP" dirty="0" smtClean="0"/>
              <a:t>電子書籍事業の参画に意欲的な印刷会社も増えてきている。</a:t>
            </a:r>
            <a:r>
              <a:rPr lang="en-US" altLang="ja-JP"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ja-JP" dirty="0" smtClean="0"/>
              <a:t>出版社がつぶれても刊行された出版物はなくならないが、データがなくなるリスクは今後の課題といえる。</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ja-JP"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AF563B1F-3F6F-41BF-8097-73A7655123CD}" type="slidenum">
              <a:rPr kumimoji="1" lang="ja-JP" altLang="en-US" smtClean="0"/>
              <a:pPr/>
              <a:t>7</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ja-JP" dirty="0" smtClean="0"/>
              <a:t>この法改正に基づき、</a:t>
            </a:r>
            <a:r>
              <a:rPr lang="en-US" altLang="ja-JP" dirty="0" smtClean="0"/>
              <a:t>NDL</a:t>
            </a:r>
            <a:r>
              <a:rPr lang="ja-JP" altLang="ja-JP" dirty="0" smtClean="0"/>
              <a:t>は</a:t>
            </a:r>
            <a:r>
              <a:rPr lang="en-US" altLang="ja-JP" dirty="0" smtClean="0"/>
              <a:t>2010</a:t>
            </a:r>
            <a:r>
              <a:rPr lang="ja-JP" altLang="ja-JP" dirty="0" smtClean="0"/>
              <a:t>年から公的機関の</a:t>
            </a:r>
            <a:r>
              <a:rPr lang="en-US" altLang="ja-JP" dirty="0" smtClean="0"/>
              <a:t>Web</a:t>
            </a:r>
            <a:r>
              <a:rPr lang="ja-JP" altLang="ja-JP" dirty="0" smtClean="0"/>
              <a:t>サイト</a:t>
            </a:r>
            <a:r>
              <a:rPr lang="ja-JP" altLang="en-US" dirty="0" smtClean="0"/>
              <a:t>の</a:t>
            </a:r>
            <a:r>
              <a:rPr lang="ja-JP" altLang="ja-JP" dirty="0" smtClean="0"/>
              <a:t>収集を開始した。</a:t>
            </a:r>
            <a:endParaRPr lang="en-US" altLang="ja-JP" dirty="0" smtClean="0"/>
          </a:p>
          <a:p>
            <a:endParaRPr kumimoji="1" lang="en-US" altLang="ja-JP" dirty="0" smtClean="0"/>
          </a:p>
          <a:p>
            <a:r>
              <a:rPr lang="ja-JP" altLang="ja-JP" dirty="0" smtClean="0"/>
              <a:t>しかしながら、有償で提供されているオンライン資料の収集に関しては、可能になるまでまだしばらく時間がかかると思われる</a:t>
            </a:r>
            <a:endParaRPr kumimoji="1" lang="ja-JP" altLang="en-US" dirty="0"/>
          </a:p>
        </p:txBody>
      </p:sp>
      <p:sp>
        <p:nvSpPr>
          <p:cNvPr id="4" name="スライド番号プレースホルダ 3"/>
          <p:cNvSpPr>
            <a:spLocks noGrp="1"/>
          </p:cNvSpPr>
          <p:nvPr>
            <p:ph type="sldNum" sz="quarter" idx="10"/>
          </p:nvPr>
        </p:nvSpPr>
        <p:spPr/>
        <p:txBody>
          <a:bodyPr/>
          <a:lstStyle/>
          <a:p>
            <a:fld id="{AF563B1F-3F6F-41BF-8097-73A7655123CD}" type="slidenum">
              <a:rPr kumimoji="1" lang="ja-JP" altLang="en-US" smtClean="0"/>
              <a:pPr/>
              <a:t>9</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kern="1200" dirty="0" smtClean="0">
                <a:solidFill>
                  <a:schemeClr val="tx1"/>
                </a:solidFill>
                <a:latin typeface="+mn-lt"/>
                <a:ea typeface="+mn-ea"/>
                <a:cs typeface="+mn-cs"/>
              </a:rPr>
              <a:t>今後も増加する電子書籍の利用を保証するためには、大きく二つの観点がある。一つは、物理的に読めなくならないように保存（物理保存）すること、もう一つは、ファイルの内容が読めなくならないように保存する（理論保存）ことである。</a:t>
            </a:r>
          </a:p>
          <a:p>
            <a:r>
              <a:rPr kumimoji="1" lang="ja-JP" altLang="ja-JP" sz="1200" kern="1200" dirty="0" smtClean="0">
                <a:solidFill>
                  <a:schemeClr val="tx1"/>
                </a:solidFill>
                <a:latin typeface="+mn-lt"/>
                <a:ea typeface="+mn-ea"/>
                <a:cs typeface="+mn-cs"/>
              </a:rPr>
              <a:t>　物理保存について、現時点では半永久的に保存出来る記録媒体は実用化されていないので、膨大なデータを物理的に読める仕組みの確立が課題である。</a:t>
            </a:r>
          </a:p>
          <a:p>
            <a:r>
              <a:rPr kumimoji="1" lang="ja-JP" altLang="ja-JP" sz="1200" kern="1200" dirty="0" smtClean="0">
                <a:solidFill>
                  <a:schemeClr val="tx1"/>
                </a:solidFill>
                <a:latin typeface="+mn-lt"/>
                <a:ea typeface="+mn-ea"/>
                <a:cs typeface="+mn-cs"/>
              </a:rPr>
              <a:t>　</a:t>
            </a:r>
            <a:endParaRPr kumimoji="1" lang="en-US" altLang="ja-JP" sz="1200" kern="1200" dirty="0" smtClean="0">
              <a:solidFill>
                <a:schemeClr val="tx1"/>
              </a:solidFill>
              <a:latin typeface="+mn-lt"/>
              <a:ea typeface="+mn-ea"/>
              <a:cs typeface="+mn-cs"/>
            </a:endParaRPr>
          </a:p>
          <a:p>
            <a:r>
              <a:rPr kumimoji="1" lang="ja-JP" altLang="ja-JP" sz="1200" kern="1200" dirty="0" smtClean="0">
                <a:solidFill>
                  <a:schemeClr val="tx1"/>
                </a:solidFill>
                <a:latin typeface="+mn-lt"/>
                <a:ea typeface="+mn-ea"/>
                <a:cs typeface="+mn-cs"/>
              </a:rPr>
              <a:t>論理保存に関しては、将来にわたって読めるような国際標準のフォーマットをつくることが課題である。この問題は</a:t>
            </a:r>
            <a:r>
              <a:rPr kumimoji="1" lang="en-US" altLang="ja-JP" sz="1200" kern="1200" dirty="0" smtClean="0">
                <a:solidFill>
                  <a:schemeClr val="tx1"/>
                </a:solidFill>
                <a:latin typeface="+mn-lt"/>
                <a:ea typeface="+mn-ea"/>
                <a:cs typeface="+mn-cs"/>
              </a:rPr>
              <a:t>NDL</a:t>
            </a:r>
            <a:r>
              <a:rPr kumimoji="1" lang="ja-JP" altLang="ja-JP" sz="1200" kern="1200" dirty="0" err="1" smtClean="0">
                <a:solidFill>
                  <a:schemeClr val="tx1"/>
                </a:solidFill>
                <a:latin typeface="+mn-lt"/>
                <a:ea typeface="+mn-ea"/>
                <a:cs typeface="+mn-cs"/>
              </a:rPr>
              <a:t>だけ</a:t>
            </a:r>
            <a:r>
              <a:rPr kumimoji="1" lang="ja-JP" altLang="ja-JP" sz="1200" kern="1200" dirty="0" smtClean="0">
                <a:solidFill>
                  <a:schemeClr val="tx1"/>
                </a:solidFill>
                <a:latin typeface="+mn-lt"/>
                <a:ea typeface="+mn-ea"/>
                <a:cs typeface="+mn-cs"/>
              </a:rPr>
              <a:t>では解決が不可能である。新しい媒体やフォーマット仕様を開発してきた研究者や技術者、国際標準や業界標準を策定してきた機関、その仕様を適用したアプリケーションやコンテンツを開発してきた企業など、さまざまな関係機関が協力していくことが不可欠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AF563B1F-3F6F-41BF-8097-73A7655123CD}" type="slidenum">
              <a:rPr kumimoji="1" lang="ja-JP" altLang="en-US" smtClean="0"/>
              <a:pPr/>
              <a:t>10</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latin typeface="+mn-lt"/>
                <a:ea typeface="+mn-ea"/>
                <a:cs typeface="+mn-cs"/>
              </a:rPr>
              <a:t>体系的に整理されたメタデータが付与されていると、利用者属性（知識レベル、嗜好）、</a:t>
            </a:r>
            <a:endParaRPr kumimoji="1" lang="en-US" altLang="ja-JP"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latin typeface="+mn-lt"/>
                <a:ea typeface="+mn-ea"/>
                <a:cs typeface="+mn-cs"/>
              </a:rPr>
              <a:t>利用環境（</a:t>
            </a:r>
            <a:r>
              <a:rPr kumimoji="1" lang="en-US" altLang="ja-JP" sz="1200" kern="1200" dirty="0" smtClean="0">
                <a:solidFill>
                  <a:schemeClr val="tx1"/>
                </a:solidFill>
                <a:latin typeface="+mn-lt"/>
                <a:ea typeface="+mn-ea"/>
                <a:cs typeface="+mn-cs"/>
              </a:rPr>
              <a:t>PC,</a:t>
            </a:r>
            <a:r>
              <a:rPr kumimoji="1" lang="ja-JP" altLang="ja-JP" sz="1200" kern="1200" dirty="0" smtClean="0">
                <a:solidFill>
                  <a:schemeClr val="tx1"/>
                </a:solidFill>
                <a:latin typeface="+mn-lt"/>
                <a:ea typeface="+mn-ea"/>
                <a:cs typeface="+mn-cs"/>
              </a:rPr>
              <a:t>モバイル、アクセス場所）を考慮して、コンテンツを的確に選択することが容易になる。</a:t>
            </a:r>
          </a:p>
          <a:p>
            <a:endParaRPr kumimoji="1" lang="ja-JP" altLang="en-US" dirty="0"/>
          </a:p>
        </p:txBody>
      </p:sp>
      <p:sp>
        <p:nvSpPr>
          <p:cNvPr id="4" name="スライド番号プレースホルダ 3"/>
          <p:cNvSpPr>
            <a:spLocks noGrp="1"/>
          </p:cNvSpPr>
          <p:nvPr>
            <p:ph type="sldNum" sz="quarter" idx="10"/>
          </p:nvPr>
        </p:nvSpPr>
        <p:spPr/>
        <p:txBody>
          <a:bodyPr/>
          <a:lstStyle/>
          <a:p>
            <a:fld id="{AF563B1F-3F6F-41BF-8097-73A7655123CD}" type="slidenum">
              <a:rPr kumimoji="1" lang="ja-JP" altLang="en-US" smtClean="0"/>
              <a:pPr/>
              <a:t>11</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ja-JP" dirty="0" smtClean="0">
                <a:latin typeface="+mn-ea"/>
              </a:rPr>
              <a:t>出版社や機構にとっての課題は、印刷書籍を電子書籍にして売るのではなく、印刷書籍と電子書籍をクロスメディアとして販売するモデル構築</a:t>
            </a:r>
            <a:r>
              <a:rPr lang="ja-JP" altLang="en-US" dirty="0" smtClean="0">
                <a:latin typeface="+mn-ea"/>
              </a:rPr>
              <a:t>である</a:t>
            </a:r>
            <a:r>
              <a:rPr lang="ja-JP" altLang="ja-JP" dirty="0" smtClean="0">
                <a:latin typeface="+mn-ea"/>
              </a:rPr>
              <a:t>。出版界では、ドイツやフランスのように、電子書籍も再販扱いとすべきだという主張もあるが、今は非再販商品であることをいかしたビジネス戦略を考えるときである。たとえば、電子新聞で試みられているような、紙と電子を併読した場合の種々の販売促進などである。</a:t>
            </a:r>
            <a:endParaRPr kumimoji="1" lang="ja-JP" altLang="en-US" dirty="0"/>
          </a:p>
        </p:txBody>
      </p:sp>
      <p:sp>
        <p:nvSpPr>
          <p:cNvPr id="4" name="スライド番号プレースホルダ 3"/>
          <p:cNvSpPr>
            <a:spLocks noGrp="1"/>
          </p:cNvSpPr>
          <p:nvPr>
            <p:ph type="sldNum" sz="quarter" idx="10"/>
          </p:nvPr>
        </p:nvSpPr>
        <p:spPr/>
        <p:txBody>
          <a:bodyPr/>
          <a:lstStyle/>
          <a:p>
            <a:fld id="{AF563B1F-3F6F-41BF-8097-73A7655123CD}" type="slidenum">
              <a:rPr kumimoji="1" lang="ja-JP" altLang="en-US" smtClean="0"/>
              <a:pPr/>
              <a:t>12</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fld id="{D94BFA1C-9DD9-4CC6-88D6-8755F5C7E8C3}" type="datetimeFigureOut">
              <a:rPr kumimoji="1" lang="ja-JP" altLang="en-US" smtClean="0"/>
              <a:pPr/>
              <a:t>2013/1/29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14" name="スライド番号プレースホルダ 13"/>
          <p:cNvSpPr>
            <a:spLocks noGrp="1"/>
          </p:cNvSpPr>
          <p:nvPr>
            <p:ph type="sldNum" sz="quarter" idx="12"/>
          </p:nvPr>
        </p:nvSpPr>
        <p:spPr/>
        <p:txBody>
          <a:bodyPr/>
          <a:lstStyle/>
          <a:p>
            <a:fld id="{D1F55F62-D6BD-4538-8077-5A198A9BD3DF}"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D94BFA1C-9DD9-4CC6-88D6-8755F5C7E8C3}" type="datetimeFigureOut">
              <a:rPr kumimoji="1" lang="ja-JP" altLang="en-US" smtClean="0"/>
              <a:pPr/>
              <a:t>2013/1/29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1F55F62-D6BD-4538-8077-5A198A9BD3DF}"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D94BFA1C-9DD9-4CC6-88D6-8755F5C7E8C3}" type="datetimeFigureOut">
              <a:rPr kumimoji="1" lang="ja-JP" altLang="en-US" smtClean="0"/>
              <a:pPr/>
              <a:t>2013/1/29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1F55F62-D6BD-4538-8077-5A198A9BD3DF}"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D94BFA1C-9DD9-4CC6-88D6-8755F5C7E8C3}" type="datetimeFigureOut">
              <a:rPr kumimoji="1" lang="ja-JP" altLang="en-US" smtClean="0"/>
              <a:pPr/>
              <a:t>2013/1/29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1F55F62-D6BD-4538-8077-5A198A9BD3DF}"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D94BFA1C-9DD9-4CC6-88D6-8755F5C7E8C3}" type="datetimeFigureOut">
              <a:rPr kumimoji="1" lang="ja-JP" altLang="en-US" smtClean="0"/>
              <a:pPr/>
              <a:t>2013/1/29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1F55F62-D6BD-4538-8077-5A198A9BD3DF}" type="slidenum">
              <a:rPr kumimoji="1" lang="ja-JP" altLang="en-US" smtClean="0"/>
              <a:pPr/>
              <a:t>&lt;#&gt;</a:t>
            </a:fld>
            <a:endParaRPr kumimoji="1" lang="ja-JP" altLang="en-US"/>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D94BFA1C-9DD9-4CC6-88D6-8755F5C7E8C3}" type="datetimeFigureOut">
              <a:rPr kumimoji="1" lang="ja-JP" altLang="en-US" smtClean="0"/>
              <a:pPr/>
              <a:t>2013/1/29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1F55F62-D6BD-4538-8077-5A198A9BD3DF}"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fld id="{D94BFA1C-9DD9-4CC6-88D6-8755F5C7E8C3}" type="datetimeFigureOut">
              <a:rPr kumimoji="1" lang="ja-JP" altLang="en-US" smtClean="0"/>
              <a:pPr/>
              <a:t>2013/1/29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1F55F62-D6BD-4538-8077-5A198A9BD3DF}"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D94BFA1C-9DD9-4CC6-88D6-8755F5C7E8C3}" type="datetimeFigureOut">
              <a:rPr kumimoji="1" lang="ja-JP" altLang="en-US" smtClean="0"/>
              <a:pPr/>
              <a:t>2013/1/29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1F55F62-D6BD-4538-8077-5A198A9BD3DF}"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94BFA1C-9DD9-4CC6-88D6-8755F5C7E8C3}" type="datetimeFigureOut">
              <a:rPr kumimoji="1" lang="ja-JP" altLang="en-US" smtClean="0"/>
              <a:pPr/>
              <a:t>2013/1/29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1F55F62-D6BD-4538-8077-5A198A9BD3DF}"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D94BFA1C-9DD9-4CC6-88D6-8755F5C7E8C3}" type="datetimeFigureOut">
              <a:rPr kumimoji="1" lang="ja-JP" altLang="en-US" smtClean="0"/>
              <a:pPr/>
              <a:t>2013/1/29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1F55F62-D6BD-4538-8077-5A198A9BD3DF}"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D94BFA1C-9DD9-4CC6-88D6-8755F5C7E8C3}" type="datetimeFigureOut">
              <a:rPr kumimoji="1" lang="ja-JP" altLang="en-US" smtClean="0"/>
              <a:pPr/>
              <a:t>2013/1/29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1F55F62-D6BD-4538-8077-5A198A9BD3DF}"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fld id="{D94BFA1C-9DD9-4CC6-88D6-8755F5C7E8C3}" type="datetimeFigureOut">
              <a:rPr kumimoji="1" lang="ja-JP" altLang="en-US" smtClean="0"/>
              <a:pPr/>
              <a:t>2013/1/29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endParaRPr kumimoji="1" lang="ja-JP" altLang="en-US"/>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fld id="{D1F55F62-D6BD-4538-8077-5A198A9BD3DF}"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23528" y="1772816"/>
            <a:ext cx="7526640" cy="1512888"/>
          </a:xfrm>
        </p:spPr>
        <p:txBody>
          <a:bodyPr/>
          <a:lstStyle/>
          <a:p>
            <a:r>
              <a:rPr lang="ja-JP" altLang="en-US" dirty="0" smtClean="0"/>
              <a:t>日本での電子書籍の普及</a:t>
            </a:r>
            <a:endParaRPr kumimoji="1" lang="ja-JP" altLang="en-US" dirty="0"/>
          </a:p>
        </p:txBody>
      </p:sp>
      <p:sp>
        <p:nvSpPr>
          <p:cNvPr id="3" name="サブタイトル 2"/>
          <p:cNvSpPr>
            <a:spLocks noGrp="1"/>
          </p:cNvSpPr>
          <p:nvPr>
            <p:ph type="subTitle" idx="1"/>
          </p:nvPr>
        </p:nvSpPr>
        <p:spPr/>
        <p:txBody>
          <a:bodyPr>
            <a:noAutofit/>
          </a:bodyPr>
          <a:lstStyle/>
          <a:p>
            <a:pPr algn="r"/>
            <a:r>
              <a:rPr kumimoji="1" lang="en-US" altLang="ja-JP" sz="3600" dirty="0" smtClean="0">
                <a:solidFill>
                  <a:schemeClr val="tx1"/>
                </a:solidFill>
                <a:latin typeface="+mj-ea"/>
                <a:ea typeface="+mj-ea"/>
              </a:rPr>
              <a:t>2013-01-29</a:t>
            </a:r>
          </a:p>
          <a:p>
            <a:pPr algn="r"/>
            <a:r>
              <a:rPr kumimoji="1" lang="ja-JP" altLang="en-US" sz="3600" dirty="0" smtClean="0">
                <a:solidFill>
                  <a:schemeClr val="tx1"/>
                </a:solidFill>
                <a:latin typeface="+mj-ea"/>
                <a:ea typeface="+mj-ea"/>
              </a:rPr>
              <a:t>よーへー（</a:t>
            </a:r>
            <a:r>
              <a:rPr lang="ja-JP" altLang="en-US" sz="3600" dirty="0" smtClean="0">
                <a:solidFill>
                  <a:schemeClr val="tx1"/>
                </a:solidFill>
                <a:latin typeface="+mj-ea"/>
                <a:ea typeface="+mj-ea"/>
              </a:rPr>
              <a:t>佐藤洋平</a:t>
            </a:r>
            <a:r>
              <a:rPr kumimoji="1" lang="ja-JP" altLang="en-US" sz="3600" dirty="0" smtClean="0">
                <a:solidFill>
                  <a:schemeClr val="tx1"/>
                </a:solidFill>
                <a:latin typeface="+mj-ea"/>
                <a:ea typeface="+mj-ea"/>
              </a:rPr>
              <a:t>）</a:t>
            </a:r>
            <a:endParaRPr kumimoji="1" lang="ja-JP" altLang="en-US" sz="3600" dirty="0">
              <a:solidFill>
                <a:schemeClr val="tx1"/>
              </a:solidFill>
              <a:latin typeface="+mj-ea"/>
              <a:ea typeface="+mj-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３章　保存の取組み</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NDL</a:t>
            </a:r>
            <a:r>
              <a:rPr lang="ja-JP" altLang="ja-JP" dirty="0" smtClean="0"/>
              <a:t>が収集保存している印刷出版物は、原本保存のために、</a:t>
            </a:r>
            <a:r>
              <a:rPr lang="en-US" altLang="ja-JP" dirty="0" smtClean="0"/>
              <a:t>2009</a:t>
            </a:r>
            <a:r>
              <a:rPr lang="ja-JP" altLang="ja-JP" dirty="0" smtClean="0"/>
              <a:t>年に大規模なディジタル化を実施した。このディジタル化により、</a:t>
            </a:r>
            <a:r>
              <a:rPr lang="en-US" altLang="ja-JP" dirty="0" smtClean="0"/>
              <a:t>NDL</a:t>
            </a:r>
            <a:r>
              <a:rPr lang="ja-JP" altLang="ja-JP" dirty="0" smtClean="0"/>
              <a:t>所蔵資料の</a:t>
            </a:r>
            <a:r>
              <a:rPr lang="en-US" altLang="ja-JP" dirty="0" smtClean="0"/>
              <a:t>1/4</a:t>
            </a:r>
            <a:r>
              <a:rPr lang="ja-JP" altLang="ja-JP" dirty="0" smtClean="0"/>
              <a:t>はディジタル化に成功した。しかし、残りの所蔵資料のディジタル化が急務だが、国の予算が厳しいなかで、今後も継続的に大量のディジタル化を行う目途は立っていない。</a:t>
            </a:r>
          </a:p>
          <a:p>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３章　組織化の取組み</a:t>
            </a:r>
            <a:endParaRPr kumimoji="1" lang="ja-JP" altLang="en-US" dirty="0"/>
          </a:p>
        </p:txBody>
      </p:sp>
      <p:sp>
        <p:nvSpPr>
          <p:cNvPr id="3" name="コンテンツ プレースホルダ 2"/>
          <p:cNvSpPr>
            <a:spLocks noGrp="1"/>
          </p:cNvSpPr>
          <p:nvPr>
            <p:ph idx="1"/>
          </p:nvPr>
        </p:nvSpPr>
        <p:spPr/>
        <p:txBody>
          <a:bodyPr>
            <a:normAutofit fontScale="92500"/>
          </a:bodyPr>
          <a:lstStyle/>
          <a:p>
            <a:r>
              <a:rPr lang="ja-JP" altLang="en-US" dirty="0" smtClean="0"/>
              <a:t>　</a:t>
            </a:r>
            <a:r>
              <a:rPr lang="ja-JP" altLang="ja-JP" dirty="0" smtClean="0"/>
              <a:t>組織化とは、利用者が迅速かつ的確で容易に検索できるよう、メタデータ</a:t>
            </a:r>
            <a:r>
              <a:rPr lang="ja-JP" altLang="en-US" dirty="0" smtClean="0"/>
              <a:t>（関連項目）</a:t>
            </a:r>
            <a:r>
              <a:rPr lang="ja-JP" altLang="ja-JP" dirty="0" smtClean="0"/>
              <a:t>を付与して整理することである</a:t>
            </a:r>
            <a:r>
              <a:rPr lang="ja-JP" altLang="en-US" dirty="0" smtClean="0"/>
              <a:t>。</a:t>
            </a:r>
            <a:endParaRPr lang="en-US" altLang="ja-JP" dirty="0" smtClean="0"/>
          </a:p>
          <a:p>
            <a:r>
              <a:rPr kumimoji="1" lang="ja-JP" altLang="en-US" dirty="0" smtClean="0"/>
              <a:t>　</a:t>
            </a:r>
            <a:r>
              <a:rPr lang="ja-JP" altLang="ja-JP" dirty="0" smtClean="0"/>
              <a:t>図書・雑誌の出版者、博物館、文書館、図書館など著作物を提供するすべての機関が、語彙の違いを吸収できる共通のメタデータ記述規則を適用し、意味的に関連付けられることが重要である。関係機関で協力して、メタデータの相互互換の仕組みを構築する必要がある。</a:t>
            </a:r>
          </a:p>
          <a:p>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mj-ea"/>
              </a:rPr>
              <a:t>４章　日本での電子書籍の将来性　</a:t>
            </a:r>
            <a:endParaRPr kumimoji="1" lang="ja-JP" altLang="en-US" dirty="0"/>
          </a:p>
        </p:txBody>
      </p:sp>
      <p:sp>
        <p:nvSpPr>
          <p:cNvPr id="3" name="コンテンツ プレースホルダ 2"/>
          <p:cNvSpPr>
            <a:spLocks noGrp="1"/>
          </p:cNvSpPr>
          <p:nvPr>
            <p:ph idx="1"/>
          </p:nvPr>
        </p:nvSpPr>
        <p:spPr>
          <a:xfrm>
            <a:off x="457200" y="1500174"/>
            <a:ext cx="8229600" cy="4881154"/>
          </a:xfrm>
        </p:spPr>
        <p:txBody>
          <a:bodyPr>
            <a:normAutofit lnSpcReduction="10000"/>
          </a:bodyPr>
          <a:lstStyle/>
          <a:p>
            <a:r>
              <a:rPr lang="ja-JP" altLang="ja-JP" dirty="0" smtClean="0"/>
              <a:t>　</a:t>
            </a:r>
            <a:r>
              <a:rPr lang="ja-JP" altLang="en-US" dirty="0" smtClean="0">
                <a:latin typeface="+mn-ea"/>
              </a:rPr>
              <a:t> </a:t>
            </a:r>
            <a:r>
              <a:rPr lang="ja-JP" altLang="ja-JP" dirty="0" smtClean="0">
                <a:latin typeface="+mn-ea"/>
              </a:rPr>
              <a:t>経済産業省</a:t>
            </a:r>
            <a:r>
              <a:rPr lang="ja-JP" altLang="en-US" dirty="0" smtClean="0">
                <a:latin typeface="+mn-ea"/>
              </a:rPr>
              <a:t>は、</a:t>
            </a:r>
            <a:r>
              <a:rPr lang="en-US" altLang="ja-JP" dirty="0" smtClean="0">
                <a:latin typeface="+mn-ea"/>
              </a:rPr>
              <a:t>2012</a:t>
            </a:r>
            <a:r>
              <a:rPr lang="ja-JP" altLang="ja-JP" dirty="0" smtClean="0">
                <a:latin typeface="+mn-ea"/>
              </a:rPr>
              <a:t>年度</a:t>
            </a:r>
            <a:r>
              <a:rPr lang="ja-JP" altLang="en-US" dirty="0" smtClean="0">
                <a:latin typeface="+mn-ea"/>
              </a:rPr>
              <a:t>の</a:t>
            </a:r>
            <a:r>
              <a:rPr lang="ja-JP" altLang="ja-JP" dirty="0" smtClean="0">
                <a:latin typeface="+mn-ea"/>
              </a:rPr>
              <a:t>事業</a:t>
            </a:r>
            <a:r>
              <a:rPr lang="ja-JP" altLang="ja-JP" dirty="0" smtClean="0">
                <a:latin typeface="+mn-ea"/>
              </a:rPr>
              <a:t>の一つとして</a:t>
            </a:r>
            <a:r>
              <a:rPr lang="ja-JP" altLang="ja-JP" dirty="0" smtClean="0">
                <a:latin typeface="+mn-ea"/>
              </a:rPr>
              <a:t>、｢</a:t>
            </a:r>
            <a:r>
              <a:rPr lang="ja-JP" altLang="ja-JP" dirty="0" smtClean="0">
                <a:latin typeface="+mn-ea"/>
              </a:rPr>
              <a:t>コンテンツ緊急電子化事業｣がある。これは、東日本大震災の復興支援の一環</a:t>
            </a:r>
            <a:r>
              <a:rPr lang="ja-JP" altLang="ja-JP" dirty="0" smtClean="0">
                <a:latin typeface="+mn-ea"/>
              </a:rPr>
              <a:t>と</a:t>
            </a:r>
            <a:r>
              <a:rPr lang="ja-JP" altLang="en-US" dirty="0" smtClean="0">
                <a:latin typeface="+mn-ea"/>
              </a:rPr>
              <a:t>して</a:t>
            </a:r>
            <a:r>
              <a:rPr lang="ja-JP" altLang="ja-JP" dirty="0" smtClean="0">
                <a:latin typeface="+mn-ea"/>
              </a:rPr>
              <a:t>、</a:t>
            </a:r>
            <a:r>
              <a:rPr lang="ja-JP" altLang="ja-JP" dirty="0" smtClean="0">
                <a:latin typeface="+mn-ea"/>
              </a:rPr>
              <a:t>被災地域の雇用促進や、電子書籍制作拠点の創出、それによる電子書籍市場の拡大を目的とした事業である</a:t>
            </a:r>
            <a:r>
              <a:rPr lang="ja-JP" altLang="ja-JP" dirty="0" smtClean="0">
                <a:latin typeface="+mn-ea"/>
              </a:rPr>
              <a:t>。</a:t>
            </a:r>
            <a:endParaRPr lang="en-US" altLang="ja-JP" dirty="0" smtClean="0">
              <a:latin typeface="+mn-ea"/>
            </a:endParaRPr>
          </a:p>
          <a:p>
            <a:r>
              <a:rPr lang="ja-JP" altLang="en-US" dirty="0" smtClean="0">
                <a:latin typeface="+mn-ea"/>
              </a:rPr>
              <a:t>　</a:t>
            </a:r>
            <a:r>
              <a:rPr lang="ja-JP" altLang="ja-JP" dirty="0" smtClean="0">
                <a:latin typeface="+mn-ea"/>
              </a:rPr>
              <a:t>被災</a:t>
            </a:r>
            <a:r>
              <a:rPr lang="ja-JP" altLang="ja-JP" dirty="0" smtClean="0">
                <a:latin typeface="+mn-ea"/>
              </a:rPr>
              <a:t>地域で書籍の電子化作業を行った場合、その制作費用の半額を国が補助する、補助金額の予算は約１０億円、つまり、電子書籍化事業総額は約２０億円である</a:t>
            </a:r>
            <a:r>
              <a:rPr lang="ja-JP" altLang="ja-JP" dirty="0" smtClean="0">
                <a:latin typeface="+mn-ea"/>
              </a:rPr>
              <a:t>。</a:t>
            </a:r>
            <a:endParaRPr lang="en-US" altLang="ja-JP" dirty="0" smtClean="0">
              <a:latin typeface="+mn-ea"/>
            </a:endParaRPr>
          </a:p>
          <a:p>
            <a:endParaRPr lang="ja-JP" altLang="ja-JP" dirty="0" smtClean="0">
              <a:latin typeface="+mn-ea"/>
            </a:endParaRPr>
          </a:p>
          <a:p>
            <a:endParaRPr lang="ja-JP" altLang="ja-JP" dirty="0" smtClean="0">
              <a:latin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mj-ea"/>
              </a:rPr>
              <a:t>４章　日本での電子書籍の将来性　</a:t>
            </a:r>
            <a:endParaRPr kumimoji="1" lang="ja-JP" altLang="en-US" dirty="0">
              <a:latin typeface="+mj-ea"/>
            </a:endParaRPr>
          </a:p>
        </p:txBody>
      </p:sp>
      <p:sp>
        <p:nvSpPr>
          <p:cNvPr id="3" name="コンテンツ プレースホルダ 2"/>
          <p:cNvSpPr>
            <a:spLocks noGrp="1"/>
          </p:cNvSpPr>
          <p:nvPr>
            <p:ph idx="1"/>
          </p:nvPr>
        </p:nvSpPr>
        <p:spPr/>
        <p:txBody>
          <a:bodyPr>
            <a:normAutofit/>
          </a:bodyPr>
          <a:lstStyle/>
          <a:p>
            <a:r>
              <a:rPr lang="ja-JP" altLang="ja-JP" sz="2000" dirty="0" smtClean="0">
                <a:latin typeface="+mj-ea"/>
                <a:ea typeface="+mj-ea"/>
              </a:rPr>
              <a:t>　</a:t>
            </a:r>
            <a:r>
              <a:rPr lang="ja-JP" altLang="ja-JP" sz="2000" dirty="0" smtClean="0">
                <a:latin typeface="+mn-ea"/>
              </a:rPr>
              <a:t>日本では、アメリカを中心とした英語圏で行われている、紙媒体の書籍を</a:t>
            </a:r>
            <a:r>
              <a:rPr lang="ja-JP" altLang="ja-JP" sz="2000" dirty="0" smtClean="0">
                <a:latin typeface="+mn-ea"/>
              </a:rPr>
              <a:t>電子化</a:t>
            </a:r>
            <a:r>
              <a:rPr lang="ja-JP" altLang="en-US" sz="2000" dirty="0" smtClean="0">
                <a:latin typeface="+mn-ea"/>
              </a:rPr>
              <a:t>する</a:t>
            </a:r>
            <a:r>
              <a:rPr lang="ja-JP" altLang="ja-JP" sz="2000" dirty="0" smtClean="0">
                <a:latin typeface="+mn-ea"/>
              </a:rPr>
              <a:t>形</a:t>
            </a:r>
            <a:r>
              <a:rPr lang="ja-JP" altLang="ja-JP" sz="2000" dirty="0" smtClean="0">
                <a:latin typeface="+mn-ea"/>
              </a:rPr>
              <a:t>での電子書籍販売はあまり積極的に受け入れられていない。その理由として</a:t>
            </a:r>
            <a:r>
              <a:rPr lang="ja-JP" altLang="ja-JP" sz="2000" dirty="0" smtClean="0">
                <a:latin typeface="+mn-ea"/>
              </a:rPr>
              <a:t>は、</a:t>
            </a:r>
            <a:r>
              <a:rPr lang="ja-JP" altLang="ja-JP" sz="2000" dirty="0" smtClean="0">
                <a:latin typeface="+mn-ea"/>
              </a:rPr>
              <a:t>「再販</a:t>
            </a:r>
            <a:r>
              <a:rPr lang="ja-JP" altLang="ja-JP" sz="2000" dirty="0" smtClean="0">
                <a:latin typeface="+mn-ea"/>
              </a:rPr>
              <a:t>制度</a:t>
            </a:r>
            <a:r>
              <a:rPr lang="ja-JP" altLang="en-US" sz="2000" dirty="0" smtClean="0">
                <a:latin typeface="+mn-ea"/>
              </a:rPr>
              <a:t>によって</a:t>
            </a:r>
            <a:r>
              <a:rPr lang="ja-JP" altLang="ja-JP" sz="2000" dirty="0" smtClean="0">
                <a:latin typeface="+mn-ea"/>
              </a:rPr>
              <a:t>価格</a:t>
            </a:r>
            <a:r>
              <a:rPr lang="ja-JP" altLang="ja-JP" sz="2000" dirty="0" smtClean="0">
                <a:latin typeface="+mn-ea"/>
              </a:rPr>
              <a:t>設定が</a:t>
            </a:r>
            <a:r>
              <a:rPr lang="ja-JP" altLang="ja-JP" sz="2000" dirty="0" smtClean="0">
                <a:latin typeface="+mn-ea"/>
              </a:rPr>
              <a:t>困難」</a:t>
            </a:r>
            <a:r>
              <a:rPr lang="ja-JP" altLang="ja-JP" sz="2000" dirty="0" smtClean="0">
                <a:latin typeface="+mn-ea"/>
              </a:rPr>
              <a:t>、「紙媒体の書籍が電子化されても</a:t>
            </a:r>
            <a:r>
              <a:rPr lang="ja-JP" altLang="ja-JP" sz="2000" dirty="0" smtClean="0">
                <a:latin typeface="+mn-ea"/>
              </a:rPr>
              <a:t>、</a:t>
            </a:r>
            <a:r>
              <a:rPr lang="ja-JP" altLang="en-US" sz="2000" dirty="0" smtClean="0">
                <a:latin typeface="+mn-ea"/>
              </a:rPr>
              <a:t>それ</a:t>
            </a:r>
            <a:r>
              <a:rPr lang="ja-JP" altLang="en-US" sz="2000" dirty="0" smtClean="0">
                <a:latin typeface="+mn-ea"/>
              </a:rPr>
              <a:t>を読む</a:t>
            </a:r>
            <a:r>
              <a:rPr lang="ja-JP" altLang="ja-JP" sz="2000" dirty="0" smtClean="0">
                <a:latin typeface="+mn-ea"/>
              </a:rPr>
              <a:t>環境</a:t>
            </a:r>
            <a:r>
              <a:rPr lang="ja-JP" altLang="ja-JP" sz="2000" dirty="0" smtClean="0">
                <a:latin typeface="+mn-ea"/>
              </a:rPr>
              <a:t>が整っていない」ことが挙げられる。アメリカでそのような販売の仕方で売上が伸びているのは、書籍が電子化されても読みやすい環境が整っている、また価格設定自由に</a:t>
            </a:r>
            <a:r>
              <a:rPr lang="ja-JP" altLang="ja-JP" sz="2000" dirty="0" smtClean="0">
                <a:latin typeface="+mn-ea"/>
              </a:rPr>
              <a:t>できるなど</a:t>
            </a:r>
            <a:r>
              <a:rPr lang="ja-JP" altLang="ja-JP" sz="2000" dirty="0" smtClean="0">
                <a:latin typeface="+mn-ea"/>
              </a:rPr>
              <a:t>の理由から、積極的に電子化した書籍を読もうと</a:t>
            </a:r>
            <a:r>
              <a:rPr lang="ja-JP" altLang="ja-JP" sz="2000" dirty="0" smtClean="0">
                <a:latin typeface="+mn-ea"/>
              </a:rPr>
              <a:t>いう</a:t>
            </a:r>
            <a:r>
              <a:rPr lang="ja-JP" altLang="en-US" sz="2000" dirty="0" smtClean="0">
                <a:latin typeface="+mn-ea"/>
              </a:rPr>
              <a:t>意欲</a:t>
            </a:r>
            <a:r>
              <a:rPr lang="ja-JP" altLang="ja-JP" sz="2000" dirty="0" smtClean="0">
                <a:latin typeface="+mn-ea"/>
              </a:rPr>
              <a:t>が</a:t>
            </a:r>
            <a:r>
              <a:rPr lang="ja-JP" altLang="en-US" sz="2000" dirty="0" smtClean="0">
                <a:latin typeface="+mn-ea"/>
              </a:rPr>
              <a:t>ある</a:t>
            </a:r>
            <a:r>
              <a:rPr lang="ja-JP" altLang="ja-JP" sz="2000" dirty="0" smtClean="0">
                <a:latin typeface="+mn-ea"/>
              </a:rPr>
              <a:t>から</a:t>
            </a:r>
            <a:r>
              <a:rPr lang="ja-JP" altLang="ja-JP" sz="2000" dirty="0" smtClean="0">
                <a:latin typeface="+mn-ea"/>
              </a:rPr>
              <a:t>である</a:t>
            </a:r>
            <a:r>
              <a:rPr lang="ja-JP" altLang="ja-JP" sz="2000" dirty="0" smtClean="0">
                <a:latin typeface="+mn-ea"/>
              </a:rPr>
              <a:t>。</a:t>
            </a:r>
            <a:endParaRPr lang="en-US" altLang="ja-JP" sz="2000" dirty="0" smtClean="0">
              <a:latin typeface="+mn-ea"/>
            </a:endParaRPr>
          </a:p>
          <a:p>
            <a:r>
              <a:rPr lang="ja-JP" altLang="ja-JP" sz="2000" dirty="0" smtClean="0">
                <a:latin typeface="+mn-ea"/>
              </a:rPr>
              <a:t>出版社は、電子書籍販売において</a:t>
            </a:r>
            <a:r>
              <a:rPr lang="ja-JP" altLang="ja-JP" sz="2000" dirty="0" smtClean="0">
                <a:latin typeface="+mn-ea"/>
              </a:rPr>
              <a:t>、日本</a:t>
            </a:r>
            <a:r>
              <a:rPr lang="ja-JP" altLang="ja-JP" sz="2000" dirty="0" smtClean="0">
                <a:latin typeface="+mn-ea"/>
              </a:rPr>
              <a:t>市場のニーズに答えることでビジネスとしての収益を上げ、その</a:t>
            </a:r>
            <a:r>
              <a:rPr lang="ja-JP" altLang="ja-JP" sz="2000" dirty="0" smtClean="0">
                <a:latin typeface="+mn-ea"/>
              </a:rPr>
              <a:t>一方</a:t>
            </a:r>
            <a:r>
              <a:rPr lang="ja-JP" altLang="en-US" sz="2000" dirty="0" smtClean="0">
                <a:latin typeface="+mn-ea"/>
              </a:rPr>
              <a:t>で</a:t>
            </a:r>
            <a:r>
              <a:rPr lang="ja-JP" altLang="ja-JP" sz="2000" dirty="0" smtClean="0">
                <a:latin typeface="+mn-ea"/>
              </a:rPr>
              <a:t>、</a:t>
            </a:r>
            <a:r>
              <a:rPr lang="ja-JP" altLang="ja-JP" sz="2000" dirty="0" smtClean="0">
                <a:latin typeface="+mn-ea"/>
              </a:rPr>
              <a:t>店頭販売では売れなくなった書籍のビジネスチャンスにも目を向けるべきである。そのために電子化コストを負担し、ある種の強制力で書籍を電子化する連携を、出版社は主体的に行っていくべきである。</a:t>
            </a:r>
          </a:p>
          <a:p>
            <a:endParaRPr kumimoji="1" lang="ja-JP" altLang="en-US" sz="2000" dirty="0">
              <a:latin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 考 資 料</a:t>
            </a:r>
            <a:endParaRPr kumimoji="1" lang="ja-JP" altLang="en-US" dirty="0"/>
          </a:p>
        </p:txBody>
      </p:sp>
      <p:sp>
        <p:nvSpPr>
          <p:cNvPr id="3" name="コンテンツ プレースホルダ 2"/>
          <p:cNvSpPr>
            <a:spLocks noGrp="1"/>
          </p:cNvSpPr>
          <p:nvPr>
            <p:ph idx="1"/>
          </p:nvPr>
        </p:nvSpPr>
        <p:spPr>
          <a:xfrm>
            <a:off x="457200" y="1500174"/>
            <a:ext cx="8229600" cy="4881154"/>
          </a:xfrm>
        </p:spPr>
        <p:txBody>
          <a:bodyPr>
            <a:noAutofit/>
          </a:bodyPr>
          <a:lstStyle/>
          <a:p>
            <a:pPr latinLnBrk="1"/>
            <a:r>
              <a:rPr lang="en-US" altLang="ja-JP" sz="1200" dirty="0" smtClean="0">
                <a:latin typeface="+mj-ea"/>
                <a:ea typeface="+mj-ea"/>
              </a:rPr>
              <a:t>[wiki</a:t>
            </a:r>
            <a:r>
              <a:rPr lang="ja-JP" altLang="ja-JP" sz="1200" dirty="0" smtClean="0">
                <a:latin typeface="+mj-ea"/>
                <a:ea typeface="+mj-ea"/>
              </a:rPr>
              <a:t>電書</a:t>
            </a:r>
            <a:r>
              <a:rPr lang="en-US" altLang="ja-JP" sz="1200" dirty="0" smtClean="0">
                <a:latin typeface="+mj-ea"/>
                <a:ea typeface="+mj-ea"/>
              </a:rPr>
              <a:t>12]Wikipedia,[</a:t>
            </a:r>
            <a:r>
              <a:rPr lang="ja-JP" altLang="ja-JP" sz="1200" dirty="0" smtClean="0">
                <a:latin typeface="+mj-ea"/>
                <a:ea typeface="+mj-ea"/>
              </a:rPr>
              <a:t>電子書籍</a:t>
            </a:r>
            <a:r>
              <a:rPr lang="en-US" altLang="ja-JP" sz="1200" dirty="0" smtClean="0">
                <a:latin typeface="+mj-ea"/>
                <a:ea typeface="+mj-ea"/>
              </a:rPr>
              <a:t>],</a:t>
            </a:r>
            <a:r>
              <a:rPr lang="en-US" altLang="ja-JP" sz="1200" dirty="0" smtClean="0">
                <a:latin typeface="+mj-ea"/>
                <a:ea typeface="+mj-ea"/>
              </a:rPr>
              <a:t>2012-11-30</a:t>
            </a:r>
            <a:endParaRPr lang="ja-JP" altLang="ja-JP" sz="1200" dirty="0" smtClean="0">
              <a:latin typeface="+mj-ea"/>
              <a:ea typeface="+mj-ea"/>
            </a:endParaRPr>
          </a:p>
          <a:p>
            <a:pPr latinLnBrk="1"/>
            <a:r>
              <a:rPr lang="en-US" altLang="ja-JP" sz="1200" dirty="0" smtClean="0">
                <a:latin typeface="+mj-ea"/>
                <a:ea typeface="+mj-ea"/>
              </a:rPr>
              <a:t>[</a:t>
            </a:r>
            <a:r>
              <a:rPr lang="ja-JP" altLang="ja-JP" sz="1200" dirty="0" smtClean="0">
                <a:latin typeface="+mj-ea"/>
                <a:ea typeface="+mj-ea"/>
              </a:rPr>
              <a:t>パソ</a:t>
            </a:r>
            <a:r>
              <a:rPr lang="en-US" altLang="ja-JP" sz="1200" dirty="0" smtClean="0">
                <a:latin typeface="+mj-ea"/>
                <a:ea typeface="+mj-ea"/>
              </a:rPr>
              <a:t>12]</a:t>
            </a:r>
            <a:r>
              <a:rPr lang="ja-JP" altLang="ja-JP" sz="1200" dirty="0" smtClean="0">
                <a:latin typeface="+mj-ea"/>
                <a:ea typeface="+mj-ea"/>
              </a:rPr>
              <a:t>朝日新聞出版</a:t>
            </a:r>
            <a:r>
              <a:rPr lang="en-US" altLang="ja-JP" sz="1200" dirty="0" smtClean="0">
                <a:latin typeface="+mj-ea"/>
                <a:ea typeface="+mj-ea"/>
              </a:rPr>
              <a:t>,</a:t>
            </a:r>
            <a:r>
              <a:rPr lang="ja-JP" altLang="ja-JP" sz="1200" dirty="0" smtClean="0">
                <a:latin typeface="+mj-ea"/>
                <a:ea typeface="+mj-ea"/>
              </a:rPr>
              <a:t>「パソコンで困ったときに開く本</a:t>
            </a:r>
            <a:r>
              <a:rPr lang="en-US" altLang="ja-JP" sz="1200" dirty="0" smtClean="0">
                <a:latin typeface="+mj-ea"/>
                <a:ea typeface="+mj-ea"/>
              </a:rPr>
              <a:t> 2012 (</a:t>
            </a:r>
            <a:r>
              <a:rPr lang="ja-JP" altLang="ja-JP" sz="1200" dirty="0" smtClean="0">
                <a:latin typeface="+mj-ea"/>
                <a:ea typeface="+mj-ea"/>
              </a:rPr>
              <a:t>アサヒオリジナル</a:t>
            </a:r>
            <a:r>
              <a:rPr lang="en-US" altLang="ja-JP" sz="1200" dirty="0" smtClean="0">
                <a:latin typeface="+mj-ea"/>
                <a:ea typeface="+mj-ea"/>
              </a:rPr>
              <a:t> Paso) [</a:t>
            </a:r>
            <a:r>
              <a:rPr lang="ja-JP" altLang="ja-JP" sz="1200" dirty="0" smtClean="0">
                <a:latin typeface="+mj-ea"/>
                <a:ea typeface="+mj-ea"/>
              </a:rPr>
              <a:t>大型本</a:t>
            </a:r>
            <a:r>
              <a:rPr lang="en-US" altLang="ja-JP" sz="1200" dirty="0" smtClean="0">
                <a:latin typeface="+mj-ea"/>
                <a:ea typeface="+mj-ea"/>
              </a:rPr>
              <a:t>]</a:t>
            </a:r>
            <a:r>
              <a:rPr lang="ja-JP" altLang="ja-JP" sz="1200" dirty="0" smtClean="0">
                <a:latin typeface="+mj-ea"/>
                <a:ea typeface="+mj-ea"/>
              </a:rPr>
              <a:t>」</a:t>
            </a:r>
            <a:endParaRPr lang="ja-JP" altLang="ja-JP" sz="1200" dirty="0" smtClean="0">
              <a:latin typeface="+mj-ea"/>
              <a:ea typeface="+mj-ea"/>
            </a:endParaRPr>
          </a:p>
          <a:p>
            <a:r>
              <a:rPr lang="en-US" altLang="ja-JP" sz="1200" dirty="0" smtClean="0">
                <a:latin typeface="+mj-ea"/>
                <a:ea typeface="+mj-ea"/>
              </a:rPr>
              <a:t>[</a:t>
            </a:r>
            <a:r>
              <a:rPr lang="ja-JP" altLang="ja-JP" sz="1200" dirty="0" smtClean="0">
                <a:latin typeface="+mj-ea"/>
                <a:ea typeface="+mj-ea"/>
              </a:rPr>
              <a:t>松本</a:t>
            </a:r>
            <a:r>
              <a:rPr lang="en-US" altLang="ja-JP" sz="1200" dirty="0" smtClean="0">
                <a:latin typeface="+mj-ea"/>
                <a:ea typeface="+mj-ea"/>
              </a:rPr>
              <a:t>12] </a:t>
            </a:r>
            <a:r>
              <a:rPr lang="ja-JP" altLang="ja-JP" sz="1200" dirty="0" smtClean="0">
                <a:latin typeface="+mj-ea"/>
                <a:ea typeface="+mj-ea"/>
              </a:rPr>
              <a:t>松本淳</a:t>
            </a:r>
            <a:r>
              <a:rPr lang="en-US" altLang="ja-JP" sz="1200" dirty="0" smtClean="0">
                <a:latin typeface="+mj-ea"/>
                <a:ea typeface="+mj-ea"/>
              </a:rPr>
              <a:t>,</a:t>
            </a:r>
            <a:r>
              <a:rPr lang="ja-JP" altLang="ja-JP" sz="1200" dirty="0" smtClean="0">
                <a:latin typeface="+mj-ea"/>
                <a:ea typeface="+mj-ea"/>
              </a:rPr>
              <a:t>「まつもとあつしのそれゆけ！電子書籍 第</a:t>
            </a:r>
            <a:r>
              <a:rPr lang="en-US" altLang="ja-JP" sz="1200" dirty="0" smtClean="0">
                <a:latin typeface="+mj-ea"/>
                <a:ea typeface="+mj-ea"/>
              </a:rPr>
              <a:t>1</a:t>
            </a:r>
            <a:r>
              <a:rPr lang="ja-JP" altLang="ja-JP" sz="1200" dirty="0" smtClean="0">
                <a:latin typeface="+mj-ea"/>
                <a:ea typeface="+mj-ea"/>
              </a:rPr>
              <a:t>回」</a:t>
            </a:r>
            <a:r>
              <a:rPr lang="en-US" altLang="ja-JP" sz="1200" dirty="0" smtClean="0">
                <a:latin typeface="+mj-ea"/>
                <a:ea typeface="+mj-ea"/>
              </a:rPr>
              <a:t>,</a:t>
            </a:r>
            <a:r>
              <a:rPr lang="en-US" altLang="ja-JP" sz="1200" b="1" dirty="0" smtClean="0">
                <a:latin typeface="+mj-ea"/>
                <a:ea typeface="+mj-ea"/>
              </a:rPr>
              <a:t> </a:t>
            </a:r>
            <a:r>
              <a:rPr lang="en-US" altLang="ja-JP" sz="1200" dirty="0" smtClean="0">
                <a:latin typeface="+mj-ea"/>
                <a:ea typeface="+mj-ea"/>
              </a:rPr>
              <a:t>2012-01-18</a:t>
            </a:r>
            <a:endParaRPr lang="ja-JP" altLang="ja-JP" sz="1200" dirty="0" smtClean="0">
              <a:latin typeface="+mj-ea"/>
              <a:ea typeface="+mj-ea"/>
            </a:endParaRPr>
          </a:p>
          <a:p>
            <a:r>
              <a:rPr lang="en-US" altLang="ja-JP" sz="1200" dirty="0" smtClean="0">
                <a:latin typeface="+mj-ea"/>
                <a:ea typeface="+mj-ea"/>
              </a:rPr>
              <a:t>[</a:t>
            </a:r>
            <a:r>
              <a:rPr lang="ja-JP" altLang="ja-JP" sz="1200" dirty="0" smtClean="0">
                <a:latin typeface="+mj-ea"/>
                <a:ea typeface="+mj-ea"/>
              </a:rPr>
              <a:t>田中</a:t>
            </a:r>
            <a:r>
              <a:rPr lang="en-US" altLang="ja-JP" sz="1200" dirty="0" smtClean="0">
                <a:latin typeface="+mj-ea"/>
                <a:ea typeface="+mj-ea"/>
              </a:rPr>
              <a:t>12] </a:t>
            </a:r>
            <a:r>
              <a:rPr lang="ja-JP" altLang="ja-JP" sz="1200" dirty="0" smtClean="0">
                <a:latin typeface="+mj-ea"/>
                <a:ea typeface="+mj-ea"/>
              </a:rPr>
              <a:t>田中元</a:t>
            </a:r>
            <a:r>
              <a:rPr lang="en-US" altLang="ja-JP" sz="1200" dirty="0" smtClean="0">
                <a:latin typeface="+mj-ea"/>
                <a:ea typeface="+mj-ea"/>
              </a:rPr>
              <a:t>,</a:t>
            </a:r>
            <a:r>
              <a:rPr lang="ja-JP" altLang="ja-JP" sz="1200" dirty="0" smtClean="0">
                <a:latin typeface="+mj-ea"/>
                <a:ea typeface="+mj-ea"/>
              </a:rPr>
              <a:t>「</a:t>
            </a:r>
            <a:r>
              <a:rPr lang="en-US" altLang="ja-JP" sz="1200" dirty="0" smtClean="0">
                <a:latin typeface="+mj-ea"/>
                <a:ea typeface="+mj-ea"/>
              </a:rPr>
              <a:t>kindle</a:t>
            </a:r>
            <a:r>
              <a:rPr lang="ja-JP" altLang="ja-JP" sz="1200" dirty="0" smtClean="0">
                <a:latin typeface="+mj-ea"/>
                <a:ea typeface="+mj-ea"/>
              </a:rPr>
              <a:t>日本発売決定！何度目かの電子書籍元年到来か？」</a:t>
            </a:r>
            <a:r>
              <a:rPr lang="en-US" altLang="ja-JP" sz="1200" dirty="0" smtClean="0">
                <a:latin typeface="+mj-ea"/>
                <a:ea typeface="+mj-ea"/>
              </a:rPr>
              <a:t>,</a:t>
            </a:r>
            <a:r>
              <a:rPr lang="en-US" altLang="ja-JP" sz="1200" dirty="0" smtClean="0">
                <a:latin typeface="+mj-ea"/>
                <a:ea typeface="+mj-ea"/>
              </a:rPr>
              <a:t>2012-07-03</a:t>
            </a:r>
            <a:endParaRPr lang="ja-JP" altLang="ja-JP" sz="1200" dirty="0" smtClean="0">
              <a:latin typeface="+mj-ea"/>
              <a:ea typeface="+mj-ea"/>
            </a:endParaRPr>
          </a:p>
          <a:p>
            <a:pPr latinLnBrk="1"/>
            <a:r>
              <a:rPr lang="en-US" altLang="ja-JP" sz="1200" dirty="0" smtClean="0">
                <a:latin typeface="+mj-ea"/>
                <a:ea typeface="+mj-ea"/>
              </a:rPr>
              <a:t>[</a:t>
            </a:r>
            <a:r>
              <a:rPr lang="ja-JP" altLang="ja-JP" sz="1200" dirty="0" smtClean="0">
                <a:latin typeface="+mj-ea"/>
                <a:ea typeface="+mj-ea"/>
              </a:rPr>
              <a:t>電元</a:t>
            </a:r>
            <a:r>
              <a:rPr lang="en-US" altLang="ja-JP" sz="1200" dirty="0" smtClean="0">
                <a:latin typeface="+mj-ea"/>
                <a:ea typeface="+mj-ea"/>
              </a:rPr>
              <a:t>12] </a:t>
            </a:r>
            <a:r>
              <a:rPr lang="ja-JP" altLang="ja-JP" sz="1200" dirty="0" smtClean="0">
                <a:latin typeface="+mj-ea"/>
                <a:ea typeface="+mj-ea"/>
              </a:rPr>
              <a:t>仲俣暁生</a:t>
            </a:r>
            <a:r>
              <a:rPr lang="en-US" altLang="ja-JP" sz="1200" dirty="0" smtClean="0">
                <a:latin typeface="+mj-ea"/>
                <a:ea typeface="+mj-ea"/>
              </a:rPr>
              <a:t>,</a:t>
            </a:r>
            <a:r>
              <a:rPr lang="ja-JP" altLang="ja-JP" sz="1200" dirty="0" smtClean="0">
                <a:latin typeface="+mj-ea"/>
                <a:ea typeface="+mj-ea"/>
              </a:rPr>
              <a:t>「電子書籍とはなんだったのか？」</a:t>
            </a:r>
            <a:r>
              <a:rPr lang="en-US" altLang="ja-JP" sz="1200" dirty="0" smtClean="0">
                <a:latin typeface="+mj-ea"/>
                <a:ea typeface="+mj-ea"/>
              </a:rPr>
              <a:t>,2012-11-15,</a:t>
            </a:r>
            <a:r>
              <a:rPr lang="ja-JP" altLang="ja-JP" sz="1200" dirty="0" smtClean="0">
                <a:latin typeface="+mj-ea"/>
                <a:ea typeface="+mj-ea"/>
              </a:rPr>
              <a:t>「情報処理</a:t>
            </a:r>
            <a:r>
              <a:rPr lang="en-US" altLang="ja-JP" sz="1200" dirty="0" smtClean="0">
                <a:latin typeface="+mj-ea"/>
                <a:ea typeface="+mj-ea"/>
              </a:rPr>
              <a:t> Vol.53 No.12 </a:t>
            </a:r>
            <a:r>
              <a:rPr lang="ja-JP" altLang="ja-JP" sz="1200" dirty="0" smtClean="0">
                <a:latin typeface="+mj-ea"/>
                <a:ea typeface="+mj-ea"/>
              </a:rPr>
              <a:t>通巻</a:t>
            </a:r>
            <a:r>
              <a:rPr lang="en-US" altLang="ja-JP" sz="1200" dirty="0" smtClean="0">
                <a:latin typeface="+mj-ea"/>
                <a:ea typeface="+mj-ea"/>
              </a:rPr>
              <a:t>573</a:t>
            </a:r>
            <a:r>
              <a:rPr lang="ja-JP" altLang="ja-JP" sz="1200" dirty="0" smtClean="0">
                <a:latin typeface="+mj-ea"/>
                <a:ea typeface="+mj-ea"/>
              </a:rPr>
              <a:t>号　</a:t>
            </a:r>
            <a:r>
              <a:rPr lang="en-US" altLang="ja-JP" sz="1200" dirty="0" smtClean="0">
                <a:latin typeface="+mj-ea"/>
                <a:ea typeface="+mj-ea"/>
              </a:rPr>
              <a:t>1256</a:t>
            </a:r>
            <a:r>
              <a:rPr lang="ja-JP" altLang="ja-JP" sz="1200" dirty="0" smtClean="0">
                <a:latin typeface="+mj-ea"/>
                <a:ea typeface="+mj-ea"/>
              </a:rPr>
              <a:t>頁」参照日</a:t>
            </a:r>
            <a:r>
              <a:rPr lang="en-US" altLang="ja-JP" sz="1200" dirty="0" smtClean="0">
                <a:latin typeface="+mj-ea"/>
                <a:ea typeface="+mj-ea"/>
              </a:rPr>
              <a:t>2012-12-07</a:t>
            </a:r>
            <a:endParaRPr lang="ja-JP" altLang="ja-JP" sz="1200" dirty="0" smtClean="0">
              <a:latin typeface="+mj-ea"/>
              <a:ea typeface="+mj-ea"/>
            </a:endParaRPr>
          </a:p>
          <a:p>
            <a:pPr latinLnBrk="1"/>
            <a:r>
              <a:rPr lang="en-US" altLang="ja-JP" sz="1200" dirty="0" smtClean="0">
                <a:latin typeface="+mj-ea"/>
                <a:ea typeface="+mj-ea"/>
              </a:rPr>
              <a:t>[</a:t>
            </a:r>
            <a:r>
              <a:rPr lang="ja-JP" altLang="ja-JP" sz="1200" dirty="0" smtClean="0">
                <a:latin typeface="+mj-ea"/>
                <a:ea typeface="+mj-ea"/>
              </a:rPr>
              <a:t>記憶</a:t>
            </a:r>
            <a:r>
              <a:rPr lang="en-US" altLang="ja-JP" sz="1200" dirty="0" smtClean="0">
                <a:latin typeface="+mj-ea"/>
                <a:ea typeface="+mj-ea"/>
              </a:rPr>
              <a:t>03]</a:t>
            </a:r>
            <a:r>
              <a:rPr lang="en-US" altLang="ja-JP" sz="1200" b="1" dirty="0" smtClean="0">
                <a:latin typeface="+mj-ea"/>
                <a:ea typeface="+mj-ea"/>
              </a:rPr>
              <a:t>  </a:t>
            </a:r>
            <a:r>
              <a:rPr lang="en-US" altLang="ja-JP" sz="1200" dirty="0" smtClean="0">
                <a:latin typeface="+mj-ea"/>
                <a:ea typeface="+mj-ea"/>
              </a:rPr>
              <a:t>ITmedia, </a:t>
            </a:r>
            <a:r>
              <a:rPr lang="ja-JP" altLang="ja-JP" sz="1200" dirty="0" smtClean="0">
                <a:latin typeface="+mj-ea"/>
                <a:ea typeface="+mj-ea"/>
              </a:rPr>
              <a:t>「松下が電子書籍に参入、記憶型液晶を採用の端末を開発」</a:t>
            </a:r>
            <a:r>
              <a:rPr lang="en-US" altLang="ja-JP" sz="1200" dirty="0" smtClean="0">
                <a:latin typeface="+mj-ea"/>
                <a:ea typeface="+mj-ea"/>
              </a:rPr>
              <a:t>, </a:t>
            </a:r>
            <a:r>
              <a:rPr lang="en-US" altLang="ja-JP" sz="1200" dirty="0" smtClean="0">
                <a:latin typeface="+mj-ea"/>
                <a:ea typeface="+mj-ea"/>
              </a:rPr>
              <a:t>2003-04-23</a:t>
            </a:r>
            <a:endParaRPr lang="ja-JP" altLang="ja-JP" sz="1200" dirty="0" smtClean="0">
              <a:latin typeface="+mj-ea"/>
              <a:ea typeface="+mj-ea"/>
            </a:endParaRPr>
          </a:p>
          <a:p>
            <a:pPr latinLnBrk="1"/>
            <a:r>
              <a:rPr lang="en-US" altLang="ja-JP" sz="1200" dirty="0" smtClean="0">
                <a:latin typeface="+mj-ea"/>
                <a:ea typeface="+mj-ea"/>
              </a:rPr>
              <a:t>[</a:t>
            </a:r>
            <a:r>
              <a:rPr lang="ja-JP" altLang="ja-JP" sz="1200" dirty="0" smtClean="0">
                <a:latin typeface="+mj-ea"/>
                <a:ea typeface="+mj-ea"/>
              </a:rPr>
              <a:t>ペーパー</a:t>
            </a:r>
            <a:r>
              <a:rPr lang="en-US" altLang="ja-JP" sz="1200" dirty="0" smtClean="0">
                <a:latin typeface="+mj-ea"/>
                <a:ea typeface="+mj-ea"/>
              </a:rPr>
              <a:t>12] </a:t>
            </a:r>
            <a:r>
              <a:rPr lang="ja-JP" altLang="ja-JP" sz="1200" dirty="0" smtClean="0">
                <a:latin typeface="+mj-ea"/>
                <a:ea typeface="+mj-ea"/>
              </a:rPr>
              <a:t>岩田倫典</a:t>
            </a:r>
            <a:r>
              <a:rPr lang="en-US" altLang="ja-JP" sz="1200" dirty="0" smtClean="0">
                <a:latin typeface="+mj-ea"/>
                <a:ea typeface="+mj-ea"/>
              </a:rPr>
              <a:t>,</a:t>
            </a:r>
            <a:r>
              <a:rPr lang="ja-JP" altLang="ja-JP" sz="1200" dirty="0" smtClean="0">
                <a:latin typeface="+mj-ea"/>
                <a:ea typeface="+mj-ea"/>
              </a:rPr>
              <a:t>「電子ペーパー」</a:t>
            </a:r>
            <a:r>
              <a:rPr lang="en-US" altLang="ja-JP" sz="1200" dirty="0" smtClean="0">
                <a:latin typeface="+mj-ea"/>
                <a:ea typeface="+mj-ea"/>
              </a:rPr>
              <a:t>,2008-11,</a:t>
            </a:r>
            <a:r>
              <a:rPr lang="ja-JP" altLang="ja-JP" sz="1200" dirty="0" smtClean="0">
                <a:latin typeface="+mj-ea"/>
                <a:ea typeface="+mj-ea"/>
              </a:rPr>
              <a:t>「</a:t>
            </a:r>
            <a:r>
              <a:rPr lang="en-US" altLang="ja-JP" sz="1200" dirty="0" smtClean="0">
                <a:latin typeface="+mj-ea"/>
                <a:ea typeface="+mj-ea"/>
              </a:rPr>
              <a:t>Yahoo!</a:t>
            </a:r>
            <a:r>
              <a:rPr lang="ja-JP" altLang="ja-JP" sz="1200" dirty="0" smtClean="0">
                <a:latin typeface="+mj-ea"/>
                <a:ea typeface="+mj-ea"/>
              </a:rPr>
              <a:t>百科事典」参照日</a:t>
            </a:r>
            <a:r>
              <a:rPr lang="en-US" altLang="ja-JP" sz="1200" dirty="0" smtClean="0">
                <a:latin typeface="+mj-ea"/>
                <a:ea typeface="+mj-ea"/>
              </a:rPr>
              <a:t>2012-12-07</a:t>
            </a:r>
            <a:endParaRPr lang="ja-JP" altLang="ja-JP" sz="1200" dirty="0" smtClean="0">
              <a:latin typeface="+mj-ea"/>
              <a:ea typeface="+mj-ea"/>
            </a:endParaRPr>
          </a:p>
          <a:p>
            <a:pPr latinLnBrk="1"/>
            <a:r>
              <a:rPr lang="en-US" altLang="ja-JP" sz="1200" dirty="0" smtClean="0">
                <a:latin typeface="+mj-ea"/>
                <a:ea typeface="+mj-ea"/>
              </a:rPr>
              <a:t>[</a:t>
            </a:r>
            <a:r>
              <a:rPr lang="ja-JP" altLang="ja-JP" sz="1200" dirty="0" smtClean="0">
                <a:latin typeface="+mj-ea"/>
                <a:ea typeface="+mj-ea"/>
              </a:rPr>
              <a:t>日経</a:t>
            </a:r>
            <a:r>
              <a:rPr lang="en-US" altLang="ja-JP" sz="1200" dirty="0" smtClean="0">
                <a:latin typeface="+mj-ea"/>
                <a:ea typeface="+mj-ea"/>
              </a:rPr>
              <a:t>12] </a:t>
            </a:r>
            <a:r>
              <a:rPr lang="ja-JP" altLang="ja-JP" sz="1200" dirty="0" smtClean="0">
                <a:latin typeface="+mj-ea"/>
                <a:ea typeface="+mj-ea"/>
              </a:rPr>
              <a:t>日本経済新聞</a:t>
            </a:r>
            <a:r>
              <a:rPr lang="en-US" altLang="ja-JP" sz="1200" dirty="0" smtClean="0">
                <a:latin typeface="+mj-ea"/>
                <a:ea typeface="+mj-ea"/>
              </a:rPr>
              <a:t>,</a:t>
            </a:r>
            <a:r>
              <a:rPr lang="ja-JP" altLang="ja-JP" sz="1200" dirty="0" smtClean="0">
                <a:latin typeface="+mj-ea"/>
                <a:ea typeface="+mj-ea"/>
              </a:rPr>
              <a:t>「柔軟な価格設定で競う電子書籍市場　普及への後押し」</a:t>
            </a:r>
            <a:r>
              <a:rPr lang="en-US" altLang="ja-JP" sz="1200" dirty="0" smtClean="0">
                <a:latin typeface="+mj-ea"/>
                <a:ea typeface="+mj-ea"/>
              </a:rPr>
              <a:t>, </a:t>
            </a:r>
            <a:r>
              <a:rPr lang="en-US" altLang="ja-JP" sz="1200" dirty="0" smtClean="0">
                <a:latin typeface="+mj-ea"/>
                <a:ea typeface="+mj-ea"/>
              </a:rPr>
              <a:t>2012-12-09</a:t>
            </a:r>
            <a:endParaRPr lang="ja-JP" altLang="ja-JP" sz="1200" dirty="0" smtClean="0">
              <a:latin typeface="+mj-ea"/>
              <a:ea typeface="+mj-ea"/>
            </a:endParaRPr>
          </a:p>
          <a:p>
            <a:r>
              <a:rPr lang="en-US" altLang="ja-JP" sz="1200" dirty="0" smtClean="0">
                <a:latin typeface="+mj-ea"/>
                <a:ea typeface="+mj-ea"/>
              </a:rPr>
              <a:t>[</a:t>
            </a:r>
            <a:r>
              <a:rPr lang="zh-TW" altLang="ja-JP" sz="1200" dirty="0" smtClean="0">
                <a:latin typeface="+mj-ea"/>
                <a:ea typeface="+mj-ea"/>
              </a:rPr>
              <a:t>新聞</a:t>
            </a:r>
            <a:r>
              <a:rPr lang="en-US" altLang="ja-JP" sz="1200" dirty="0" smtClean="0">
                <a:latin typeface="+mj-ea"/>
                <a:ea typeface="+mj-ea"/>
              </a:rPr>
              <a:t>11] </a:t>
            </a:r>
            <a:r>
              <a:rPr lang="zh-TW" altLang="ja-JP" sz="1200" dirty="0" smtClean="0">
                <a:latin typeface="+mj-ea"/>
                <a:ea typeface="+mj-ea"/>
              </a:rPr>
              <a:t>一般社団法人 日本新聞協会</a:t>
            </a:r>
            <a:r>
              <a:rPr lang="en-US" altLang="ja-JP" sz="1200" dirty="0" smtClean="0">
                <a:latin typeface="+mj-ea"/>
                <a:ea typeface="+mj-ea"/>
              </a:rPr>
              <a:t>,</a:t>
            </a:r>
            <a:r>
              <a:rPr lang="zh-TW" altLang="ja-JP" sz="1200" dirty="0" smtClean="0">
                <a:latin typeface="+mj-ea"/>
                <a:ea typeface="+mj-ea"/>
              </a:rPr>
              <a:t>「新聞</a:t>
            </a:r>
            <a:r>
              <a:rPr lang="ja-JP" altLang="ja-JP" sz="1200" dirty="0" smtClean="0">
                <a:latin typeface="+mj-ea"/>
                <a:ea typeface="+mj-ea"/>
              </a:rPr>
              <a:t>の</a:t>
            </a:r>
            <a:r>
              <a:rPr lang="zh-TW" altLang="ja-JP" sz="1200" dirty="0" smtClean="0">
                <a:latin typeface="+mj-ea"/>
                <a:ea typeface="+mj-ea"/>
              </a:rPr>
              <a:t>発行部数</a:t>
            </a:r>
            <a:r>
              <a:rPr lang="ja-JP" altLang="ja-JP" sz="1200" dirty="0" smtClean="0">
                <a:latin typeface="+mj-ea"/>
                <a:ea typeface="+mj-ea"/>
              </a:rPr>
              <a:t>と</a:t>
            </a:r>
            <a:r>
              <a:rPr lang="zh-TW" altLang="ja-JP" sz="1200" dirty="0" smtClean="0">
                <a:latin typeface="+mj-ea"/>
                <a:ea typeface="+mj-ea"/>
              </a:rPr>
              <a:t>世帯数</a:t>
            </a:r>
            <a:r>
              <a:rPr lang="ja-JP" altLang="ja-JP" sz="1200" dirty="0" smtClean="0">
                <a:latin typeface="+mj-ea"/>
                <a:ea typeface="+mj-ea"/>
              </a:rPr>
              <a:t>の</a:t>
            </a:r>
            <a:r>
              <a:rPr lang="zh-TW" altLang="ja-JP" sz="1200" dirty="0" smtClean="0">
                <a:latin typeface="+mj-ea"/>
                <a:ea typeface="+mj-ea"/>
              </a:rPr>
              <a:t>推移</a:t>
            </a:r>
            <a:r>
              <a:rPr lang="zh-TW" altLang="ja-JP" sz="1200" dirty="0" smtClean="0">
                <a:latin typeface="+mj-ea"/>
                <a:ea typeface="+mj-ea"/>
              </a:rPr>
              <a:t>」</a:t>
            </a:r>
            <a:endParaRPr lang="ja-JP" altLang="ja-JP" sz="1200" dirty="0" smtClean="0">
              <a:latin typeface="+mj-ea"/>
              <a:ea typeface="+mj-ea"/>
            </a:endParaRPr>
          </a:p>
          <a:p>
            <a:pPr latinLnBrk="1"/>
            <a:r>
              <a:rPr lang="en-US" altLang="ja-JP" sz="1200" dirty="0" smtClean="0">
                <a:latin typeface="+mj-ea"/>
                <a:ea typeface="+mj-ea"/>
              </a:rPr>
              <a:t>[Jun12] Jun Tajima,</a:t>
            </a:r>
            <a:r>
              <a:rPr lang="ja-JP" altLang="ja-JP" sz="1200" dirty="0" smtClean="0">
                <a:latin typeface="+mj-ea"/>
                <a:ea typeface="+mj-ea"/>
              </a:rPr>
              <a:t>「電書魂</a:t>
            </a:r>
            <a:r>
              <a:rPr lang="en-US" altLang="ja-JP" sz="1200" dirty="0" smtClean="0">
                <a:latin typeface="+mj-ea"/>
                <a:ea typeface="+mj-ea"/>
              </a:rPr>
              <a:t> -</a:t>
            </a:r>
            <a:r>
              <a:rPr lang="ja-JP" altLang="ja-JP" sz="1200" dirty="0" smtClean="0">
                <a:latin typeface="+mj-ea"/>
                <a:ea typeface="+mj-ea"/>
              </a:rPr>
              <a:t>グーテンベルグの遥か彼方へ</a:t>
            </a:r>
            <a:r>
              <a:rPr lang="en-US" altLang="ja-JP" sz="1200" dirty="0" smtClean="0">
                <a:latin typeface="+mj-ea"/>
                <a:ea typeface="+mj-ea"/>
              </a:rPr>
              <a:t>- </a:t>
            </a:r>
            <a:r>
              <a:rPr lang="ja-JP" altLang="ja-JP" sz="1200" dirty="0" smtClean="0">
                <a:latin typeface="+mj-ea"/>
                <a:ea typeface="+mj-ea"/>
              </a:rPr>
              <a:t>印刷会社としての『電子書籍』への取り組み」</a:t>
            </a:r>
            <a:r>
              <a:rPr lang="en-US" altLang="ja-JP" sz="1200" dirty="0" smtClean="0">
                <a:latin typeface="+mj-ea"/>
                <a:ea typeface="+mj-ea"/>
              </a:rPr>
              <a:t>,</a:t>
            </a:r>
            <a:r>
              <a:rPr lang="en-US" altLang="ja-JP" sz="1200" dirty="0" smtClean="0">
                <a:latin typeface="+mj-ea"/>
                <a:ea typeface="+mj-ea"/>
              </a:rPr>
              <a:t>2012-03-30</a:t>
            </a:r>
            <a:endParaRPr lang="ja-JP" altLang="ja-JP" sz="1200" dirty="0" smtClean="0">
              <a:latin typeface="+mj-ea"/>
              <a:ea typeface="+mj-ea"/>
            </a:endParaRPr>
          </a:p>
          <a:p>
            <a:pPr latinLnBrk="1"/>
            <a:r>
              <a:rPr lang="en-US" altLang="ja-JP" sz="1200" dirty="0" smtClean="0">
                <a:latin typeface="+mj-ea"/>
                <a:ea typeface="+mj-ea"/>
              </a:rPr>
              <a:t>[</a:t>
            </a:r>
            <a:r>
              <a:rPr lang="ja-JP" altLang="ja-JP" sz="1200" dirty="0" smtClean="0">
                <a:latin typeface="+mj-ea"/>
                <a:ea typeface="+mj-ea"/>
              </a:rPr>
              <a:t>長期</a:t>
            </a:r>
            <a:r>
              <a:rPr lang="en-US" altLang="ja-JP" sz="1200" dirty="0" smtClean="0">
                <a:latin typeface="+mj-ea"/>
                <a:ea typeface="+mj-ea"/>
              </a:rPr>
              <a:t>12] </a:t>
            </a:r>
            <a:r>
              <a:rPr lang="ja-JP" altLang="ja-JP" sz="1200" dirty="0" smtClean="0">
                <a:latin typeface="+mj-ea"/>
                <a:ea typeface="+mj-ea"/>
              </a:rPr>
              <a:t>中山正樹</a:t>
            </a:r>
            <a:r>
              <a:rPr lang="en-US" altLang="ja-JP" sz="1200" dirty="0" smtClean="0">
                <a:latin typeface="+mj-ea"/>
                <a:ea typeface="+mj-ea"/>
              </a:rPr>
              <a:t>,</a:t>
            </a:r>
            <a:r>
              <a:rPr lang="ja-JP" altLang="ja-JP" sz="1200" dirty="0" smtClean="0">
                <a:latin typeface="+mj-ea"/>
                <a:ea typeface="+mj-ea"/>
              </a:rPr>
              <a:t>「電子書籍等のディジタルコンテンツの長期保存と、将来にわたっての利用の保証</a:t>
            </a:r>
            <a:r>
              <a:rPr lang="en-US" altLang="ja-JP" sz="1200" dirty="0" smtClean="0">
                <a:latin typeface="+mj-ea"/>
                <a:ea typeface="+mj-ea"/>
              </a:rPr>
              <a:t> -</a:t>
            </a:r>
            <a:r>
              <a:rPr lang="ja-JP" altLang="ja-JP" sz="1200" dirty="0" smtClean="0">
                <a:latin typeface="+mj-ea"/>
                <a:ea typeface="+mj-ea"/>
              </a:rPr>
              <a:t>文化的資産の保存に向けた関係機関との連携協力</a:t>
            </a:r>
            <a:r>
              <a:rPr lang="en-US" altLang="ja-JP" sz="1200" dirty="0" smtClean="0">
                <a:latin typeface="+mj-ea"/>
                <a:ea typeface="+mj-ea"/>
              </a:rPr>
              <a:t>-</a:t>
            </a:r>
            <a:r>
              <a:rPr lang="ja-JP" altLang="ja-JP" sz="1200" dirty="0" smtClean="0">
                <a:latin typeface="+mj-ea"/>
                <a:ea typeface="+mj-ea"/>
              </a:rPr>
              <a:t>」</a:t>
            </a:r>
            <a:r>
              <a:rPr lang="en-US" altLang="ja-JP" sz="1200" dirty="0" smtClean="0">
                <a:latin typeface="+mj-ea"/>
                <a:ea typeface="+mj-ea"/>
              </a:rPr>
              <a:t>,2012-11-15,</a:t>
            </a:r>
            <a:r>
              <a:rPr lang="ja-JP" altLang="ja-JP" sz="1200" dirty="0" smtClean="0">
                <a:latin typeface="+mj-ea"/>
                <a:ea typeface="+mj-ea"/>
              </a:rPr>
              <a:t>「情報処理</a:t>
            </a:r>
            <a:r>
              <a:rPr lang="en-US" altLang="ja-JP" sz="1200" dirty="0" smtClean="0">
                <a:latin typeface="+mj-ea"/>
                <a:ea typeface="+mj-ea"/>
              </a:rPr>
              <a:t> Vol.53 No.12 </a:t>
            </a:r>
            <a:r>
              <a:rPr lang="ja-JP" altLang="ja-JP" sz="1200" dirty="0" smtClean="0">
                <a:latin typeface="+mj-ea"/>
                <a:ea typeface="+mj-ea"/>
              </a:rPr>
              <a:t>通巻</a:t>
            </a:r>
            <a:r>
              <a:rPr lang="en-US" altLang="ja-JP" sz="1200" dirty="0" smtClean="0">
                <a:latin typeface="+mj-ea"/>
                <a:ea typeface="+mj-ea"/>
              </a:rPr>
              <a:t>573</a:t>
            </a:r>
            <a:r>
              <a:rPr lang="ja-JP" altLang="ja-JP" sz="1200" dirty="0" smtClean="0">
                <a:latin typeface="+mj-ea"/>
                <a:ea typeface="+mj-ea"/>
              </a:rPr>
              <a:t>号　</a:t>
            </a:r>
            <a:r>
              <a:rPr lang="en-US" altLang="ja-JP" sz="1200" dirty="0" smtClean="0">
                <a:latin typeface="+mj-ea"/>
                <a:ea typeface="+mj-ea"/>
              </a:rPr>
              <a:t>1277</a:t>
            </a:r>
            <a:r>
              <a:rPr lang="ja-JP" altLang="ja-JP" sz="1200" dirty="0" smtClean="0">
                <a:latin typeface="+mj-ea"/>
                <a:ea typeface="+mj-ea"/>
              </a:rPr>
              <a:t>頁」参照日</a:t>
            </a:r>
            <a:r>
              <a:rPr lang="en-US" altLang="ja-JP" sz="1200" dirty="0" smtClean="0">
                <a:latin typeface="+mj-ea"/>
                <a:ea typeface="+mj-ea"/>
              </a:rPr>
              <a:t>2012-12-09</a:t>
            </a:r>
            <a:endParaRPr lang="ja-JP" altLang="ja-JP" sz="1200" dirty="0" smtClean="0">
              <a:latin typeface="+mj-ea"/>
              <a:ea typeface="+mj-ea"/>
            </a:endParaRPr>
          </a:p>
          <a:p>
            <a:pPr latinLnBrk="1"/>
            <a:r>
              <a:rPr lang="en-US" altLang="ja-JP" sz="1200" dirty="0" smtClean="0">
                <a:latin typeface="+mj-ea"/>
                <a:ea typeface="+mj-ea"/>
              </a:rPr>
              <a:t>[</a:t>
            </a:r>
            <a:r>
              <a:rPr lang="ja-JP" altLang="ja-JP" sz="1200" dirty="0" smtClean="0">
                <a:latin typeface="+mj-ea"/>
                <a:ea typeface="+mj-ea"/>
              </a:rPr>
              <a:t>ビジ</a:t>
            </a:r>
            <a:r>
              <a:rPr lang="en-US" altLang="ja-JP" sz="1200" dirty="0" smtClean="0">
                <a:latin typeface="+mj-ea"/>
                <a:ea typeface="+mj-ea"/>
              </a:rPr>
              <a:t>12] </a:t>
            </a:r>
            <a:r>
              <a:rPr lang="ja-JP" altLang="ja-JP" sz="1200" dirty="0" smtClean="0">
                <a:latin typeface="+mj-ea"/>
                <a:ea typeface="+mj-ea"/>
              </a:rPr>
              <a:t>和田崇志</a:t>
            </a:r>
            <a:r>
              <a:rPr lang="en-US" altLang="ja-JP" sz="1200" dirty="0" smtClean="0">
                <a:latin typeface="+mj-ea"/>
                <a:ea typeface="+mj-ea"/>
              </a:rPr>
              <a:t>,</a:t>
            </a:r>
            <a:r>
              <a:rPr lang="ja-JP" altLang="ja-JP" sz="1200" dirty="0" smtClean="0">
                <a:latin typeface="+mj-ea"/>
                <a:ea typeface="+mj-ea"/>
              </a:rPr>
              <a:t>｢</a:t>
            </a:r>
            <a:r>
              <a:rPr lang="en-US" altLang="ja-JP" sz="1200" dirty="0" smtClean="0">
                <a:latin typeface="+mj-ea"/>
                <a:ea typeface="+mj-ea"/>
              </a:rPr>
              <a:t>Web</a:t>
            </a:r>
            <a:r>
              <a:rPr lang="ja-JP" altLang="ja-JP" sz="1200" dirty="0" smtClean="0">
                <a:latin typeface="+mj-ea"/>
                <a:ea typeface="+mj-ea"/>
              </a:rPr>
              <a:t>ビジネス改善講座 電子書籍が普及しない理由｣</a:t>
            </a:r>
            <a:r>
              <a:rPr lang="en-US" altLang="ja-JP" sz="1200" dirty="0" smtClean="0">
                <a:latin typeface="+mj-ea"/>
                <a:ea typeface="+mj-ea"/>
              </a:rPr>
              <a:t>, </a:t>
            </a:r>
            <a:r>
              <a:rPr lang="en-US" altLang="ja-JP" sz="1200" dirty="0" smtClean="0">
                <a:latin typeface="+mj-ea"/>
                <a:ea typeface="+mj-ea"/>
              </a:rPr>
              <a:t>2012-12-03</a:t>
            </a:r>
            <a:endParaRPr lang="ja-JP" altLang="ja-JP" sz="1200" dirty="0" smtClean="0">
              <a:latin typeface="+mj-ea"/>
              <a:ea typeface="+mj-ea"/>
            </a:endParaRPr>
          </a:p>
          <a:p>
            <a:r>
              <a:rPr lang="en-US" altLang="ja-JP" sz="1200" dirty="0" smtClean="0">
                <a:latin typeface="+mj-ea"/>
                <a:ea typeface="+mj-ea"/>
              </a:rPr>
              <a:t>[</a:t>
            </a:r>
            <a:r>
              <a:rPr lang="en-US" altLang="ja-JP" sz="1200" dirty="0" smtClean="0">
                <a:latin typeface="+mj-ea"/>
                <a:ea typeface="+mj-ea"/>
              </a:rPr>
              <a:t>Miha10] Miha Kovac,</a:t>
            </a:r>
            <a:r>
              <a:rPr lang="ja-JP" altLang="ja-JP" sz="1200" dirty="0" smtClean="0">
                <a:latin typeface="+mj-ea"/>
                <a:ea typeface="+mj-ea"/>
              </a:rPr>
              <a:t>「</a:t>
            </a:r>
            <a:r>
              <a:rPr lang="en-US" altLang="ja-JP" sz="1200" dirty="0" smtClean="0">
                <a:latin typeface="+mj-ea"/>
                <a:ea typeface="+mj-ea"/>
              </a:rPr>
              <a:t>Why there's no EU Kindle: the view from a European suburb</a:t>
            </a:r>
            <a:r>
              <a:rPr lang="ja-JP" altLang="ja-JP" sz="1200" dirty="0" smtClean="0">
                <a:latin typeface="+mj-ea"/>
                <a:ea typeface="+mj-ea"/>
              </a:rPr>
              <a:t>」</a:t>
            </a:r>
            <a:r>
              <a:rPr lang="en-US" altLang="ja-JP" sz="1200" dirty="0" smtClean="0">
                <a:latin typeface="+mj-ea"/>
                <a:ea typeface="+mj-ea"/>
              </a:rPr>
              <a:t>,</a:t>
            </a:r>
            <a:r>
              <a:rPr lang="en-US" altLang="ja-JP" sz="1200" dirty="0" smtClean="0">
                <a:latin typeface="+mj-ea"/>
                <a:ea typeface="+mj-ea"/>
              </a:rPr>
              <a:t>2010-08-05</a:t>
            </a:r>
            <a:endParaRPr lang="ja-JP" altLang="ja-JP" sz="1200" dirty="0" smtClean="0">
              <a:latin typeface="+mj-ea"/>
              <a:ea typeface="+mj-ea"/>
            </a:endParaRPr>
          </a:p>
          <a:p>
            <a:r>
              <a:rPr lang="en-US" altLang="ja-JP" sz="1200" dirty="0" smtClean="0">
                <a:latin typeface="+mj-ea"/>
                <a:ea typeface="+mj-ea"/>
              </a:rPr>
              <a:t>[</a:t>
            </a:r>
            <a:r>
              <a:rPr lang="ja-JP" altLang="ja-JP" sz="1200" dirty="0" smtClean="0">
                <a:latin typeface="+mj-ea"/>
                <a:ea typeface="+mj-ea"/>
              </a:rPr>
              <a:t>シュピ</a:t>
            </a:r>
            <a:r>
              <a:rPr lang="en-US" altLang="ja-JP" sz="1200" dirty="0" smtClean="0">
                <a:latin typeface="+mj-ea"/>
                <a:ea typeface="+mj-ea"/>
              </a:rPr>
              <a:t>10] </a:t>
            </a:r>
            <a:r>
              <a:rPr lang="ja-JP" altLang="ja-JP" sz="1200" dirty="0" smtClean="0">
                <a:latin typeface="+mj-ea"/>
                <a:ea typeface="+mj-ea"/>
              </a:rPr>
              <a:t>シュピッツナーゲル典子</a:t>
            </a:r>
            <a:r>
              <a:rPr lang="en-US" altLang="ja-JP" sz="1200" dirty="0" smtClean="0">
                <a:latin typeface="+mj-ea"/>
                <a:ea typeface="+mj-ea"/>
              </a:rPr>
              <a:t>,</a:t>
            </a:r>
            <a:r>
              <a:rPr lang="ja-JP" altLang="ja-JP" sz="1200" dirty="0" smtClean="0">
                <a:latin typeface="+mj-ea"/>
                <a:ea typeface="+mj-ea"/>
              </a:rPr>
              <a:t>「ドイツの電子書籍最新事情、『本は魂｣の国もディジタル化は無視できず」</a:t>
            </a:r>
            <a:r>
              <a:rPr lang="en-US" altLang="ja-JP" sz="1200" dirty="0" smtClean="0">
                <a:latin typeface="+mj-ea"/>
                <a:ea typeface="+mj-ea"/>
              </a:rPr>
              <a:t>,2010-11-22,</a:t>
            </a:r>
            <a:endParaRPr lang="ja-JP" altLang="ja-JP" sz="1200" dirty="0" smtClean="0">
              <a:latin typeface="+mj-ea"/>
              <a:ea typeface="+mj-ea"/>
            </a:endParaRPr>
          </a:p>
          <a:p>
            <a:r>
              <a:rPr lang="de-DE" altLang="ja-JP" sz="1200" dirty="0" smtClean="0">
                <a:latin typeface="+mj-ea"/>
                <a:ea typeface="+mj-ea"/>
              </a:rPr>
              <a:t>[</a:t>
            </a:r>
            <a:r>
              <a:rPr lang="de-DE" altLang="ja-JP" sz="1200" dirty="0" smtClean="0">
                <a:latin typeface="+mj-ea"/>
                <a:ea typeface="+mj-ea"/>
              </a:rPr>
              <a:t>Art10] ArtSalt,</a:t>
            </a:r>
            <a:r>
              <a:rPr lang="ja-JP" altLang="ja-JP" sz="1200" dirty="0" smtClean="0">
                <a:latin typeface="+mj-ea"/>
                <a:ea typeface="+mj-ea"/>
              </a:rPr>
              <a:t>「ヨーロッパの電子書籍化が遅れる理由」</a:t>
            </a:r>
            <a:r>
              <a:rPr lang="de-DE" altLang="ja-JP" sz="1200" dirty="0" smtClean="0">
                <a:latin typeface="+mj-ea"/>
                <a:ea typeface="+mj-ea"/>
              </a:rPr>
              <a:t>,</a:t>
            </a:r>
            <a:r>
              <a:rPr lang="de-DE" altLang="ja-JP" sz="1200" dirty="0" smtClean="0">
                <a:latin typeface="+mj-ea"/>
                <a:ea typeface="+mj-ea"/>
              </a:rPr>
              <a:t>2010-08-09</a:t>
            </a:r>
            <a:endParaRPr lang="ja-JP" altLang="ja-JP" sz="1200" dirty="0" smtClean="0">
              <a:latin typeface="+mj-ea"/>
              <a:ea typeface="+mj-ea"/>
            </a:endParaRPr>
          </a:p>
          <a:p>
            <a:r>
              <a:rPr lang="en-US" altLang="ja-JP" sz="1200" dirty="0" smtClean="0">
                <a:latin typeface="+mj-ea"/>
                <a:ea typeface="+mj-ea"/>
              </a:rPr>
              <a:t>[</a:t>
            </a:r>
            <a:r>
              <a:rPr lang="ja-JP" altLang="ja-JP" sz="1200" dirty="0" smtClean="0">
                <a:latin typeface="+mj-ea"/>
                <a:ea typeface="+mj-ea"/>
              </a:rPr>
              <a:t>パピ</a:t>
            </a:r>
            <a:r>
              <a:rPr lang="en-US" altLang="ja-JP" sz="1200" dirty="0" smtClean="0">
                <a:latin typeface="+mj-ea"/>
                <a:ea typeface="+mj-ea"/>
              </a:rPr>
              <a:t>12] </a:t>
            </a:r>
            <a:r>
              <a:rPr lang="ja-JP" altLang="ja-JP" sz="1200" dirty="0" smtClean="0">
                <a:latin typeface="+mj-ea"/>
                <a:ea typeface="+mj-ea"/>
              </a:rPr>
              <a:t>株式会社パピレス</a:t>
            </a:r>
            <a:r>
              <a:rPr lang="en-US" altLang="ja-JP" sz="1200" dirty="0" smtClean="0">
                <a:latin typeface="+mj-ea"/>
                <a:ea typeface="+mj-ea"/>
              </a:rPr>
              <a:t>,</a:t>
            </a:r>
            <a:r>
              <a:rPr lang="ja-JP" altLang="ja-JP" sz="1200" dirty="0" smtClean="0">
                <a:latin typeface="+mj-ea"/>
                <a:ea typeface="+mj-ea"/>
              </a:rPr>
              <a:t>「海外の電子書籍事情」</a:t>
            </a:r>
            <a:r>
              <a:rPr lang="en-US" altLang="ja-JP" sz="1200" dirty="0" smtClean="0">
                <a:latin typeface="+mj-ea"/>
                <a:ea typeface="+mj-ea"/>
              </a:rPr>
              <a:t>,</a:t>
            </a:r>
            <a:r>
              <a:rPr lang="en-US" altLang="ja-JP" sz="1200" dirty="0" smtClean="0">
                <a:latin typeface="+mj-ea"/>
                <a:ea typeface="+mj-ea"/>
              </a:rPr>
              <a:t>2012-05-10</a:t>
            </a:r>
            <a:endParaRPr lang="ja-JP" altLang="ja-JP" sz="1200" dirty="0" smtClean="0">
              <a:latin typeface="+mj-ea"/>
              <a:ea typeface="+mj-ea"/>
            </a:endParaRPr>
          </a:p>
          <a:p>
            <a:pPr latinLnBrk="1"/>
            <a:r>
              <a:rPr lang="en-US" altLang="ja-JP" sz="1200" dirty="0" smtClean="0">
                <a:latin typeface="+mj-ea"/>
                <a:ea typeface="+mj-ea"/>
              </a:rPr>
              <a:t>[</a:t>
            </a:r>
            <a:r>
              <a:rPr lang="ja-JP" altLang="ja-JP" sz="1200" dirty="0" smtClean="0">
                <a:latin typeface="+mj-ea"/>
                <a:ea typeface="+mj-ea"/>
              </a:rPr>
              <a:t>取組</a:t>
            </a:r>
            <a:r>
              <a:rPr lang="en-US" altLang="ja-JP" sz="1200" dirty="0" smtClean="0">
                <a:latin typeface="+mj-ea"/>
                <a:ea typeface="+mj-ea"/>
              </a:rPr>
              <a:t>12] </a:t>
            </a:r>
            <a:r>
              <a:rPr lang="ja-JP" altLang="ja-JP" sz="1200" dirty="0" smtClean="0">
                <a:latin typeface="+mj-ea"/>
                <a:ea typeface="+mj-ea"/>
              </a:rPr>
              <a:t>植村八潮</a:t>
            </a:r>
            <a:r>
              <a:rPr lang="en-US" altLang="ja-JP" sz="1200" dirty="0" smtClean="0">
                <a:latin typeface="+mj-ea"/>
                <a:ea typeface="+mj-ea"/>
              </a:rPr>
              <a:t>,</a:t>
            </a:r>
            <a:r>
              <a:rPr lang="ja-JP" altLang="ja-JP" sz="1200" dirty="0" smtClean="0">
                <a:latin typeface="+mj-ea"/>
                <a:ea typeface="+mj-ea"/>
              </a:rPr>
              <a:t>「出版社による電子書籍への取り組み</a:t>
            </a:r>
            <a:r>
              <a:rPr lang="en-US" altLang="ja-JP" sz="1200" dirty="0" smtClean="0">
                <a:latin typeface="+mj-ea"/>
                <a:ea typeface="+mj-ea"/>
              </a:rPr>
              <a:t>-</a:t>
            </a:r>
            <a:r>
              <a:rPr lang="ja-JP" altLang="ja-JP" sz="1200" dirty="0" smtClean="0">
                <a:latin typeface="+mj-ea"/>
                <a:ea typeface="+mj-ea"/>
              </a:rPr>
              <a:t>電子流通基盤の構築</a:t>
            </a:r>
            <a:r>
              <a:rPr lang="en-US" altLang="ja-JP" sz="1200" dirty="0" smtClean="0">
                <a:latin typeface="+mj-ea"/>
                <a:ea typeface="+mj-ea"/>
              </a:rPr>
              <a:t>-</a:t>
            </a:r>
            <a:r>
              <a:rPr lang="ja-JP" altLang="ja-JP" sz="1200" dirty="0" smtClean="0">
                <a:latin typeface="+mj-ea"/>
                <a:ea typeface="+mj-ea"/>
              </a:rPr>
              <a:t>」</a:t>
            </a:r>
            <a:r>
              <a:rPr lang="en-US" altLang="ja-JP" sz="1200" dirty="0" smtClean="0">
                <a:latin typeface="+mj-ea"/>
                <a:ea typeface="+mj-ea"/>
              </a:rPr>
              <a:t>,2012-09-17,</a:t>
            </a:r>
            <a:r>
              <a:rPr lang="ja-JP" altLang="ja-JP" sz="1200" dirty="0" smtClean="0">
                <a:latin typeface="+mj-ea"/>
                <a:ea typeface="+mj-ea"/>
              </a:rPr>
              <a:t>「情報処理</a:t>
            </a:r>
            <a:r>
              <a:rPr lang="en-US" altLang="ja-JP" sz="1200" dirty="0" smtClean="0">
                <a:latin typeface="+mj-ea"/>
                <a:ea typeface="+mj-ea"/>
              </a:rPr>
              <a:t> Vol.53 No.12 </a:t>
            </a:r>
            <a:r>
              <a:rPr lang="ja-JP" altLang="ja-JP" sz="1200" dirty="0" smtClean="0">
                <a:latin typeface="+mj-ea"/>
                <a:ea typeface="+mj-ea"/>
              </a:rPr>
              <a:t>通巻</a:t>
            </a:r>
            <a:r>
              <a:rPr lang="en-US" altLang="ja-JP" sz="1200" dirty="0" smtClean="0">
                <a:latin typeface="+mj-ea"/>
                <a:ea typeface="+mj-ea"/>
              </a:rPr>
              <a:t>573</a:t>
            </a:r>
            <a:r>
              <a:rPr lang="ja-JP" altLang="ja-JP" sz="1200" dirty="0" smtClean="0">
                <a:latin typeface="+mj-ea"/>
                <a:ea typeface="+mj-ea"/>
              </a:rPr>
              <a:t>号　</a:t>
            </a:r>
            <a:r>
              <a:rPr lang="en-US" altLang="ja-JP" sz="1200" dirty="0" smtClean="0">
                <a:latin typeface="+mj-ea"/>
                <a:ea typeface="+mj-ea"/>
              </a:rPr>
              <a:t>1267</a:t>
            </a:r>
            <a:r>
              <a:rPr lang="ja-JP" altLang="ja-JP" sz="1200" dirty="0" smtClean="0">
                <a:latin typeface="+mj-ea"/>
                <a:ea typeface="+mj-ea"/>
              </a:rPr>
              <a:t>頁」</a:t>
            </a:r>
          </a:p>
          <a:p>
            <a:pPr latinLnBrk="1"/>
            <a:r>
              <a:rPr lang="en-US" altLang="ja-JP" sz="1200" dirty="0" smtClean="0">
                <a:latin typeface="+mj-ea"/>
                <a:ea typeface="+mj-ea"/>
              </a:rPr>
              <a:t>[</a:t>
            </a:r>
            <a:r>
              <a:rPr lang="ja-JP" altLang="ja-JP" sz="1200" dirty="0" smtClean="0">
                <a:latin typeface="+mj-ea"/>
                <a:ea typeface="+mj-ea"/>
              </a:rPr>
              <a:t>著作</a:t>
            </a:r>
            <a:r>
              <a:rPr lang="en-US" altLang="ja-JP" sz="1200" dirty="0" smtClean="0">
                <a:latin typeface="+mj-ea"/>
                <a:ea typeface="+mj-ea"/>
              </a:rPr>
              <a:t>12] </a:t>
            </a:r>
            <a:r>
              <a:rPr lang="ja-JP" altLang="ja-JP" sz="1200" dirty="0" smtClean="0">
                <a:latin typeface="+mj-ea"/>
                <a:ea typeface="+mj-ea"/>
              </a:rPr>
              <a:t>鳥澤孝之</a:t>
            </a:r>
            <a:r>
              <a:rPr lang="en-US" altLang="ja-JP" sz="1200" dirty="0" smtClean="0">
                <a:latin typeface="+mj-ea"/>
                <a:ea typeface="+mj-ea"/>
              </a:rPr>
              <a:t>,</a:t>
            </a:r>
            <a:r>
              <a:rPr lang="ja-JP" altLang="ja-JP" sz="1200" dirty="0" smtClean="0">
                <a:latin typeface="+mj-ea"/>
                <a:ea typeface="+mj-ea"/>
              </a:rPr>
              <a:t>「電子書籍の著作権制度上の課題―出版社と図書館の視点から―」</a:t>
            </a:r>
            <a:r>
              <a:rPr lang="en-US" altLang="ja-JP" sz="1200" dirty="0" smtClean="0">
                <a:latin typeface="+mj-ea"/>
                <a:ea typeface="+mj-ea"/>
              </a:rPr>
              <a:t>, </a:t>
            </a:r>
            <a:r>
              <a:rPr lang="en-US" altLang="ja-JP" sz="1200" dirty="0" smtClean="0">
                <a:latin typeface="+mj-ea"/>
                <a:ea typeface="+mj-ea"/>
              </a:rPr>
              <a:t>2011-03-11</a:t>
            </a:r>
            <a:endParaRPr lang="ja-JP" altLang="ja-JP" sz="1200" dirty="0" smtClean="0">
              <a:latin typeface="+mj-ea"/>
              <a:ea typeface="+mj-ea"/>
            </a:endParaRPr>
          </a:p>
          <a:p>
            <a:pPr latinLnBrk="1"/>
            <a:r>
              <a:rPr lang="en-US" altLang="ja-JP" sz="1200" dirty="0" smtClean="0">
                <a:latin typeface="+mj-ea"/>
                <a:ea typeface="+mj-ea"/>
              </a:rPr>
              <a:t>[</a:t>
            </a:r>
            <a:r>
              <a:rPr lang="ja-JP" altLang="ja-JP" sz="1200" dirty="0" smtClean="0">
                <a:latin typeface="+mj-ea"/>
                <a:ea typeface="+mj-ea"/>
              </a:rPr>
              <a:t>提言</a:t>
            </a:r>
            <a:r>
              <a:rPr lang="en-US" altLang="ja-JP" sz="1200" dirty="0" smtClean="0">
                <a:latin typeface="+mj-ea"/>
                <a:ea typeface="+mj-ea"/>
              </a:rPr>
              <a:t>12] </a:t>
            </a:r>
            <a:r>
              <a:rPr lang="ja-JP" altLang="ja-JP" sz="1200" dirty="0" smtClean="0">
                <a:latin typeface="+mj-ea"/>
                <a:ea typeface="+mj-ea"/>
              </a:rPr>
              <a:t>小山翔太朗</a:t>
            </a:r>
            <a:r>
              <a:rPr lang="en-US" altLang="ja-JP" sz="1200" dirty="0" smtClean="0">
                <a:latin typeface="+mj-ea"/>
                <a:ea typeface="+mj-ea"/>
              </a:rPr>
              <a:t>,</a:t>
            </a:r>
            <a:r>
              <a:rPr lang="ja-JP" altLang="ja-JP" sz="1200" dirty="0" smtClean="0">
                <a:latin typeface="+mj-ea"/>
                <a:ea typeface="+mj-ea"/>
              </a:rPr>
              <a:t>斉藤タキ</a:t>
            </a:r>
            <a:r>
              <a:rPr lang="en-US" altLang="ja-JP" sz="1200" dirty="0" smtClean="0">
                <a:latin typeface="+mj-ea"/>
                <a:ea typeface="+mj-ea"/>
              </a:rPr>
              <a:t>,</a:t>
            </a:r>
            <a:r>
              <a:rPr lang="ja-JP" altLang="ja-JP" sz="1200" dirty="0" smtClean="0">
                <a:latin typeface="+mj-ea"/>
                <a:ea typeface="+mj-ea"/>
              </a:rPr>
              <a:t>田島萌</a:t>
            </a:r>
            <a:r>
              <a:rPr lang="en-US" altLang="ja-JP" sz="1200" dirty="0" smtClean="0">
                <a:latin typeface="+mj-ea"/>
                <a:ea typeface="+mj-ea"/>
              </a:rPr>
              <a:t>,</a:t>
            </a:r>
            <a:r>
              <a:rPr lang="ja-JP" altLang="ja-JP" sz="1200" dirty="0" smtClean="0">
                <a:latin typeface="+mj-ea"/>
                <a:ea typeface="+mj-ea"/>
              </a:rPr>
              <a:t>｢日本における電子書籍出版ビジネス発展への提言</a:t>
            </a:r>
            <a:r>
              <a:rPr lang="ja-JP" altLang="ja-JP" sz="1200" dirty="0" smtClean="0">
                <a:latin typeface="+mj-ea"/>
                <a:ea typeface="+mj-ea"/>
              </a:rPr>
              <a:t>｣</a:t>
            </a:r>
            <a:endParaRPr kumimoji="1" lang="ja-JP" altLang="en-US" sz="1200" dirty="0">
              <a:latin typeface="+mj-ea"/>
              <a:ea typeface="+mj-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　次</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はじめに</a:t>
            </a:r>
            <a:endParaRPr lang="en-US" altLang="ja-JP" dirty="0" smtClean="0"/>
          </a:p>
          <a:p>
            <a:r>
              <a:rPr kumimoji="1" lang="ja-JP" altLang="en-US" dirty="0" smtClean="0"/>
              <a:t>概要</a:t>
            </a:r>
            <a:endParaRPr kumimoji="1" lang="en-US" altLang="ja-JP" dirty="0" smtClean="0"/>
          </a:p>
          <a:p>
            <a:r>
              <a:rPr lang="ja-JP" altLang="en-US" dirty="0" smtClean="0"/>
              <a:t>１章　電子書籍について</a:t>
            </a:r>
            <a:endParaRPr lang="en-US" altLang="ja-JP" dirty="0" smtClean="0"/>
          </a:p>
          <a:p>
            <a:r>
              <a:rPr lang="ja-JP" altLang="en-US" dirty="0" smtClean="0"/>
              <a:t>２章　電子書籍のメリットとディメリット</a:t>
            </a:r>
            <a:endParaRPr lang="en-US" altLang="ja-JP" dirty="0" smtClean="0"/>
          </a:p>
          <a:p>
            <a:r>
              <a:rPr lang="ja-JP" altLang="en-US" dirty="0" smtClean="0"/>
              <a:t>３章　国会図書館の取組み</a:t>
            </a:r>
            <a:endParaRPr lang="en-US" altLang="ja-JP" dirty="0" smtClean="0"/>
          </a:p>
          <a:p>
            <a:r>
              <a:rPr lang="ja-JP" altLang="en-US" dirty="0" smtClean="0"/>
              <a:t>４章　電子書籍の将来性</a:t>
            </a:r>
            <a:endParaRPr lang="en-US" altLang="ja-JP" dirty="0" smtClean="0"/>
          </a:p>
          <a:p>
            <a:r>
              <a:rPr kumimoji="1" lang="ja-JP" altLang="en-US" dirty="0" smtClean="0"/>
              <a:t>参考資料</a:t>
            </a: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はじめに</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lang="ja-JP" altLang="en-US" dirty="0" smtClean="0"/>
              <a:t>　</a:t>
            </a:r>
            <a:r>
              <a:rPr lang="ja-JP" altLang="ja-JP" sz="2800" dirty="0" smtClean="0">
                <a:latin typeface="+mn-ea"/>
              </a:rPr>
              <a:t>近年、印刷書籍に代わるコンテンツとして電子書籍がアメリカを中心に普及し始めているが、電子書籍が普及することは果たして良いか悪いかを示す。</a:t>
            </a:r>
          </a:p>
          <a:p>
            <a:r>
              <a:rPr lang="en-US" altLang="ja-JP" sz="2800" dirty="0" smtClean="0">
                <a:latin typeface="+mn-ea"/>
              </a:rPr>
              <a:t>  </a:t>
            </a:r>
            <a:r>
              <a:rPr lang="ja-JP" altLang="ja-JP" sz="2800" dirty="0" smtClean="0">
                <a:latin typeface="+mn-ea"/>
              </a:rPr>
              <a:t>電子書籍は便利で経済的であり、普及することは良いことである。</a:t>
            </a:r>
          </a:p>
          <a:p>
            <a:r>
              <a:rPr lang="ja-JP" altLang="ja-JP" sz="2800" dirty="0" smtClean="0">
                <a:latin typeface="+mn-ea"/>
              </a:rPr>
              <a:t>一見便利で経済的な電子書籍だが、何故一般に普及しないのか。普及しないのは何か大きな問題や欠点があるからではないか。日本の電子書籍業界の事情を調査し、普及に至らない原因とそれを踏まえた上での普及に対する可否について考察する。</a:t>
            </a:r>
          </a:p>
          <a:p>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概　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１章では、電子書籍について詳しく説明する。</a:t>
            </a:r>
            <a:endParaRPr lang="en-US" altLang="ja-JP" dirty="0" smtClean="0"/>
          </a:p>
          <a:p>
            <a:r>
              <a:rPr kumimoji="1" lang="ja-JP" altLang="en-US" dirty="0" smtClean="0"/>
              <a:t>２章では電子書籍のメリットとディメリットを分析する</a:t>
            </a:r>
            <a:endParaRPr kumimoji="1" lang="en-US" altLang="ja-JP" dirty="0" smtClean="0"/>
          </a:p>
          <a:p>
            <a:r>
              <a:rPr lang="ja-JP" altLang="en-US" dirty="0" smtClean="0"/>
              <a:t>３章では国会図書館が行っている、電子書籍の保存と利用の取り組みについて説明する。</a:t>
            </a:r>
            <a:endParaRPr lang="en-US" altLang="ja-JP" dirty="0" smtClean="0"/>
          </a:p>
          <a:p>
            <a:r>
              <a:rPr kumimoji="1" lang="ja-JP" altLang="en-US" dirty="0" smtClean="0"/>
              <a:t>４章では、電子書籍の将来性を考察する。</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１章　</a:t>
            </a:r>
            <a:r>
              <a:rPr lang="ja-JP" altLang="en-US" dirty="0" smtClean="0"/>
              <a:t>電子書籍について</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sz="2800" dirty="0" smtClean="0">
                <a:latin typeface="+mn-ea"/>
              </a:rPr>
              <a:t>　</a:t>
            </a:r>
            <a:r>
              <a:rPr lang="ja-JP" altLang="ja-JP" sz="2800" dirty="0" smtClean="0">
                <a:latin typeface="+mn-ea"/>
              </a:rPr>
              <a:t>電子書籍とは、紙にインクで印刷する印刷書籍に代わって、パソコンやスマートフォンなどディジタル機器のディスプレイを使い情報を発信する次世代コンテンツである</a:t>
            </a:r>
            <a:r>
              <a:rPr lang="ja-JP" altLang="en-US" sz="2800" dirty="0" smtClean="0">
                <a:latin typeface="+mn-ea"/>
              </a:rPr>
              <a:t>。</a:t>
            </a:r>
            <a:endParaRPr lang="en-US" altLang="ja-JP" sz="2800" dirty="0" smtClean="0">
              <a:latin typeface="+mn-ea"/>
            </a:endParaRPr>
          </a:p>
          <a:p>
            <a:r>
              <a:rPr lang="ja-JP" altLang="en-US" sz="2800" dirty="0" smtClean="0">
                <a:latin typeface="+mn-ea"/>
              </a:rPr>
              <a:t>　</a:t>
            </a:r>
            <a:endParaRPr lang="en-US" altLang="ja-JP" sz="2800" dirty="0" smtClean="0">
              <a:latin typeface="+mn-ea"/>
            </a:endParaRPr>
          </a:p>
          <a:p>
            <a:r>
              <a:rPr lang="ja-JP" altLang="en-US" sz="2800" dirty="0" smtClean="0">
                <a:latin typeface="+mn-ea"/>
              </a:rPr>
              <a:t>　</a:t>
            </a:r>
            <a:r>
              <a:rPr lang="ja-JP" altLang="ja-JP" sz="2800" dirty="0" smtClean="0">
                <a:latin typeface="+mn-ea"/>
              </a:rPr>
              <a:t>既存の印刷物をそのままデジタルデータに変換したものから、ディジタル機器の特性に合わせて映像や音が流れたり、文字サイズを変更できるようにしたもの、内容が自動的に更新されるものなどである。</a:t>
            </a:r>
            <a:endParaRPr kumimoji="1" lang="ja-JP" altLang="en-US" sz="2800" dirty="0">
              <a:latin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２章　電子書籍のメリット　</a:t>
            </a:r>
            <a:endParaRPr kumimoji="1" lang="ja-JP" altLang="en-US" dirty="0"/>
          </a:p>
        </p:txBody>
      </p:sp>
      <p:sp>
        <p:nvSpPr>
          <p:cNvPr id="3" name="コンテンツ プレースホルダ 2"/>
          <p:cNvSpPr>
            <a:spLocks noGrp="1"/>
          </p:cNvSpPr>
          <p:nvPr>
            <p:ph idx="1"/>
          </p:nvPr>
        </p:nvSpPr>
        <p:spPr>
          <a:xfrm>
            <a:off x="467544" y="1484784"/>
            <a:ext cx="8229600" cy="4968552"/>
          </a:xfrm>
        </p:spPr>
        <p:txBody>
          <a:bodyPr>
            <a:noAutofit/>
          </a:bodyPr>
          <a:lstStyle/>
          <a:p>
            <a:r>
              <a:rPr lang="ja-JP" altLang="en-US" sz="1600" dirty="0" smtClean="0"/>
              <a:t>　</a:t>
            </a:r>
            <a:r>
              <a:rPr lang="ja-JP" altLang="ja-JP" sz="1800" dirty="0" smtClean="0">
                <a:latin typeface="+mn-ea"/>
              </a:rPr>
              <a:t>印刷物から電子データに代わることにより、印刷物という物体が必要なくなる。印刷出版する必要がなくなれば、紙やインクといった資源を使うこともなくなり、非常に経済的である。</a:t>
            </a:r>
            <a:endParaRPr lang="en-US" altLang="ja-JP" sz="1800" dirty="0" smtClean="0">
              <a:latin typeface="+mn-ea"/>
            </a:endParaRPr>
          </a:p>
          <a:p>
            <a:endParaRPr lang="ja-JP" altLang="ja-JP" sz="1800" dirty="0" smtClean="0">
              <a:latin typeface="+mn-ea"/>
            </a:endParaRPr>
          </a:p>
          <a:p>
            <a:r>
              <a:rPr lang="ja-JP" altLang="en-US" sz="1800" dirty="0" smtClean="0">
                <a:latin typeface="+mn-ea"/>
              </a:rPr>
              <a:t>　</a:t>
            </a:r>
            <a:r>
              <a:rPr lang="ja-JP" altLang="ja-JP" sz="1800" dirty="0" smtClean="0">
                <a:latin typeface="+mn-ea"/>
              </a:rPr>
              <a:t>電子書籍は蔵書スペースをほとんどとらない点で便利である。最近の電子書籍リーダーなら</a:t>
            </a:r>
            <a:r>
              <a:rPr lang="en-US" altLang="ja-JP" sz="1800" dirty="0" smtClean="0">
                <a:latin typeface="+mn-ea"/>
              </a:rPr>
              <a:t>1</a:t>
            </a:r>
            <a:r>
              <a:rPr lang="ja-JP" altLang="ja-JP" sz="1800" dirty="0" smtClean="0">
                <a:latin typeface="+mn-ea"/>
              </a:rPr>
              <a:t>台の中に何千冊もの書籍を保存することが可能。</a:t>
            </a:r>
          </a:p>
          <a:p>
            <a:r>
              <a:rPr lang="ja-JP" altLang="en-US" sz="1800" dirty="0" smtClean="0">
                <a:latin typeface="+mn-ea"/>
              </a:rPr>
              <a:t>　</a:t>
            </a:r>
            <a:endParaRPr lang="en-US" altLang="ja-JP" sz="1800" dirty="0" smtClean="0">
              <a:latin typeface="+mn-ea"/>
            </a:endParaRPr>
          </a:p>
          <a:p>
            <a:r>
              <a:rPr lang="ja-JP" altLang="en-US" sz="1800" dirty="0" smtClean="0">
                <a:latin typeface="+mn-ea"/>
              </a:rPr>
              <a:t>　</a:t>
            </a:r>
            <a:r>
              <a:rPr lang="ja-JP" altLang="ja-JP" sz="1800" dirty="0" smtClean="0">
                <a:latin typeface="+mn-ea"/>
              </a:rPr>
              <a:t>実際の印刷書籍と違い、インターネットを経由して、いつでもどこでも手軽にコンテンツを入手することができる。</a:t>
            </a:r>
          </a:p>
          <a:p>
            <a:r>
              <a:rPr lang="ja-JP" altLang="en-US" sz="1800" dirty="0" smtClean="0">
                <a:latin typeface="+mn-ea"/>
              </a:rPr>
              <a:t>　</a:t>
            </a:r>
            <a:r>
              <a:rPr lang="ja-JP" altLang="ja-JP" sz="1800" dirty="0" smtClean="0">
                <a:latin typeface="+mn-ea"/>
              </a:rPr>
              <a:t>文字のサイズなどを自在に調節することができ</a:t>
            </a:r>
            <a:r>
              <a:rPr lang="ja-JP" altLang="en-US" sz="1800" dirty="0" smtClean="0">
                <a:latin typeface="+mn-ea"/>
              </a:rPr>
              <a:t>る点</a:t>
            </a:r>
            <a:r>
              <a:rPr lang="ja-JP" altLang="ja-JP" sz="1800" dirty="0" smtClean="0">
                <a:latin typeface="+mn-ea"/>
              </a:rPr>
              <a:t>。</a:t>
            </a:r>
            <a:r>
              <a:rPr lang="ja-JP" altLang="en-US" sz="1800" dirty="0" smtClean="0">
                <a:latin typeface="+mn-ea"/>
              </a:rPr>
              <a:t>　</a:t>
            </a:r>
            <a:endParaRPr lang="en-US" altLang="ja-JP" sz="1800" dirty="0" smtClean="0">
              <a:latin typeface="+mn-ea"/>
            </a:endParaRPr>
          </a:p>
          <a:p>
            <a:endParaRPr lang="ja-JP" altLang="ja-JP" sz="1800" dirty="0" smtClean="0">
              <a:latin typeface="+mn-ea"/>
            </a:endParaRPr>
          </a:p>
          <a:p>
            <a:r>
              <a:rPr lang="ja-JP" altLang="en-US" sz="1800" dirty="0" smtClean="0">
                <a:latin typeface="+mn-ea"/>
              </a:rPr>
              <a:t>　</a:t>
            </a:r>
            <a:r>
              <a:rPr lang="ja-JP" altLang="ja-JP" sz="1800" dirty="0" smtClean="0">
                <a:latin typeface="+mn-ea"/>
              </a:rPr>
              <a:t>保存性。印刷物は経年によって劣化し保存状態も悪くなる。また、古い出版物ほど絶版の問題から入手が困難になる。電子書籍なら出版物がデータなので劣化することもなく、半永久的に保存しておくことが可能なので、過去の書籍が入手しづらくなることもなくなるだろう。</a:t>
            </a:r>
          </a:p>
          <a:p>
            <a:endParaRPr lang="ja-JP" altLang="ja-JP" sz="1800" dirty="0" smtClean="0">
              <a:latin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２章　ディメリット　</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latin typeface="+mn-ea"/>
              </a:rPr>
              <a:t>　</a:t>
            </a:r>
            <a:r>
              <a:rPr lang="ja-JP" altLang="ja-JP" dirty="0" smtClean="0"/>
              <a:t>印刷物という物体が必要なくなることは、印刷業界からすると死活問題である。</a:t>
            </a:r>
            <a:endParaRPr lang="en-US" altLang="ja-JP" dirty="0" smtClean="0"/>
          </a:p>
          <a:p>
            <a:pPr>
              <a:buNone/>
            </a:pPr>
            <a:endParaRPr lang="ja-JP" altLang="ja-JP" dirty="0" smtClean="0"/>
          </a:p>
          <a:p>
            <a:r>
              <a:rPr lang="ja-JP" altLang="en-US" dirty="0" smtClean="0"/>
              <a:t>　</a:t>
            </a:r>
            <a:r>
              <a:rPr lang="ja-JP" altLang="ja-JP" dirty="0" smtClean="0"/>
              <a:t>保存性も、欠点になりうる。電子書籍はコンピュータ上にデータとして保存されるが、もし記録されている機械に故障が起こるなど、データを消失してしまえば、二度とその書籍が手に入らなくなる可能性がある。</a:t>
            </a:r>
            <a:endParaRPr lang="ja-JP" altLang="ja-JP" dirty="0" smtClean="0">
              <a:latin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３章　国会図書館（</a:t>
            </a:r>
            <a:r>
              <a:rPr kumimoji="1" lang="en-US" altLang="ja-JP" dirty="0" smtClean="0"/>
              <a:t>NDL</a:t>
            </a:r>
            <a:r>
              <a:rPr kumimoji="1" lang="ja-JP" altLang="en-US" dirty="0" smtClean="0"/>
              <a:t>）の</a:t>
            </a:r>
            <a:r>
              <a:rPr lang="ja-JP" altLang="en-US" dirty="0" smtClean="0"/>
              <a:t>取組み</a:t>
            </a:r>
            <a:r>
              <a:rPr kumimoji="1" lang="ja-JP" altLang="en-US" dirty="0" smtClean="0"/>
              <a:t>　</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smtClean="0"/>
              <a:t>　</a:t>
            </a:r>
            <a:r>
              <a:rPr lang="en-US" altLang="ja-JP" dirty="0" smtClean="0"/>
              <a:t> NDL</a:t>
            </a:r>
            <a:r>
              <a:rPr lang="ja-JP" altLang="ja-JP" dirty="0" smtClean="0"/>
              <a:t>は、他機関と</a:t>
            </a:r>
            <a:r>
              <a:rPr lang="ja-JP" altLang="en-US" dirty="0" smtClean="0"/>
              <a:t>協力</a:t>
            </a:r>
            <a:r>
              <a:rPr lang="ja-JP" altLang="ja-JP" dirty="0" smtClean="0"/>
              <a:t>して、収集保存している資料</a:t>
            </a:r>
            <a:r>
              <a:rPr lang="ja-JP" altLang="en-US" dirty="0" smtClean="0"/>
              <a:t>と</a:t>
            </a:r>
            <a:r>
              <a:rPr lang="ja-JP" altLang="ja-JP" dirty="0" smtClean="0"/>
              <a:t>情報を、意味的に関連付け、一元化的に検索</a:t>
            </a:r>
            <a:r>
              <a:rPr lang="ja-JP" altLang="en-US" dirty="0" smtClean="0"/>
              <a:t>できるように考えている。そして</a:t>
            </a:r>
            <a:r>
              <a:rPr lang="ja-JP" altLang="ja-JP" dirty="0" smtClean="0"/>
              <a:t>、情報を文化的</a:t>
            </a:r>
            <a:r>
              <a:rPr lang="ja-JP" altLang="en-US" dirty="0" smtClean="0"/>
              <a:t>な</a:t>
            </a:r>
            <a:r>
              <a:rPr lang="ja-JP" altLang="ja-JP" dirty="0" smtClean="0"/>
              <a:t>資産として、将来にわたって利用できるようにすることを目指している</a:t>
            </a:r>
            <a:r>
              <a:rPr lang="ja-JP" altLang="ja-JP" dirty="0" smtClean="0"/>
              <a:t>。</a:t>
            </a:r>
            <a:endParaRPr lang="en-US" altLang="ja-JP" dirty="0" smtClean="0"/>
          </a:p>
          <a:p>
            <a:endParaRPr lang="ja-JP" altLang="ja-JP" dirty="0" smtClean="0"/>
          </a:p>
          <a:p>
            <a:r>
              <a:rPr lang="ja-JP" altLang="ja-JP" dirty="0" smtClean="0"/>
              <a:t>　様々な資料・情報を文化的資産として保存し、利活用を促進するためには、収集・組織化・保存・提供のシステム構築と運用、業務実施のあらゆる局面で、関係機関との連携協力が不可欠である</a:t>
            </a:r>
            <a:r>
              <a:rPr lang="ja-JP" altLang="en-US" dirty="0" smtClean="0"/>
              <a:t>と考えている</a:t>
            </a:r>
            <a:r>
              <a:rPr lang="ja-JP" altLang="ja-JP" dirty="0" smtClean="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３章　収集の取組み</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　</a:t>
            </a:r>
            <a:r>
              <a:rPr lang="en-US" altLang="ja-JP" dirty="0" smtClean="0"/>
              <a:t>2009</a:t>
            </a:r>
            <a:r>
              <a:rPr lang="ja-JP" altLang="ja-JP" dirty="0" smtClean="0"/>
              <a:t>年に国立国会図書館法と著作権法が改正され、国や</a:t>
            </a:r>
            <a:r>
              <a:rPr lang="ja-JP" altLang="en-US" dirty="0" smtClean="0"/>
              <a:t>自治体</a:t>
            </a:r>
            <a:r>
              <a:rPr lang="ja-JP" altLang="ja-JP" dirty="0" smtClean="0"/>
              <a:t>が発信するインターネット資料については、著作権者の許諾なく収集することが可能となった</a:t>
            </a:r>
            <a:r>
              <a:rPr lang="ja-JP" altLang="ja-JP" dirty="0" smtClean="0"/>
              <a:t>。</a:t>
            </a:r>
            <a:endParaRPr lang="en-US" altLang="ja-JP" dirty="0" smtClean="0"/>
          </a:p>
          <a:p>
            <a:endParaRPr lang="ja-JP" altLang="ja-JP" dirty="0" smtClean="0"/>
          </a:p>
          <a:p>
            <a:r>
              <a:rPr lang="ja-JP" altLang="ja-JP" dirty="0" smtClean="0"/>
              <a:t>さらに、</a:t>
            </a:r>
            <a:r>
              <a:rPr lang="en-US" altLang="ja-JP" dirty="0" smtClean="0"/>
              <a:t>2012</a:t>
            </a:r>
            <a:r>
              <a:rPr lang="ja-JP" altLang="ja-JP" dirty="0" smtClean="0"/>
              <a:t>年の改正により、オフライン資料の収集も著作権者の許可なく行うことが可能となった。これにより、無償提供されている電子書籍や</a:t>
            </a:r>
            <a:r>
              <a:rPr lang="en-US" altLang="ja-JP" dirty="0" smtClean="0"/>
              <a:t>Web</a:t>
            </a:r>
            <a:r>
              <a:rPr lang="ja-JP" altLang="ja-JP" dirty="0" smtClean="0"/>
              <a:t>サイトは、ネットワーク上から消えても将来にわたっての利用が可能となる。</a:t>
            </a:r>
          </a:p>
          <a:p>
            <a:endParaRPr lang="en-US" altLang="ja-JP"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128</TotalTime>
  <Words>752</Words>
  <Application>Microsoft Office PowerPoint</Application>
  <PresentationFormat>画面に合わせる (4:3)</PresentationFormat>
  <Paragraphs>110</Paragraphs>
  <Slides>14</Slides>
  <Notes>9</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雪藤</vt:lpstr>
      <vt:lpstr>日本での電子書籍の普及</vt:lpstr>
      <vt:lpstr>目　次</vt:lpstr>
      <vt:lpstr>はじめに</vt:lpstr>
      <vt:lpstr>概　要</vt:lpstr>
      <vt:lpstr>１章　電子書籍について</vt:lpstr>
      <vt:lpstr>２章　電子書籍のメリット　</vt:lpstr>
      <vt:lpstr>２章　ディメリット　</vt:lpstr>
      <vt:lpstr>３章　国会図書館（NDL）の取組み　</vt:lpstr>
      <vt:lpstr>３章　収集の取組み</vt:lpstr>
      <vt:lpstr>３章　保存の取組み</vt:lpstr>
      <vt:lpstr>３章　組織化の取組み</vt:lpstr>
      <vt:lpstr>４章　日本での電子書籍の将来性　</vt:lpstr>
      <vt:lpstr>４章　日本での電子書籍の将来性　</vt:lpstr>
      <vt:lpstr>参 考 資 料</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電子書籍普及の可否について</dc:title>
  <dc:creator>総合情報センター</dc:creator>
  <cp:lastModifiedBy>駒澤大学</cp:lastModifiedBy>
  <cp:revision>34</cp:revision>
  <dcterms:created xsi:type="dcterms:W3CDTF">2012-09-10T03:37:08Z</dcterms:created>
  <dcterms:modified xsi:type="dcterms:W3CDTF">2013-01-29T03:38:42Z</dcterms:modified>
</cp:coreProperties>
</file>