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Default Extension="xlsx" ContentType="application/vnd.openxmlformats-officedocument.spreadsheetml.sheet"/>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Default Extension="wdp" ContentType="image/vnd.ms-photo"/>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24"/>
  </p:notesMasterIdLst>
  <p:sldIdLst>
    <p:sldId id="256" r:id="rId5"/>
    <p:sldId id="257" r:id="rId6"/>
    <p:sldId id="258" r:id="rId7"/>
    <p:sldId id="263" r:id="rId8"/>
    <p:sldId id="266" r:id="rId9"/>
    <p:sldId id="264" r:id="rId10"/>
    <p:sldId id="272" r:id="rId11"/>
    <p:sldId id="274" r:id="rId12"/>
    <p:sldId id="265" r:id="rId13"/>
    <p:sldId id="279" r:id="rId14"/>
    <p:sldId id="275" r:id="rId15"/>
    <p:sldId id="276" r:id="rId16"/>
    <p:sldId id="277" r:id="rId17"/>
    <p:sldId id="280" r:id="rId18"/>
    <p:sldId id="278" r:id="rId19"/>
    <p:sldId id="281" r:id="rId20"/>
    <p:sldId id="261" r:id="rId21"/>
    <p:sldId id="282" r:id="rId22"/>
    <p:sldId id="283" r:id="rId2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87" autoAdjust="0"/>
  </p:normalViewPr>
  <p:slideViewPr>
    <p:cSldViewPr>
      <p:cViewPr varScale="1">
        <p:scale>
          <a:sx n="95" d="100"/>
          <a:sy n="95" d="100"/>
        </p:scale>
        <p:origin x="-444"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___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______2.xlsx"/></Relationships>
</file>

<file path=ppt/charts/chart1.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a:pPr>
            <a:r>
              <a:rPr lang="ja-JP" altLang="en-US" dirty="0" smtClean="0"/>
              <a:t>商店数</a:t>
            </a:r>
            <a:endParaRPr lang="ja-JP" altLang="en-US" dirty="0"/>
          </a:p>
        </c:rich>
      </c:tx>
      <c:layout>
        <c:manualLayout>
          <c:xMode val="edge"/>
          <c:yMode val="edge"/>
          <c:x val="0.39153560212843008"/>
          <c:y val="4.6559151471864346E-2"/>
        </c:manualLayout>
      </c:layout>
    </c:title>
    <c:plotArea>
      <c:layout>
        <c:manualLayout>
          <c:layoutTarget val="inner"/>
          <c:xMode val="edge"/>
          <c:yMode val="edge"/>
          <c:x val="0.2667807297531013"/>
          <c:y val="0.15284427031307421"/>
          <c:w val="0.51881768836981967"/>
          <c:h val="0.44660793183343445"/>
        </c:manualLayout>
      </c:layout>
      <c:barChart>
        <c:barDir val="col"/>
        <c:grouping val="clustered"/>
        <c:ser>
          <c:idx val="0"/>
          <c:order val="0"/>
          <c:tx>
            <c:strRef>
              <c:f>Sheet1!$B$1</c:f>
              <c:strCache>
                <c:ptCount val="1"/>
                <c:pt idx="0">
                  <c:v>14年</c:v>
                </c:pt>
              </c:strCache>
            </c:strRef>
          </c:tx>
          <c:cat>
            <c:strRef>
              <c:f>Sheet1!$A$2:$A$5</c:f>
              <c:strCache>
                <c:ptCount val="4"/>
                <c:pt idx="0">
                  <c:v>訪問販売</c:v>
                </c:pt>
                <c:pt idx="1">
                  <c:v>通信・カタログ販売</c:v>
                </c:pt>
                <c:pt idx="2">
                  <c:v>自動販売機</c:v>
                </c:pt>
                <c:pt idx="3">
                  <c:v>その他</c:v>
                </c:pt>
              </c:strCache>
            </c:strRef>
          </c:cat>
          <c:val>
            <c:numRef>
              <c:f>Sheet1!$B$2:$B$5</c:f>
              <c:numCache>
                <c:formatCode>General</c:formatCode>
                <c:ptCount val="4"/>
                <c:pt idx="0">
                  <c:v>22740</c:v>
                </c:pt>
                <c:pt idx="1">
                  <c:v>2916</c:v>
                </c:pt>
                <c:pt idx="2">
                  <c:v>4573</c:v>
                </c:pt>
                <c:pt idx="3">
                  <c:v>554</c:v>
                </c:pt>
              </c:numCache>
            </c:numRef>
          </c:val>
        </c:ser>
        <c:ser>
          <c:idx val="1"/>
          <c:order val="1"/>
          <c:tx>
            <c:strRef>
              <c:f>Sheet1!$C$1</c:f>
              <c:strCache>
                <c:ptCount val="1"/>
                <c:pt idx="0">
                  <c:v>19年</c:v>
                </c:pt>
              </c:strCache>
            </c:strRef>
          </c:tx>
          <c:cat>
            <c:strRef>
              <c:f>Sheet1!$A$2:$A$5</c:f>
              <c:strCache>
                <c:ptCount val="4"/>
                <c:pt idx="0">
                  <c:v>訪問販売</c:v>
                </c:pt>
                <c:pt idx="1">
                  <c:v>通信・カタログ販売</c:v>
                </c:pt>
                <c:pt idx="2">
                  <c:v>自動販売機</c:v>
                </c:pt>
                <c:pt idx="3">
                  <c:v>その他</c:v>
                </c:pt>
              </c:strCache>
            </c:strRef>
          </c:cat>
          <c:val>
            <c:numRef>
              <c:f>Sheet1!$C$2:$C$5</c:f>
              <c:numCache>
                <c:formatCode>General</c:formatCode>
                <c:ptCount val="4"/>
                <c:pt idx="0">
                  <c:v>29170</c:v>
                </c:pt>
                <c:pt idx="1">
                  <c:v>3931</c:v>
                </c:pt>
                <c:pt idx="2">
                  <c:v>6056</c:v>
                </c:pt>
                <c:pt idx="3">
                  <c:v>636</c:v>
                </c:pt>
              </c:numCache>
            </c:numRef>
          </c:val>
        </c:ser>
        <c:axId val="275621376"/>
        <c:axId val="275622912"/>
      </c:barChart>
      <c:catAx>
        <c:axId val="275621376"/>
        <c:scaling>
          <c:orientation val="minMax"/>
        </c:scaling>
        <c:axPos val="b"/>
        <c:majorTickMark val="none"/>
        <c:tickLblPos val="nextTo"/>
        <c:crossAx val="275622912"/>
        <c:crosses val="autoZero"/>
        <c:auto val="1"/>
        <c:lblAlgn val="ctr"/>
        <c:lblOffset val="100"/>
      </c:catAx>
      <c:valAx>
        <c:axId val="275622912"/>
        <c:scaling>
          <c:orientation val="minMax"/>
        </c:scaling>
        <c:axPos val="l"/>
        <c:majorGridlines/>
        <c:numFmt formatCode="General" sourceLinked="1"/>
        <c:majorTickMark val="none"/>
        <c:tickLblPos val="nextTo"/>
        <c:crossAx val="275621376"/>
        <c:crosses val="autoZero"/>
        <c:crossBetween val="between"/>
      </c:valAx>
    </c:plotArea>
    <c:legend>
      <c:legendPos val="r"/>
      <c:layout/>
    </c:legend>
    <c:plotVisOnly val="1"/>
    <c:dispBlanksAs val="gap"/>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a:pPr>
            <a:r>
              <a:rPr lang="ja-JP" altLang="en-US" dirty="0" smtClean="0"/>
              <a:t>販売額</a:t>
            </a:r>
            <a:endParaRPr lang="ja-JP" altLang="en-US" dirty="0"/>
          </a:p>
        </c:rich>
      </c:tx>
      <c:layout>
        <c:manualLayout>
          <c:xMode val="edge"/>
          <c:yMode val="edge"/>
          <c:x val="0.39890037470584128"/>
          <c:y val="3.2560484732465624E-2"/>
        </c:manualLayout>
      </c:layout>
    </c:title>
    <c:plotArea>
      <c:layout>
        <c:manualLayout>
          <c:layoutTarget val="inner"/>
          <c:xMode val="edge"/>
          <c:yMode val="edge"/>
          <c:x val="0.25218848232549346"/>
          <c:y val="0.15268248883093147"/>
          <c:w val="0.49449516502523688"/>
          <c:h val="0.43024522776157825"/>
        </c:manualLayout>
      </c:layout>
      <c:barChart>
        <c:barDir val="col"/>
        <c:grouping val="clustered"/>
        <c:ser>
          <c:idx val="0"/>
          <c:order val="0"/>
          <c:tx>
            <c:strRef>
              <c:f>Sheet1!$B$1</c:f>
              <c:strCache>
                <c:ptCount val="1"/>
                <c:pt idx="0">
                  <c:v>14年</c:v>
                </c:pt>
              </c:strCache>
            </c:strRef>
          </c:tx>
          <c:cat>
            <c:strRef>
              <c:f>Sheet1!$A$2:$A$5</c:f>
              <c:strCache>
                <c:ptCount val="4"/>
                <c:pt idx="0">
                  <c:v>訪問販売</c:v>
                </c:pt>
                <c:pt idx="1">
                  <c:v>通信・カタログ販売</c:v>
                </c:pt>
                <c:pt idx="2">
                  <c:v>自動販売機</c:v>
                </c:pt>
                <c:pt idx="3">
                  <c:v>その他</c:v>
                </c:pt>
              </c:strCache>
            </c:strRef>
          </c:cat>
          <c:val>
            <c:numRef>
              <c:f>Sheet1!$B$2:$B$5</c:f>
              <c:numCache>
                <c:formatCode>General</c:formatCode>
                <c:ptCount val="4"/>
                <c:pt idx="0">
                  <c:v>24115</c:v>
                </c:pt>
                <c:pt idx="1">
                  <c:v>21613</c:v>
                </c:pt>
                <c:pt idx="2">
                  <c:v>4342</c:v>
                </c:pt>
                <c:pt idx="3">
                  <c:v>590</c:v>
                </c:pt>
              </c:numCache>
            </c:numRef>
          </c:val>
        </c:ser>
        <c:ser>
          <c:idx val="1"/>
          <c:order val="1"/>
          <c:tx>
            <c:strRef>
              <c:f>Sheet1!$C$1</c:f>
              <c:strCache>
                <c:ptCount val="1"/>
                <c:pt idx="0">
                  <c:v>19年</c:v>
                </c:pt>
              </c:strCache>
            </c:strRef>
          </c:tx>
          <c:cat>
            <c:strRef>
              <c:f>Sheet1!$A$2:$A$5</c:f>
              <c:strCache>
                <c:ptCount val="4"/>
                <c:pt idx="0">
                  <c:v>訪問販売</c:v>
                </c:pt>
                <c:pt idx="1">
                  <c:v>通信・カタログ販売</c:v>
                </c:pt>
                <c:pt idx="2">
                  <c:v>自動販売機</c:v>
                </c:pt>
                <c:pt idx="3">
                  <c:v>その他</c:v>
                </c:pt>
              </c:strCache>
            </c:strRef>
          </c:cat>
          <c:val>
            <c:numRef>
              <c:f>Sheet1!$C$2:$C$5</c:f>
              <c:numCache>
                <c:formatCode>General</c:formatCode>
                <c:ptCount val="4"/>
                <c:pt idx="0">
                  <c:v>23336</c:v>
                </c:pt>
                <c:pt idx="1">
                  <c:v>25349</c:v>
                </c:pt>
                <c:pt idx="2">
                  <c:v>8730</c:v>
                </c:pt>
                <c:pt idx="3">
                  <c:v>991</c:v>
                </c:pt>
              </c:numCache>
            </c:numRef>
          </c:val>
        </c:ser>
        <c:axId val="308677632"/>
        <c:axId val="308683520"/>
      </c:barChart>
      <c:catAx>
        <c:axId val="308677632"/>
        <c:scaling>
          <c:orientation val="minMax"/>
        </c:scaling>
        <c:axPos val="b"/>
        <c:majorTickMark val="none"/>
        <c:tickLblPos val="nextTo"/>
        <c:crossAx val="308683520"/>
        <c:crosses val="autoZero"/>
        <c:auto val="1"/>
        <c:lblAlgn val="ctr"/>
        <c:lblOffset val="100"/>
      </c:catAx>
      <c:valAx>
        <c:axId val="308683520"/>
        <c:scaling>
          <c:orientation val="minMax"/>
        </c:scaling>
        <c:axPos val="l"/>
        <c:majorGridlines/>
        <c:numFmt formatCode="General" sourceLinked="1"/>
        <c:majorTickMark val="none"/>
        <c:tickLblPos val="nextTo"/>
        <c:crossAx val="308677632"/>
        <c:crosses val="autoZero"/>
        <c:crossBetween val="between"/>
      </c:valAx>
    </c:plotArea>
    <c:legend>
      <c:legendPos val="r"/>
      <c:layout/>
    </c:legend>
    <c:plotVisOnly val="1"/>
    <c:dispBlanksAs val="gap"/>
  </c:chart>
  <c:txPr>
    <a:bodyPr/>
    <a:lstStyle/>
    <a:p>
      <a:pPr>
        <a:defRPr sz="1800"/>
      </a:pPr>
      <a:endParaRPr lang="ja-JP"/>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90EF39-B1A1-4C7E-87DE-D8852E074E5B}" type="datetimeFigureOut">
              <a:rPr kumimoji="1" lang="ja-JP" altLang="en-US" smtClean="0"/>
              <a:pPr/>
              <a:t>2013/1/29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D1E0F7-D99B-430D-9B1E-47C56B6B3C44}" type="slidenum">
              <a:rPr kumimoji="1" lang="ja-JP" altLang="en-US" smtClean="0"/>
              <a:pPr/>
              <a:t>&lt;#&gt;</a:t>
            </a:fld>
            <a:endParaRPr kumimoji="1" lang="ja-JP" altLang="en-US"/>
          </a:p>
        </p:txBody>
      </p:sp>
    </p:spTree>
    <p:extLst>
      <p:ext uri="{BB962C8B-B14F-4D97-AF65-F5344CB8AC3E}">
        <p14:creationId xmlns:p14="http://schemas.microsoft.com/office/powerpoint/2010/main" xmlns="" val="37557131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6D1E0F7-D99B-430D-9B1E-47C56B6B3C44}" type="slidenum">
              <a:rPr kumimoji="1" lang="ja-JP" altLang="en-US" smtClean="0"/>
              <a:pPr/>
              <a:t>4</a:t>
            </a:fld>
            <a:endParaRPr kumimoji="1" lang="ja-JP" altLang="en-US"/>
          </a:p>
        </p:txBody>
      </p:sp>
    </p:spTree>
    <p:extLst>
      <p:ext uri="{BB962C8B-B14F-4D97-AF65-F5344CB8AC3E}">
        <p14:creationId xmlns:p14="http://schemas.microsoft.com/office/powerpoint/2010/main" xmlns="" val="4208135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電子商店　</a:t>
            </a:r>
            <a:r>
              <a:rPr kumimoji="1" lang="en-US" altLang="ja-JP" dirty="0" smtClean="0"/>
              <a:t>Web</a:t>
            </a:r>
            <a:r>
              <a:rPr kumimoji="1" lang="ja-JP" altLang="en-US" dirty="0" smtClean="0"/>
              <a:t>サイトを介して消費者に製品やデジタルコンテンツを販売する</a:t>
            </a:r>
          </a:p>
          <a:p>
            <a:endParaRPr kumimoji="1" lang="ja-JP" altLang="en-US" dirty="0"/>
          </a:p>
        </p:txBody>
      </p:sp>
      <p:sp>
        <p:nvSpPr>
          <p:cNvPr id="4" name="スライド番号プレースホルダー 3"/>
          <p:cNvSpPr>
            <a:spLocks noGrp="1"/>
          </p:cNvSpPr>
          <p:nvPr>
            <p:ph type="sldNum" sz="quarter" idx="10"/>
          </p:nvPr>
        </p:nvSpPr>
        <p:spPr/>
        <p:txBody>
          <a:bodyPr/>
          <a:lstStyle/>
          <a:p>
            <a:fld id="{A6D1E0F7-D99B-430D-9B1E-47C56B6B3C44}" type="slidenum">
              <a:rPr kumimoji="1" lang="ja-JP" altLang="en-US" smtClean="0"/>
              <a:pPr/>
              <a:t>9</a:t>
            </a:fld>
            <a:endParaRPr kumimoji="1" lang="ja-JP" altLang="en-US"/>
          </a:p>
        </p:txBody>
      </p:sp>
    </p:spTree>
    <p:extLst>
      <p:ext uri="{BB962C8B-B14F-4D97-AF65-F5344CB8AC3E}">
        <p14:creationId xmlns:p14="http://schemas.microsoft.com/office/powerpoint/2010/main" xmlns="" val="1859517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2118AD4-35BA-4DAC-8AE2-19C8D59B5C62}" type="datetime1">
              <a:rPr kumimoji="1" lang="ja-JP" altLang="en-US" smtClean="0"/>
              <a:pPr/>
              <a:t>2013/1/29</a:t>
            </a:fld>
            <a:endParaRPr kumimoji="1" lang="ja-JP"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ja-JP"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0003186-EBFF-4067-BB28-D7A34FA8792C}" type="slidenum">
              <a:rPr kumimoji="1" lang="ja-JP" altLang="en-US" smtClean="0"/>
              <a:pPr/>
              <a:t>&lt;#&gt;</a:t>
            </a:fld>
            <a:endParaRPr kumimoji="1" lang="ja-JP"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B7A4FFED-8758-4D10-A6CE-A43D87FBC715}"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00E82E8F-EB95-4C62-BA84-17B445BB688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2118AD4-35BA-4DAC-8AE2-19C8D59B5C62}" type="datetime1">
              <a:rPr kumimoji="1" lang="ja-JP" altLang="en-US" smtClean="0"/>
              <a:pPr/>
              <a:t>2013/1/29</a:t>
            </a:fld>
            <a:endParaRPr kumimoji="1" lang="ja-JP"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ja-JP"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0003186-EBFF-4067-BB28-D7A34FA8792C}" type="slidenum">
              <a:rPr kumimoji="1" lang="ja-JP" altLang="en-US" smtClean="0"/>
              <a:pPr/>
              <a:t>&lt;#&gt;</a:t>
            </a:fld>
            <a:endParaRPr kumimoji="1" lang="ja-JP"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7DDEBE0-46E2-4EB0-AC46-B120190D7C5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A392391-9E46-4FF4-85FF-B550F1EA230B}"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5" name="Date Placeholder 4"/>
          <p:cNvSpPr>
            <a:spLocks noGrp="1"/>
          </p:cNvSpPr>
          <p:nvPr>
            <p:ph type="dt" sz="half" idx="10"/>
          </p:nvPr>
        </p:nvSpPr>
        <p:spPr/>
        <p:txBody>
          <a:bodyPr/>
          <a:lstStyle/>
          <a:p>
            <a:fld id="{365B5499-E00A-458D-A382-7E7F0A4F63B2}" type="datetime1">
              <a:rPr kumimoji="1" lang="ja-JP" altLang="en-US" smtClean="0"/>
              <a:pPr/>
              <a:t>2013/1/29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9" name="Content Placeholder 8"/>
          <p:cNvSpPr>
            <a:spLocks noGrp="1"/>
          </p:cNvSpPr>
          <p:nvPr>
            <p:ph sz="quarter" idx="13"/>
          </p:nvPr>
        </p:nvSpPr>
        <p:spPr>
          <a:xfrm>
            <a:off x="1042416" y="2313432"/>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20D691-207B-4773-9BC4-7B94683AFA3C}" type="datetime1">
              <a:rPr kumimoji="1" lang="ja-JP" altLang="en-US" smtClean="0"/>
              <a:pPr/>
              <a:t>2013/1/29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5CD24731-A380-4F2C-9C79-4441DA1EE4FD}" type="datetime1">
              <a:rPr kumimoji="1" lang="ja-JP" altLang="en-US" smtClean="0"/>
              <a:pPr/>
              <a:t>2013/1/29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E99E3-0D3F-4B03-8293-71E96895A668}" type="datetime1">
              <a:rPr kumimoji="1" lang="ja-JP" altLang="en-US" smtClean="0"/>
              <a:pPr/>
              <a:t>2013/1/29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494247-2055-4EF7-A501-0B20DAAD0A33}" type="datetime1">
              <a:rPr kumimoji="1" lang="ja-JP" altLang="en-US" smtClean="0"/>
              <a:pPr/>
              <a:t>2013/1/29</a:t>
            </a:fld>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ja-JP" altLang="en-US" smtClean="0"/>
              <a:t>マスター タイトルの書式設定</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7DDEBE0-46E2-4EB0-AC46-B120190D7C5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ja-JP" altLang="en-US" smtClean="0"/>
              <a:t>マスター タイトルの書式設定</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4F9798-C1F4-445B-BEFD-5F074DD478A0}" type="datetime1">
              <a:rPr kumimoji="1" lang="ja-JP" altLang="en-US" smtClean="0"/>
              <a:pPr/>
              <a:t>2013/1/29</a:t>
            </a:fld>
            <a:endParaRPr kumimoji="1" lang="ja-JP"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B7A4FFED-8758-4D10-A6CE-A43D87FBC715}"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00E82E8F-EB95-4C62-BA84-17B445BB688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2118AD4-35BA-4DAC-8AE2-19C8D59B5C62}" type="datetime1">
              <a:rPr kumimoji="1" lang="ja-JP" altLang="en-US" smtClean="0"/>
              <a:pPr/>
              <a:t>2013/1/29</a:t>
            </a:fld>
            <a:endParaRPr kumimoji="1" lang="ja-JP"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ja-JP"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0003186-EBFF-4067-BB28-D7A34FA8792C}" type="slidenum">
              <a:rPr kumimoji="1" lang="ja-JP" altLang="en-US" smtClean="0"/>
              <a:pPr/>
              <a:t>&lt;#&gt;</a:t>
            </a:fld>
            <a:endParaRPr kumimoji="1" lang="ja-JP"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7DDEBE0-46E2-4EB0-AC46-B120190D7C5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A392391-9E46-4FF4-85FF-B550F1EA230B}"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5" name="Date Placeholder 4"/>
          <p:cNvSpPr>
            <a:spLocks noGrp="1"/>
          </p:cNvSpPr>
          <p:nvPr>
            <p:ph type="dt" sz="half" idx="10"/>
          </p:nvPr>
        </p:nvSpPr>
        <p:spPr/>
        <p:txBody>
          <a:bodyPr/>
          <a:lstStyle/>
          <a:p>
            <a:fld id="{365B5499-E00A-458D-A382-7E7F0A4F63B2}" type="datetime1">
              <a:rPr kumimoji="1" lang="ja-JP" altLang="en-US" smtClean="0"/>
              <a:pPr/>
              <a:t>2013/1/29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9" name="Content Placeholder 8"/>
          <p:cNvSpPr>
            <a:spLocks noGrp="1"/>
          </p:cNvSpPr>
          <p:nvPr>
            <p:ph sz="quarter" idx="13"/>
          </p:nvPr>
        </p:nvSpPr>
        <p:spPr>
          <a:xfrm>
            <a:off x="1042416" y="2313432"/>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20D691-207B-4773-9BC4-7B94683AFA3C}" type="datetime1">
              <a:rPr kumimoji="1" lang="ja-JP" altLang="en-US" smtClean="0"/>
              <a:pPr/>
              <a:t>2013/1/29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5CD24731-A380-4F2C-9C79-4441DA1EE4FD}" type="datetime1">
              <a:rPr kumimoji="1" lang="ja-JP" altLang="en-US" smtClean="0"/>
              <a:pPr/>
              <a:t>2013/1/29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E99E3-0D3F-4B03-8293-71E96895A668}" type="datetime1">
              <a:rPr kumimoji="1" lang="ja-JP" altLang="en-US" smtClean="0"/>
              <a:pPr/>
              <a:t>2013/1/29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A392391-9E46-4FF4-85FF-B550F1EA230B}"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494247-2055-4EF7-A501-0B20DAAD0A33}" type="datetime1">
              <a:rPr kumimoji="1" lang="ja-JP" altLang="en-US" smtClean="0"/>
              <a:pPr/>
              <a:t>2013/1/29</a:t>
            </a:fld>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ja-JP" altLang="en-US" smtClean="0"/>
              <a:t>マスター タイトルの書式設定</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ja-JP" altLang="en-US" smtClean="0"/>
              <a:t>マスター タイトルの書式設定</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4F9798-C1F4-445B-BEFD-5F074DD478A0}" type="datetime1">
              <a:rPr kumimoji="1" lang="ja-JP" altLang="en-US" smtClean="0"/>
              <a:pPr/>
              <a:t>2013/1/29</a:t>
            </a:fld>
            <a:endParaRPr kumimoji="1" lang="ja-JP"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B7A4FFED-8758-4D10-A6CE-A43D87FBC715}"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00E82E8F-EB95-4C62-BA84-17B445BB688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2118AD4-35BA-4DAC-8AE2-19C8D59B5C62}" type="datetime1">
              <a:rPr kumimoji="1" lang="ja-JP" altLang="en-US" smtClean="0"/>
              <a:pPr/>
              <a:t>2013/1/29</a:t>
            </a:fld>
            <a:endParaRPr kumimoji="1" lang="ja-JP"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ja-JP"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0003186-EBFF-4067-BB28-D7A34FA8792C}" type="slidenum">
              <a:rPr kumimoji="1" lang="ja-JP" altLang="en-US" smtClean="0"/>
              <a:pPr/>
              <a:t>&lt;#&gt;</a:t>
            </a:fld>
            <a:endParaRPr kumimoji="1" lang="ja-JP"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7DDEBE0-46E2-4EB0-AC46-B120190D7C5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A392391-9E46-4FF4-85FF-B550F1EA230B}"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5" name="Date Placeholder 4"/>
          <p:cNvSpPr>
            <a:spLocks noGrp="1"/>
          </p:cNvSpPr>
          <p:nvPr>
            <p:ph type="dt" sz="half" idx="10"/>
          </p:nvPr>
        </p:nvSpPr>
        <p:spPr/>
        <p:txBody>
          <a:bodyPr/>
          <a:lstStyle/>
          <a:p>
            <a:fld id="{365B5499-E00A-458D-A382-7E7F0A4F63B2}" type="datetime1">
              <a:rPr kumimoji="1" lang="ja-JP" altLang="en-US" smtClean="0"/>
              <a:pPr/>
              <a:t>2013/1/29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9" name="Content Placeholder 8"/>
          <p:cNvSpPr>
            <a:spLocks noGrp="1"/>
          </p:cNvSpPr>
          <p:nvPr>
            <p:ph sz="quarter" idx="13"/>
          </p:nvPr>
        </p:nvSpPr>
        <p:spPr>
          <a:xfrm>
            <a:off x="1042416" y="2313432"/>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20D691-207B-4773-9BC4-7B94683AFA3C}" type="datetime1">
              <a:rPr kumimoji="1" lang="ja-JP" altLang="en-US" smtClean="0"/>
              <a:pPr/>
              <a:t>2013/1/29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5CD24731-A380-4F2C-9C79-4441DA1EE4FD}" type="datetime1">
              <a:rPr kumimoji="1" lang="ja-JP" altLang="en-US" smtClean="0"/>
              <a:pPr/>
              <a:t>2013/1/29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5" name="Date Placeholder 4"/>
          <p:cNvSpPr>
            <a:spLocks noGrp="1"/>
          </p:cNvSpPr>
          <p:nvPr>
            <p:ph type="dt" sz="half" idx="10"/>
          </p:nvPr>
        </p:nvSpPr>
        <p:spPr/>
        <p:txBody>
          <a:bodyPr/>
          <a:lstStyle/>
          <a:p>
            <a:fld id="{365B5499-E00A-458D-A382-7E7F0A4F63B2}" type="datetime1">
              <a:rPr kumimoji="1" lang="ja-JP" altLang="en-US" smtClean="0"/>
              <a:pPr/>
              <a:t>2013/1/29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9" name="Content Placeholder 8"/>
          <p:cNvSpPr>
            <a:spLocks noGrp="1"/>
          </p:cNvSpPr>
          <p:nvPr>
            <p:ph sz="quarter" idx="13"/>
          </p:nvPr>
        </p:nvSpPr>
        <p:spPr>
          <a:xfrm>
            <a:off x="1042416" y="2313432"/>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E99E3-0D3F-4B03-8293-71E96895A668}" type="datetime1">
              <a:rPr kumimoji="1" lang="ja-JP" altLang="en-US" smtClean="0"/>
              <a:pPr/>
              <a:t>2013/1/29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494247-2055-4EF7-A501-0B20DAAD0A33}" type="datetime1">
              <a:rPr kumimoji="1" lang="ja-JP" altLang="en-US" smtClean="0"/>
              <a:pPr/>
              <a:t>2013/1/29</a:t>
            </a:fld>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ja-JP" altLang="en-US" smtClean="0"/>
              <a:t>マスター タイトルの書式設定</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ja-JP" altLang="en-US" smtClean="0"/>
              <a:t>マスター タイトルの書式設定</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4F9798-C1F4-445B-BEFD-5F074DD478A0}" type="datetime1">
              <a:rPr kumimoji="1" lang="ja-JP" altLang="en-US" smtClean="0"/>
              <a:pPr/>
              <a:t>2013/1/29</a:t>
            </a:fld>
            <a:endParaRPr kumimoji="1" lang="ja-JP"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B7A4FFED-8758-4D10-A6CE-A43D87FBC715}"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00E82E8F-EB95-4C62-BA84-17B445BB688C}" type="datetime1">
              <a:rPr kumimoji="1" lang="ja-JP" altLang="en-US" smtClean="0"/>
              <a:pPr/>
              <a:t>2013/1/29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20D691-207B-4773-9BC4-7B94683AFA3C}" type="datetime1">
              <a:rPr kumimoji="1" lang="ja-JP" altLang="en-US" smtClean="0"/>
              <a:pPr/>
              <a:t>2013/1/29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5CD24731-A380-4F2C-9C79-4441DA1EE4FD}" type="datetime1">
              <a:rPr kumimoji="1" lang="ja-JP" altLang="en-US" smtClean="0"/>
              <a:pPr/>
              <a:t>2013/1/29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E99E3-0D3F-4B03-8293-71E96895A668}" type="datetime1">
              <a:rPr kumimoji="1" lang="ja-JP" altLang="en-US" smtClean="0"/>
              <a:pPr/>
              <a:t>2013/1/29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494247-2055-4EF7-A501-0B20DAAD0A33}" type="datetime1">
              <a:rPr kumimoji="1" lang="ja-JP" altLang="en-US" smtClean="0"/>
              <a:pPr/>
              <a:t>2013/1/29</a:t>
            </a:fld>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ja-JP" altLang="en-US" smtClean="0"/>
              <a:t>マスター タイトルの書式設定</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ja-JP" altLang="en-US" smtClean="0"/>
              <a:t>マスター タイトルの書式設定</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4F9798-C1F4-445B-BEFD-5F074DD478A0}" type="datetime1">
              <a:rPr kumimoji="1" lang="ja-JP" altLang="en-US" smtClean="0"/>
              <a:pPr/>
              <a:t>2013/1/29</a:t>
            </a:fld>
            <a:endParaRPr kumimoji="1" lang="ja-JP"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ja-JP" altLang="en-US"/>
          </a:p>
        </p:txBody>
      </p:sp>
      <p:sp>
        <p:nvSpPr>
          <p:cNvPr id="7" name="Slide Number Placeholder 6"/>
          <p:cNvSpPr>
            <a:spLocks noGrp="1"/>
          </p:cNvSpPr>
          <p:nvPr>
            <p:ph type="sldNum" sz="quarter" idx="12"/>
          </p:nvPr>
        </p:nvSpPr>
        <p:spPr/>
        <p:txBody>
          <a:bodyPr/>
          <a:lstStyle/>
          <a:p>
            <a:fld id="{40003186-EBFF-4067-BB28-D7A34FA8792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82A943A-B723-4CA9-88F2-504D6C3F9556}" type="datetime1">
              <a:rPr kumimoji="1" lang="ja-JP" altLang="en-US" smtClean="0"/>
              <a:pPr/>
              <a:t>2013/1/29</a:t>
            </a:fld>
            <a:endParaRPr kumimoji="1" lang="ja-JP"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0003186-EBFF-4067-BB28-D7A34FA879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kumimoji="1" sz="40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kumimoji="1"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kumimoji="1"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kumimoji="1"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kumimoji="1"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kumimoji="1"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82A943A-B723-4CA9-88F2-504D6C3F9556}" type="datetime1">
              <a:rPr kumimoji="1" lang="ja-JP" altLang="en-US" smtClean="0"/>
              <a:pPr/>
              <a:t>2013/1/29</a:t>
            </a:fld>
            <a:endParaRPr kumimoji="1" lang="ja-JP"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0003186-EBFF-4067-BB28-D7A34FA879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kumimoji="1" sz="40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kumimoji="1"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kumimoji="1"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kumimoji="1"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kumimoji="1"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kumimoji="1"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82A943A-B723-4CA9-88F2-504D6C3F9556}" type="datetime1">
              <a:rPr kumimoji="1" lang="ja-JP" altLang="en-US" smtClean="0"/>
              <a:pPr/>
              <a:t>2013/1/29</a:t>
            </a:fld>
            <a:endParaRPr kumimoji="1" lang="ja-JP"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0003186-EBFF-4067-BB28-D7A34FA879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spcBef>
          <a:spcPct val="0"/>
        </a:spcBef>
        <a:buNone/>
        <a:defRPr kumimoji="1" sz="40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kumimoji="1"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kumimoji="1"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kumimoji="1"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kumimoji="1"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kumimoji="1"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82A943A-B723-4CA9-88F2-504D6C3F9556}" type="datetime1">
              <a:rPr kumimoji="1" lang="ja-JP" altLang="en-US" smtClean="0"/>
              <a:pPr/>
              <a:t>2013/1/29</a:t>
            </a:fld>
            <a:endParaRPr kumimoji="1" lang="ja-JP"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0003186-EBFF-4067-BB28-D7A34FA879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kumimoji="1" sz="40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kumimoji="1"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kumimoji="1"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kumimoji="1"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kumimoji="1"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kumimoji="1"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jpeg"/><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8" Type="http://schemas.openxmlformats.org/officeDocument/2006/relationships/hyperlink" Target="http://www.sangiin.go.jp/japanese/annai/chousa/rippou_chousa/backnumber/2010pdf/20100801109.pdf" TargetMode="External"/><Relationship Id="rId3" Type="http://schemas.openxmlformats.org/officeDocument/2006/relationships/hyperlink" Target="http://www.stat.go.jp/index/seido/sangyo/19-3-1.htm" TargetMode="External"/><Relationship Id="rId7" Type="http://schemas.openxmlformats.org/officeDocument/2006/relationships/hyperlink" Target="http://e-words.jp/w/E99BBBE5AD90E59586E58F96E5BC95.html" TargetMode="External"/><Relationship Id="rId2" Type="http://schemas.openxmlformats.org/officeDocument/2006/relationships/hyperlink" Target="http://www.jericho-group.co.jp/main.html" TargetMode="External"/><Relationship Id="rId1" Type="http://schemas.openxmlformats.org/officeDocument/2006/relationships/slideLayout" Target="../slideLayouts/slideLayout13.xml"/><Relationship Id="rId6" Type="http://schemas.openxmlformats.org/officeDocument/2006/relationships/hyperlink" Target="http://www.jcca.gr.jp/idouhanbai/howto/0101.html" TargetMode="External"/><Relationship Id="rId5" Type="http://schemas.openxmlformats.org/officeDocument/2006/relationships/hyperlink" Target="http://idocafe.blogspot.jp/" TargetMode="External"/><Relationship Id="rId4" Type="http://schemas.openxmlformats.org/officeDocument/2006/relationships/hyperlink" Target="http://www.meti.go.jp/statistics/tyo/syougyo/domestic.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hyperlink" Target="http://www.toyokeizai.net/business/strategy/detail/AC/501735939adb3c6f77151cc454f06111/" TargetMode="External"/><Relationship Id="rId13" Type="http://schemas.openxmlformats.org/officeDocument/2006/relationships/hyperlink" Target="http://m-words.jp/w/E5B7A3E38194E38282E3828AE6B688E8B2BB.html" TargetMode="External"/><Relationship Id="rId3" Type="http://schemas.openxmlformats.org/officeDocument/2006/relationships/hyperlink" Target="http://www.stat.go.jp/index/seido/sangyo/19-3-1.htm" TargetMode="External"/><Relationship Id="rId7" Type="http://schemas.openxmlformats.org/officeDocument/2006/relationships/hyperlink" Target="http://journal.mycom.co.jp/news/2011/05/13/011/index.html" TargetMode="External"/><Relationship Id="rId12" Type="http://schemas.openxmlformats.org/officeDocument/2006/relationships/hyperlink" Target="http://e-words.jp/w/E99BBBE5AD90E59586E58F96E5BC95.html" TargetMode="External"/><Relationship Id="rId17" Type="http://schemas.openxmlformats.org/officeDocument/2006/relationships/hyperlink" Target="http://www.sangiin.go.jp/japanese/annai/chousa/rippou_chousa/backnumber/2010pdf/20100801109.pdf" TargetMode="External"/><Relationship Id="rId2" Type="http://schemas.openxmlformats.org/officeDocument/2006/relationships/hyperlink" Target="http://www.jericho-group.co.jp/main.html" TargetMode="External"/><Relationship Id="rId16" Type="http://schemas.openxmlformats.org/officeDocument/2006/relationships/hyperlink" Target="http://www.meti.go.jp/press/20101210002/20101210002.html" TargetMode="External"/><Relationship Id="rId1" Type="http://schemas.openxmlformats.org/officeDocument/2006/relationships/slideLayout" Target="../slideLayouts/slideLayout13.xml"/><Relationship Id="rId6" Type="http://schemas.openxmlformats.org/officeDocument/2006/relationships/hyperlink" Target="http://www.kspca.jp/topix/topix04.html" TargetMode="External"/><Relationship Id="rId11" Type="http://schemas.openxmlformats.org/officeDocument/2006/relationships/hyperlink" Target="http://www.jcca.gr.jp/idouhanbai/howto/0101.html" TargetMode="External"/><Relationship Id="rId5" Type="http://schemas.openxmlformats.org/officeDocument/2006/relationships/hyperlink" Target="http://www.neoyatai.com/start1.html" TargetMode="External"/><Relationship Id="rId15" Type="http://schemas.openxmlformats.org/officeDocument/2006/relationships/hyperlink" Target="http://www.meti.go.jp/statistics/tyo/syougyo/domestic.html" TargetMode="External"/><Relationship Id="rId10" Type="http://schemas.openxmlformats.org/officeDocument/2006/relationships/hyperlink" Target="http://www.nikkei.com/article/DGXNASFK06012_W2A900C1000000/" TargetMode="External"/><Relationship Id="rId4" Type="http://schemas.openxmlformats.org/officeDocument/2006/relationships/hyperlink" Target="http://idocafe.blogspot.com/" TargetMode="External"/><Relationship Id="rId9" Type="http://schemas.openxmlformats.org/officeDocument/2006/relationships/hyperlink" Target="http://www.family.co.jp/company/news_releases/2011/110908_1.html" TargetMode="External"/><Relationship Id="rId14" Type="http://schemas.openxmlformats.org/officeDocument/2006/relationships/hyperlink" Target="http://ja.wikipedia.org/wiki/%E8%B2%B7%E3%81%84%E7%89%A9%E9%9B%A3%E6%B0%9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smtClean="0"/>
              <a:t>無店舗販売</a:t>
            </a:r>
            <a:r>
              <a:rPr lang="en-US" altLang="ja-JP" dirty="0"/>
              <a:t/>
            </a:r>
            <a:br>
              <a:rPr lang="en-US" altLang="ja-JP" dirty="0"/>
            </a:br>
            <a:r>
              <a:rPr lang="en-US" altLang="ja-JP" sz="2700" dirty="0"/>
              <a:t>Non-store Retailing</a:t>
            </a:r>
            <a:endParaRPr kumimoji="1" lang="ja-JP" altLang="en-US" sz="2700" dirty="0"/>
          </a:p>
        </p:txBody>
      </p:sp>
      <p:sp>
        <p:nvSpPr>
          <p:cNvPr id="3" name="サブタイトル 2"/>
          <p:cNvSpPr>
            <a:spLocks noGrp="1"/>
          </p:cNvSpPr>
          <p:nvPr>
            <p:ph type="subTitle" idx="1"/>
          </p:nvPr>
        </p:nvSpPr>
        <p:spPr>
          <a:xfrm>
            <a:off x="4932040" y="4437112"/>
            <a:ext cx="3096344" cy="1260629"/>
          </a:xfrm>
        </p:spPr>
        <p:txBody>
          <a:bodyPr>
            <a:normAutofit lnSpcReduction="10000"/>
          </a:bodyPr>
          <a:lstStyle/>
          <a:p>
            <a:pPr algn="r"/>
            <a:r>
              <a:rPr kumimoji="1" lang="en-US" altLang="ja-JP" dirty="0" smtClean="0"/>
              <a:t>2013-01-29</a:t>
            </a:r>
          </a:p>
          <a:p>
            <a:r>
              <a:rPr lang="ja-JP" altLang="en-US" dirty="0"/>
              <a:t>駒澤</a:t>
            </a:r>
            <a:r>
              <a:rPr lang="ja-JP" altLang="en-US" dirty="0" smtClean="0"/>
              <a:t>大学 経営学部</a:t>
            </a:r>
            <a:endParaRPr lang="en-US" altLang="ja-JP" dirty="0" smtClean="0"/>
          </a:p>
          <a:p>
            <a:r>
              <a:rPr lang="ja-JP" altLang="en-US" dirty="0" smtClean="0"/>
              <a:t>　市場</a:t>
            </a:r>
            <a:r>
              <a:rPr lang="ja-JP" altLang="en-US" dirty="0"/>
              <a:t>戦略</a:t>
            </a:r>
            <a:r>
              <a:rPr lang="ja-JP" altLang="en-US" dirty="0" smtClean="0"/>
              <a:t>学科 </a:t>
            </a:r>
            <a:r>
              <a:rPr lang="en-US" altLang="ja-JP" dirty="0" smtClean="0"/>
              <a:t>4</a:t>
            </a:r>
            <a:r>
              <a:rPr lang="ja-JP" altLang="en-US" dirty="0" smtClean="0"/>
              <a:t>年</a:t>
            </a:r>
            <a:endParaRPr lang="en-US" altLang="ja-JP" dirty="0" smtClean="0"/>
          </a:p>
          <a:p>
            <a:r>
              <a:rPr lang="ja-JP" altLang="en-US" dirty="0" smtClean="0"/>
              <a:t>　　</a:t>
            </a:r>
            <a:r>
              <a:rPr lang="en-US" altLang="ja-JP" dirty="0" smtClean="0"/>
              <a:t>MR9192</a:t>
            </a:r>
            <a:r>
              <a:rPr lang="ja-JP" altLang="en-US" dirty="0" smtClean="0"/>
              <a:t>　わっしょい</a:t>
            </a:r>
            <a:endParaRPr kumimoji="1" lang="ja-JP" altLang="en-US" dirty="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1</a:t>
            </a:fld>
            <a:endParaRPr kumimoji="1" lang="ja-JP" altLang="en-US"/>
          </a:p>
        </p:txBody>
      </p:sp>
    </p:spTree>
    <p:extLst>
      <p:ext uri="{BB962C8B-B14F-4D97-AF65-F5344CB8AC3E}">
        <p14:creationId xmlns:p14="http://schemas.microsoft.com/office/powerpoint/2010/main" xmlns="" val="78969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利用する理由</a:t>
            </a:r>
            <a:endParaRPr kumimoji="1" lang="ja-JP" altLang="en-US" dirty="0"/>
          </a:p>
        </p:txBody>
      </p:sp>
      <p:sp>
        <p:nvSpPr>
          <p:cNvPr id="3" name="コンテンツ プレースホルダー 2"/>
          <p:cNvSpPr>
            <a:spLocks noGrp="1"/>
          </p:cNvSpPr>
          <p:nvPr>
            <p:ph idx="1"/>
          </p:nvPr>
        </p:nvSpPr>
        <p:spPr/>
        <p:txBody>
          <a:bodyPr/>
          <a:lstStyle/>
          <a:p>
            <a:pPr marL="68580" indent="0">
              <a:buNone/>
            </a:pPr>
            <a:r>
              <a:rPr kumimoji="1" lang="en-US" altLang="ja-JP" dirty="0" smtClean="0"/>
              <a:t>[9]</a:t>
            </a:r>
          </a:p>
        </p:txBody>
      </p:sp>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10</a:t>
            </a:fld>
            <a:endParaRPr kumimoji="1" lang="ja-JP" altLang="en-US"/>
          </a:p>
        </p:txBody>
      </p:sp>
      <p:pic>
        <p:nvPicPr>
          <p:cNvPr id="5" name="図 4"/>
          <p:cNvPicPr>
            <a:picLocks noChangeAspect="1"/>
          </p:cNvPicPr>
          <p:nvPr/>
        </p:nvPicPr>
        <p:blipFill>
          <a:blip r:embed="rId2" cstate="print">
            <a:extLst>
              <a:ext uri="{BEBA8EAE-BF5A-486C-A8C5-ECC9F3942E4B}">
                <a14:imgProps xmlns:a14="http://schemas.microsoft.com/office/drawing/2010/main" xmlns="">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xmlns="" val="0"/>
              </a:ext>
            </a:extLst>
          </a:blip>
          <a:stretch>
            <a:fillRect/>
          </a:stretch>
        </p:blipFill>
        <p:spPr>
          <a:xfrm>
            <a:off x="1907704" y="2060847"/>
            <a:ext cx="6264696" cy="4415653"/>
          </a:xfrm>
          <a:prstGeom prst="rect">
            <a:avLst/>
          </a:prstGeom>
        </p:spPr>
      </p:pic>
    </p:spTree>
    <p:extLst>
      <p:ext uri="{BB962C8B-B14F-4D97-AF65-F5344CB8AC3E}">
        <p14:creationId xmlns:p14="http://schemas.microsoft.com/office/powerpoint/2010/main" xmlns="" val="4245340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阻害要因</a:t>
            </a:r>
            <a:endParaRPr kumimoji="1" lang="ja-JP" altLang="en-US" dirty="0"/>
          </a:p>
        </p:txBody>
      </p:sp>
      <p:sp>
        <p:nvSpPr>
          <p:cNvPr id="3" name="コンテンツ プレースホルダー 2"/>
          <p:cNvSpPr>
            <a:spLocks noGrp="1"/>
          </p:cNvSpPr>
          <p:nvPr>
            <p:ph idx="1"/>
          </p:nvPr>
        </p:nvSpPr>
        <p:spPr/>
        <p:txBody>
          <a:bodyPr/>
          <a:lstStyle/>
          <a:p>
            <a:pPr marL="68580" indent="0">
              <a:buNone/>
            </a:pPr>
            <a:r>
              <a:rPr kumimoji="1" lang="en-US" altLang="ja-JP" dirty="0" smtClean="0"/>
              <a:t>[9]</a:t>
            </a:r>
          </a:p>
        </p:txBody>
      </p:sp>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11</a:t>
            </a:fld>
            <a:endParaRPr kumimoji="1" lang="ja-JP" altLang="en-US"/>
          </a:p>
        </p:txBody>
      </p:sp>
      <p:pic>
        <p:nvPicPr>
          <p:cNvPr id="5" name="図 4"/>
          <p:cNvPicPr>
            <a:picLocks noChangeAspect="1"/>
          </p:cNvPicPr>
          <p:nvPr/>
        </p:nvPicPr>
        <p:blipFill>
          <a:blip r:embed="rId2" cstate="print">
            <a:extLst>
              <a:ext uri="{BEBA8EAE-BF5A-486C-A8C5-ECC9F3942E4B}">
                <a14:imgProps xmlns:a14="http://schemas.microsoft.com/office/drawing/2010/main" xmlns="">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xmlns="" val="0"/>
              </a:ext>
            </a:extLst>
          </a:blip>
          <a:stretch>
            <a:fillRect/>
          </a:stretch>
        </p:blipFill>
        <p:spPr>
          <a:xfrm>
            <a:off x="1763688" y="2156060"/>
            <a:ext cx="6408712" cy="4287549"/>
          </a:xfrm>
          <a:prstGeom prst="rect">
            <a:avLst/>
          </a:prstGeom>
        </p:spPr>
      </p:pic>
    </p:spTree>
    <p:extLst>
      <p:ext uri="{BB962C8B-B14F-4D97-AF65-F5344CB8AC3E}">
        <p14:creationId xmlns:p14="http://schemas.microsoft.com/office/powerpoint/2010/main" xmlns="" val="3033929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推移</a:t>
            </a:r>
            <a:endParaRPr kumimoji="1" lang="ja-JP" altLang="en-US" dirty="0"/>
          </a:p>
        </p:txBody>
      </p:sp>
      <p:graphicFrame>
        <p:nvGraphicFramePr>
          <p:cNvPr id="9" name="コンテンツ プレースホルダー 8"/>
          <p:cNvGraphicFramePr>
            <a:graphicFrameLocks noGrp="1"/>
          </p:cNvGraphicFramePr>
          <p:nvPr>
            <p:ph idx="1"/>
            <p:extLst>
              <p:ext uri="{D42A27DB-BD31-4B8C-83A1-F6EECF244321}">
                <p14:modId xmlns:p14="http://schemas.microsoft.com/office/powerpoint/2010/main" xmlns="" val="2886487870"/>
              </p:ext>
            </p:extLst>
          </p:nvPr>
        </p:nvGraphicFramePr>
        <p:xfrm>
          <a:off x="611562" y="1600201"/>
          <a:ext cx="7848870" cy="4150215"/>
        </p:xfrm>
        <a:graphic>
          <a:graphicData uri="http://schemas.openxmlformats.org/drawingml/2006/table">
            <a:tbl>
              <a:tblPr firstRow="1" bandRow="1">
                <a:tableStyleId>{5C22544A-7EE6-4342-B048-85BDC9FD1C3A}</a:tableStyleId>
              </a:tblPr>
              <a:tblGrid>
                <a:gridCol w="2088230"/>
                <a:gridCol w="1440160"/>
                <a:gridCol w="1440160"/>
                <a:gridCol w="1440160"/>
                <a:gridCol w="1440160"/>
              </a:tblGrid>
              <a:tr h="349468">
                <a:tc>
                  <a:txBody>
                    <a:bodyPr/>
                    <a:lstStyle/>
                    <a:p>
                      <a:endParaRPr kumimoji="1" lang="ja-JP" altLang="en-US" dirty="0"/>
                    </a:p>
                  </a:txBody>
                  <a:tcPr/>
                </a:tc>
                <a:tc gridSpan="2">
                  <a:txBody>
                    <a:bodyPr/>
                    <a:lstStyle/>
                    <a:p>
                      <a:r>
                        <a:rPr kumimoji="1" lang="ja-JP" altLang="en-US" dirty="0" smtClean="0"/>
                        <a:t>平成１４年</a:t>
                      </a:r>
                      <a:endParaRPr kumimoji="1" lang="ja-JP" altLang="en-US" dirty="0"/>
                    </a:p>
                  </a:txBody>
                  <a:tcPr/>
                </a:tc>
                <a:tc hMerge="1">
                  <a:txBody>
                    <a:bodyPr/>
                    <a:lstStyle/>
                    <a:p>
                      <a:endParaRPr kumimoji="1" lang="ja-JP" altLang="en-US" dirty="0"/>
                    </a:p>
                  </a:txBody>
                  <a:tcPr/>
                </a:tc>
                <a:tc gridSpan="2">
                  <a:txBody>
                    <a:bodyPr/>
                    <a:lstStyle/>
                    <a:p>
                      <a:r>
                        <a:rPr kumimoji="1" lang="ja-JP" altLang="en-US" dirty="0" smtClean="0"/>
                        <a:t>平成１９年</a:t>
                      </a:r>
                      <a:endParaRPr kumimoji="1" lang="ja-JP" altLang="en-US" dirty="0"/>
                    </a:p>
                  </a:txBody>
                  <a:tcPr/>
                </a:tc>
                <a:tc hMerge="1">
                  <a:txBody>
                    <a:bodyPr/>
                    <a:lstStyle/>
                    <a:p>
                      <a:endParaRPr kumimoji="1" lang="ja-JP" altLang="en-US" dirty="0"/>
                    </a:p>
                  </a:txBody>
                  <a:tcPr/>
                </a:tc>
              </a:tr>
              <a:tr h="526935">
                <a:tc>
                  <a:txBody>
                    <a:bodyPr/>
                    <a:lstStyle/>
                    <a:p>
                      <a:endParaRPr kumimoji="1" lang="ja-JP" altLang="en-US" dirty="0"/>
                    </a:p>
                  </a:txBody>
                  <a:tcPr/>
                </a:tc>
                <a:tc>
                  <a:txBody>
                    <a:bodyPr/>
                    <a:lstStyle/>
                    <a:p>
                      <a:pPr algn="ctr"/>
                      <a:r>
                        <a:rPr kumimoji="1" lang="ja-JP" altLang="en-US" dirty="0" smtClean="0"/>
                        <a:t>商店数</a:t>
                      </a:r>
                      <a:endParaRPr kumimoji="1" lang="ja-JP" altLang="en-US" dirty="0"/>
                    </a:p>
                  </a:txBody>
                  <a:tcPr anchor="ctr"/>
                </a:tc>
                <a:tc>
                  <a:txBody>
                    <a:bodyPr/>
                    <a:lstStyle/>
                    <a:p>
                      <a:pPr algn="ctr"/>
                      <a:r>
                        <a:rPr kumimoji="1" lang="ja-JP" altLang="en-US" dirty="0" smtClean="0"/>
                        <a:t>年間販売額</a:t>
                      </a:r>
                      <a:endParaRPr kumimoji="1" lang="ja-JP" altLang="en-US" dirty="0"/>
                    </a:p>
                  </a:txBody>
                  <a:tcPr anchor="ctr"/>
                </a:tc>
                <a:tc>
                  <a:txBody>
                    <a:bodyPr/>
                    <a:lstStyle/>
                    <a:p>
                      <a:pPr algn="ctr"/>
                      <a:r>
                        <a:rPr kumimoji="1" lang="ja-JP" altLang="en-US" dirty="0" smtClean="0"/>
                        <a:t>商店数</a:t>
                      </a:r>
                      <a:endParaRPr kumimoji="1" lang="ja-JP" altLang="en-US" dirty="0"/>
                    </a:p>
                  </a:txBody>
                  <a:tcPr anchor="ctr"/>
                </a:tc>
                <a:tc>
                  <a:txBody>
                    <a:bodyPr/>
                    <a:lstStyle/>
                    <a:p>
                      <a:pPr algn="ctr"/>
                      <a:r>
                        <a:rPr kumimoji="1" lang="ja-JP" altLang="en-US" dirty="0" smtClean="0"/>
                        <a:t>年間販売額</a:t>
                      </a:r>
                      <a:endParaRPr kumimoji="1" lang="ja-JP" altLang="en-US" dirty="0"/>
                    </a:p>
                  </a:txBody>
                  <a:tcPr anchor="ctr"/>
                </a:tc>
              </a:tr>
              <a:tr h="651504">
                <a:tc>
                  <a:txBody>
                    <a:bodyPr/>
                    <a:lstStyle/>
                    <a:p>
                      <a:r>
                        <a:rPr kumimoji="1" lang="ja-JP" altLang="en-US" dirty="0" smtClean="0"/>
                        <a:t>訪問販売</a:t>
                      </a:r>
                      <a:endParaRPr kumimoji="1" lang="en-US" altLang="ja-JP" dirty="0" smtClean="0"/>
                    </a:p>
                  </a:txBody>
                  <a:tcPr anchor="ctr"/>
                </a:tc>
                <a:tc>
                  <a:txBody>
                    <a:bodyPr/>
                    <a:lstStyle/>
                    <a:p>
                      <a:pPr algn="r"/>
                      <a:r>
                        <a:rPr kumimoji="1" lang="en-US" altLang="ja-JP" dirty="0" smtClean="0"/>
                        <a:t>22,740</a:t>
                      </a:r>
                      <a:endParaRPr kumimoji="1" lang="ja-JP" altLang="en-US" dirty="0"/>
                    </a:p>
                  </a:txBody>
                  <a:tcPr anchor="ctr"/>
                </a:tc>
                <a:tc>
                  <a:txBody>
                    <a:bodyPr/>
                    <a:lstStyle/>
                    <a:p>
                      <a:pPr algn="r"/>
                      <a:r>
                        <a:rPr kumimoji="1" lang="en-US" altLang="ja-JP" dirty="0" smtClean="0"/>
                        <a:t>24,115</a:t>
                      </a:r>
                    </a:p>
                  </a:txBody>
                  <a:tcPr anchor="ctr"/>
                </a:tc>
                <a:tc>
                  <a:txBody>
                    <a:bodyPr/>
                    <a:lstStyle/>
                    <a:p>
                      <a:pPr algn="r"/>
                      <a:r>
                        <a:rPr kumimoji="1" lang="en-US" altLang="ja-JP" dirty="0" smtClean="0"/>
                        <a:t>20,170</a:t>
                      </a:r>
                      <a:endParaRPr kumimoji="1" lang="ja-JP" altLang="en-US" dirty="0"/>
                    </a:p>
                  </a:txBody>
                  <a:tcPr anchor="ctr"/>
                </a:tc>
                <a:tc>
                  <a:txBody>
                    <a:bodyPr/>
                    <a:lstStyle/>
                    <a:p>
                      <a:pPr algn="r"/>
                      <a:r>
                        <a:rPr lang="en-US" altLang="ja-JP" dirty="0" smtClean="0"/>
                        <a:t>23,336</a:t>
                      </a:r>
                      <a:endParaRPr lang="ja-JP" altLang="en-US" dirty="0"/>
                    </a:p>
                  </a:txBody>
                  <a:tcPr anchor="ctr"/>
                </a:tc>
              </a:tr>
              <a:tr h="651504">
                <a:tc>
                  <a:txBody>
                    <a:bodyPr/>
                    <a:lstStyle/>
                    <a:p>
                      <a:r>
                        <a:rPr kumimoji="1" lang="ja-JP" altLang="en-US" sz="1600" dirty="0" smtClean="0"/>
                        <a:t>通信・カタログ販売</a:t>
                      </a:r>
                      <a:endParaRPr kumimoji="1" lang="ja-JP" altLang="en-US" sz="1600" dirty="0"/>
                    </a:p>
                  </a:txBody>
                  <a:tcPr anchor="ctr"/>
                </a:tc>
                <a:tc>
                  <a:txBody>
                    <a:bodyPr/>
                    <a:lstStyle/>
                    <a:p>
                      <a:pPr algn="r"/>
                      <a:r>
                        <a:rPr kumimoji="1" lang="en-US" altLang="ja-JP" dirty="0" smtClean="0"/>
                        <a:t>2,916</a:t>
                      </a:r>
                      <a:endParaRPr kumimoji="1" lang="ja-JP" altLang="en-US" dirty="0"/>
                    </a:p>
                  </a:txBody>
                  <a:tcPr anchor="ctr"/>
                </a:tc>
                <a:tc>
                  <a:txBody>
                    <a:bodyPr/>
                    <a:lstStyle/>
                    <a:p>
                      <a:pPr algn="r"/>
                      <a:r>
                        <a:rPr kumimoji="1" lang="en-US" altLang="ja-JP" dirty="0" smtClean="0"/>
                        <a:t>21,613</a:t>
                      </a:r>
                      <a:endParaRPr kumimoji="1" lang="ja-JP" altLang="en-US" dirty="0"/>
                    </a:p>
                  </a:txBody>
                  <a:tcPr anchor="ctr"/>
                </a:tc>
                <a:tc>
                  <a:txBody>
                    <a:bodyPr/>
                    <a:lstStyle/>
                    <a:p>
                      <a:pPr algn="r"/>
                      <a:r>
                        <a:rPr kumimoji="1" lang="en-US" altLang="ja-JP" dirty="0" smtClean="0"/>
                        <a:t>3,931</a:t>
                      </a:r>
                      <a:endParaRPr kumimoji="1" lang="ja-JP" altLang="en-US" dirty="0"/>
                    </a:p>
                  </a:txBody>
                  <a:tcPr anchor="ctr"/>
                </a:tc>
                <a:tc>
                  <a:txBody>
                    <a:bodyPr/>
                    <a:lstStyle/>
                    <a:p>
                      <a:pPr algn="r"/>
                      <a:r>
                        <a:rPr kumimoji="1" lang="en-US" altLang="ja-JP" dirty="0" smtClean="0"/>
                        <a:t>25,349</a:t>
                      </a:r>
                      <a:endParaRPr kumimoji="1" lang="ja-JP" altLang="en-US" dirty="0"/>
                    </a:p>
                  </a:txBody>
                  <a:tcPr anchor="ctr"/>
                </a:tc>
              </a:tr>
              <a:tr h="651504">
                <a:tc>
                  <a:txBody>
                    <a:bodyPr/>
                    <a:lstStyle/>
                    <a:p>
                      <a:r>
                        <a:rPr kumimoji="1" lang="ja-JP" altLang="en-US" sz="1600" dirty="0" smtClean="0"/>
                        <a:t>自動販売機</a:t>
                      </a:r>
                      <a:endParaRPr kumimoji="1" lang="ja-JP" altLang="en-US" sz="1600" dirty="0"/>
                    </a:p>
                  </a:txBody>
                  <a:tcPr anchor="ctr"/>
                </a:tc>
                <a:tc>
                  <a:txBody>
                    <a:bodyPr/>
                    <a:lstStyle/>
                    <a:p>
                      <a:pPr algn="r"/>
                      <a:r>
                        <a:rPr kumimoji="1" lang="en-US" altLang="ja-JP" dirty="0" smtClean="0"/>
                        <a:t>4,573</a:t>
                      </a:r>
                      <a:endParaRPr kumimoji="1" lang="ja-JP" altLang="en-US" dirty="0"/>
                    </a:p>
                  </a:txBody>
                  <a:tcPr anchor="ctr"/>
                </a:tc>
                <a:tc>
                  <a:txBody>
                    <a:bodyPr/>
                    <a:lstStyle/>
                    <a:p>
                      <a:pPr algn="r"/>
                      <a:r>
                        <a:rPr kumimoji="1" lang="en-US" altLang="ja-JP" dirty="0" smtClean="0"/>
                        <a:t>4,342</a:t>
                      </a:r>
                      <a:endParaRPr kumimoji="1" lang="ja-JP" altLang="en-US" dirty="0"/>
                    </a:p>
                  </a:txBody>
                  <a:tcPr anchor="ctr"/>
                </a:tc>
                <a:tc>
                  <a:txBody>
                    <a:bodyPr/>
                    <a:lstStyle/>
                    <a:p>
                      <a:pPr algn="r"/>
                      <a:r>
                        <a:rPr kumimoji="1" lang="en-US" altLang="ja-JP" dirty="0" smtClean="0"/>
                        <a:t>6,056</a:t>
                      </a:r>
                      <a:endParaRPr kumimoji="1" lang="ja-JP" altLang="en-US" dirty="0"/>
                    </a:p>
                  </a:txBody>
                  <a:tcPr anchor="ctr"/>
                </a:tc>
                <a:tc>
                  <a:txBody>
                    <a:bodyPr/>
                    <a:lstStyle/>
                    <a:p>
                      <a:pPr algn="r"/>
                      <a:r>
                        <a:rPr kumimoji="1" lang="en-US" altLang="ja-JP" dirty="0" smtClean="0"/>
                        <a:t>8,730</a:t>
                      </a:r>
                      <a:endParaRPr kumimoji="1" lang="ja-JP" altLang="en-US" dirty="0"/>
                    </a:p>
                  </a:txBody>
                  <a:tcPr anchor="ctr"/>
                </a:tc>
              </a:tr>
              <a:tr h="651504">
                <a:tc>
                  <a:txBody>
                    <a:bodyPr/>
                    <a:lstStyle/>
                    <a:p>
                      <a:r>
                        <a:rPr kumimoji="1" lang="ja-JP" altLang="en-US" dirty="0" smtClean="0"/>
                        <a:t>その他</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554</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590</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636</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991</a:t>
                      </a:r>
                      <a:endParaRPr kumimoji="1" lang="ja-JP" altLang="en-US" dirty="0"/>
                    </a:p>
                  </a:txBody>
                  <a:tcPr anchor="ctr">
                    <a:lnB w="12700" cap="flat" cmpd="sng" algn="ctr">
                      <a:solidFill>
                        <a:schemeClr val="tx1"/>
                      </a:solidFill>
                      <a:prstDash val="solid"/>
                      <a:round/>
                      <a:headEnd type="none" w="med" len="med"/>
                      <a:tailEnd type="none" w="med" len="med"/>
                    </a:lnB>
                  </a:tcPr>
                </a:tc>
              </a:tr>
              <a:tr h="651504">
                <a:tc>
                  <a:txBody>
                    <a:bodyPr/>
                    <a:lstStyle/>
                    <a:p>
                      <a:pPr algn="r"/>
                      <a:r>
                        <a:rPr kumimoji="1" lang="ja-JP" altLang="en-US" dirty="0" smtClean="0"/>
                        <a:t>無店舗販売合計</a:t>
                      </a:r>
                      <a:endParaRPr kumimoji="1" lang="ja-JP" altLang="en-US" dirty="0"/>
                    </a:p>
                  </a:txBody>
                  <a:tcPr anchor="ctr">
                    <a:lnT w="12700" cap="flat" cmpd="sng" algn="ctr">
                      <a:solidFill>
                        <a:schemeClr val="tx1"/>
                      </a:solidFill>
                      <a:prstDash val="solid"/>
                      <a:round/>
                      <a:headEnd type="none" w="med" len="med"/>
                      <a:tailEnd type="none" w="med" len="med"/>
                    </a:lnT>
                  </a:tcPr>
                </a:tc>
                <a:tc>
                  <a:txBody>
                    <a:bodyPr/>
                    <a:lstStyle/>
                    <a:p>
                      <a:pPr algn="r"/>
                      <a:r>
                        <a:rPr kumimoji="1" lang="en-US" altLang="ja-JP" dirty="0" smtClean="0"/>
                        <a:t>30,783</a:t>
                      </a:r>
                      <a:endParaRPr kumimoji="1" lang="ja-JP" altLang="en-US" dirty="0"/>
                    </a:p>
                  </a:txBody>
                  <a:tcPr anchor="ctr">
                    <a:lnT w="12700" cap="flat" cmpd="sng" algn="ctr">
                      <a:solidFill>
                        <a:schemeClr val="tx1"/>
                      </a:solidFill>
                      <a:prstDash val="solid"/>
                      <a:round/>
                      <a:headEnd type="none" w="med" len="med"/>
                      <a:tailEnd type="none" w="med" len="med"/>
                    </a:lnT>
                  </a:tcPr>
                </a:tc>
                <a:tc>
                  <a:txBody>
                    <a:bodyPr/>
                    <a:lstStyle/>
                    <a:p>
                      <a:pPr algn="r"/>
                      <a:r>
                        <a:rPr kumimoji="1" lang="en-US" altLang="ja-JP" dirty="0" smtClean="0"/>
                        <a:t>50,660</a:t>
                      </a:r>
                      <a:endParaRPr kumimoji="1" lang="ja-JP" altLang="en-US" dirty="0"/>
                    </a:p>
                  </a:txBody>
                  <a:tcPr anchor="ctr">
                    <a:lnT w="12700" cap="flat" cmpd="sng" algn="ctr">
                      <a:solidFill>
                        <a:schemeClr val="tx1"/>
                      </a:solidFill>
                      <a:prstDash val="solid"/>
                      <a:round/>
                      <a:headEnd type="none" w="med" len="med"/>
                      <a:tailEnd type="none" w="med" len="med"/>
                    </a:lnT>
                  </a:tcPr>
                </a:tc>
                <a:tc>
                  <a:txBody>
                    <a:bodyPr/>
                    <a:lstStyle/>
                    <a:p>
                      <a:pPr algn="r"/>
                      <a:r>
                        <a:rPr kumimoji="1" lang="en-US" altLang="ja-JP" dirty="0" smtClean="0"/>
                        <a:t>30,793</a:t>
                      </a:r>
                      <a:endParaRPr kumimoji="1" lang="ja-JP" altLang="en-US" dirty="0"/>
                    </a:p>
                  </a:txBody>
                  <a:tcPr anchor="ctr">
                    <a:lnT w="12700" cap="flat" cmpd="sng" algn="ctr">
                      <a:solidFill>
                        <a:schemeClr val="tx1"/>
                      </a:solidFill>
                      <a:prstDash val="solid"/>
                      <a:round/>
                      <a:headEnd type="none" w="med" len="med"/>
                      <a:tailEnd type="none" w="med" len="med"/>
                    </a:lnT>
                  </a:tcPr>
                </a:tc>
                <a:tc>
                  <a:txBody>
                    <a:bodyPr/>
                    <a:lstStyle/>
                    <a:p>
                      <a:pPr algn="r"/>
                      <a:r>
                        <a:rPr kumimoji="1" lang="en-US" altLang="ja-JP" dirty="0" smtClean="0"/>
                        <a:t>58,406</a:t>
                      </a:r>
                      <a:endParaRPr kumimoji="1" lang="ja-JP" altLang="en-US" dirty="0"/>
                    </a:p>
                  </a:txBody>
                  <a:tcPr anchor="ctr">
                    <a:lnT w="12700" cap="flat" cmpd="sng" algn="ctr">
                      <a:solidFill>
                        <a:schemeClr val="tx1"/>
                      </a:solidFill>
                      <a:prstDash val="solid"/>
                      <a:round/>
                      <a:headEnd type="none" w="med" len="med"/>
                      <a:tailEnd type="none" w="med" len="med"/>
                    </a:lnT>
                  </a:tcPr>
                </a:tc>
              </a:tr>
            </a:tbl>
          </a:graphicData>
        </a:graphic>
      </p:graphicFrame>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12</a:t>
            </a:fld>
            <a:endParaRPr kumimoji="1" lang="ja-JP" altLang="en-US"/>
          </a:p>
        </p:txBody>
      </p:sp>
      <p:sp>
        <p:nvSpPr>
          <p:cNvPr id="10" name="テキスト ボックス 9"/>
          <p:cNvSpPr txBox="1"/>
          <p:nvPr/>
        </p:nvSpPr>
        <p:spPr>
          <a:xfrm>
            <a:off x="6308196" y="721571"/>
            <a:ext cx="2160240" cy="369332"/>
          </a:xfrm>
          <a:prstGeom prst="rect">
            <a:avLst/>
          </a:prstGeom>
          <a:noFill/>
        </p:spPr>
        <p:txBody>
          <a:bodyPr wrap="square" rtlCol="0">
            <a:spAutoFit/>
          </a:bodyPr>
          <a:lstStyle/>
          <a:p>
            <a:r>
              <a:rPr kumimoji="1" lang="en-US" altLang="ja-JP" dirty="0" smtClean="0"/>
              <a:t>[4]</a:t>
            </a:r>
            <a:r>
              <a:rPr kumimoji="1" lang="ja-JP" altLang="en-US" dirty="0" smtClean="0"/>
              <a:t>を参考に作成</a:t>
            </a:r>
            <a:endParaRPr kumimoji="1" lang="ja-JP" altLang="en-US" dirty="0"/>
          </a:p>
        </p:txBody>
      </p:sp>
      <p:sp>
        <p:nvSpPr>
          <p:cNvPr id="3" name="テキスト ボックス 2"/>
          <p:cNvSpPr txBox="1"/>
          <p:nvPr/>
        </p:nvSpPr>
        <p:spPr>
          <a:xfrm>
            <a:off x="6372200" y="1268760"/>
            <a:ext cx="2096236" cy="307777"/>
          </a:xfrm>
          <a:prstGeom prst="rect">
            <a:avLst/>
          </a:prstGeom>
          <a:noFill/>
        </p:spPr>
        <p:txBody>
          <a:bodyPr wrap="square" rtlCol="0">
            <a:spAutoFit/>
          </a:bodyPr>
          <a:lstStyle/>
          <a:p>
            <a:r>
              <a:rPr kumimoji="1" lang="ja-JP" altLang="en-US" sz="1400" dirty="0" smtClean="0"/>
              <a:t>年間販売額単位：億円</a:t>
            </a:r>
            <a:endParaRPr kumimoji="1" lang="ja-JP" altLang="en-US" sz="1400" dirty="0"/>
          </a:p>
        </p:txBody>
      </p:sp>
    </p:spTree>
    <p:extLst>
      <p:ext uri="{BB962C8B-B14F-4D97-AF65-F5344CB8AC3E}">
        <p14:creationId xmlns:p14="http://schemas.microsoft.com/office/powerpoint/2010/main" xmlns="" val="42754466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13</a:t>
            </a:fld>
            <a:endParaRPr kumimoji="1" lang="ja-JP" altLang="en-US"/>
          </a:p>
        </p:txBody>
      </p:sp>
      <p:graphicFrame>
        <p:nvGraphicFramePr>
          <p:cNvPr id="5" name="コンテンツ プレースホルダー 4"/>
          <p:cNvGraphicFramePr>
            <a:graphicFrameLocks noGrp="1"/>
          </p:cNvGraphicFramePr>
          <p:nvPr>
            <p:ph idx="4294967295"/>
            <p:extLst>
              <p:ext uri="{D42A27DB-BD31-4B8C-83A1-F6EECF244321}">
                <p14:modId xmlns:p14="http://schemas.microsoft.com/office/powerpoint/2010/main" xmlns="" val="1820810563"/>
              </p:ext>
            </p:extLst>
          </p:nvPr>
        </p:nvGraphicFramePr>
        <p:xfrm>
          <a:off x="539552" y="1484784"/>
          <a:ext cx="4043363" cy="47085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p:nvPr>
            <p:extLst>
              <p:ext uri="{D42A27DB-BD31-4B8C-83A1-F6EECF244321}">
                <p14:modId xmlns:p14="http://schemas.microsoft.com/office/powerpoint/2010/main" xmlns="" val="1114262954"/>
              </p:ext>
            </p:extLst>
          </p:nvPr>
        </p:nvGraphicFramePr>
        <p:xfrm>
          <a:off x="4644008" y="1340768"/>
          <a:ext cx="3960440" cy="4968552"/>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6372200" y="764704"/>
            <a:ext cx="2160240" cy="369332"/>
          </a:xfrm>
          <a:prstGeom prst="rect">
            <a:avLst/>
          </a:prstGeom>
          <a:noFill/>
        </p:spPr>
        <p:txBody>
          <a:bodyPr wrap="square" rtlCol="0">
            <a:spAutoFit/>
          </a:bodyPr>
          <a:lstStyle/>
          <a:p>
            <a:r>
              <a:rPr kumimoji="1" lang="en-US" altLang="ja-JP" dirty="0" smtClean="0"/>
              <a:t>[4]</a:t>
            </a:r>
            <a:r>
              <a:rPr kumimoji="1" lang="ja-JP" altLang="en-US" dirty="0" smtClean="0"/>
              <a:t>を参考に作成</a:t>
            </a:r>
            <a:endParaRPr kumimoji="1" lang="ja-JP" altLang="en-US" dirty="0"/>
          </a:p>
        </p:txBody>
      </p:sp>
    </p:spTree>
    <p:extLst>
      <p:ext uri="{BB962C8B-B14F-4D97-AF65-F5344CB8AC3E}">
        <p14:creationId xmlns:p14="http://schemas.microsoft.com/office/powerpoint/2010/main" xmlns="" val="379805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lang="ja-JP" altLang="en-US" dirty="0"/>
              <a:t>食料品や生活必需品の買い物に困る人々</a:t>
            </a:r>
          </a:p>
          <a:p>
            <a:pPr marL="68580" indent="0">
              <a:buNone/>
            </a:pPr>
            <a:endParaRPr kumimoji="1" lang="en-US" altLang="ja-JP" dirty="0" smtClean="0"/>
          </a:p>
          <a:p>
            <a:pPr marL="68580" indent="0" algn="ctr">
              <a:buNone/>
            </a:pPr>
            <a:r>
              <a:rPr lang="ja-JP" altLang="en-US" b="1" dirty="0"/>
              <a:t>「買い物弱者」「買い物難民」</a:t>
            </a:r>
          </a:p>
          <a:p>
            <a:pPr marL="68580" indent="0">
              <a:buNone/>
            </a:pPr>
            <a:endParaRPr lang="en-US" altLang="ja-JP" dirty="0" smtClean="0"/>
          </a:p>
          <a:p>
            <a:r>
              <a:rPr kumimoji="1" lang="ja-JP" altLang="en-US" dirty="0"/>
              <a:t>特</a:t>
            </a:r>
            <a:r>
              <a:rPr kumimoji="1" lang="ja-JP" altLang="en-US" dirty="0" smtClean="0"/>
              <a:t>に移動手段を持たず、身体的にも経済的にも対応が難しい高齢者を中心に深刻な問題になりつつある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14</a:t>
            </a:fld>
            <a:endParaRPr kumimoji="1" lang="ja-JP" altLang="en-US"/>
          </a:p>
        </p:txBody>
      </p:sp>
      <p:sp>
        <p:nvSpPr>
          <p:cNvPr id="5" name="テキスト ボックス 4"/>
          <p:cNvSpPr txBox="1"/>
          <p:nvPr/>
        </p:nvSpPr>
        <p:spPr>
          <a:xfrm>
            <a:off x="6487838" y="5445224"/>
            <a:ext cx="1296144" cy="369332"/>
          </a:xfrm>
          <a:prstGeom prst="rect">
            <a:avLst/>
          </a:prstGeom>
          <a:noFill/>
        </p:spPr>
        <p:txBody>
          <a:bodyPr wrap="square" rtlCol="0">
            <a:spAutoFit/>
          </a:bodyPr>
          <a:lstStyle/>
          <a:p>
            <a:r>
              <a:rPr lang="en-US" altLang="ja-JP" dirty="0"/>
              <a:t>[10][11]</a:t>
            </a:r>
          </a:p>
        </p:txBody>
      </p:sp>
      <p:sp>
        <p:nvSpPr>
          <p:cNvPr id="6" name="下矢印 5"/>
          <p:cNvSpPr/>
          <p:nvPr/>
        </p:nvSpPr>
        <p:spPr>
          <a:xfrm>
            <a:off x="4067944" y="2780928"/>
            <a:ext cx="57606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xmlns="" val="3184346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自治体の</a:t>
            </a:r>
            <a:r>
              <a:rPr kumimoji="1" lang="ja-JP" altLang="en-US" dirty="0" smtClean="0"/>
              <a:t>取り組み</a:t>
            </a:r>
            <a:endParaRPr kumimoji="1" lang="ja-JP" altLang="en-US" dirty="0"/>
          </a:p>
        </p:txBody>
      </p:sp>
      <p:sp>
        <p:nvSpPr>
          <p:cNvPr id="3" name="コンテンツ プレースホルダー 2"/>
          <p:cNvSpPr>
            <a:spLocks noGrp="1"/>
          </p:cNvSpPr>
          <p:nvPr>
            <p:ph idx="1"/>
          </p:nvPr>
        </p:nvSpPr>
        <p:spPr>
          <a:xfrm>
            <a:off x="1043492" y="2323651"/>
            <a:ext cx="6777317" cy="3528000"/>
          </a:xfrm>
        </p:spPr>
        <p:txBody>
          <a:bodyPr lIns="72000" numCol="1" spcCol="0"/>
          <a:lstStyle/>
          <a:p>
            <a:r>
              <a:rPr kumimoji="1" lang="ja-JP" altLang="en-US" dirty="0" smtClean="0"/>
              <a:t>高知県→民間移動販売スーパーの車両購入費を補助</a:t>
            </a:r>
            <a:endParaRPr kumimoji="1" lang="en-US" altLang="ja-JP" dirty="0" smtClean="0"/>
          </a:p>
          <a:p>
            <a:pPr>
              <a:lnSpc>
                <a:spcPct val="150000"/>
              </a:lnSpc>
            </a:pPr>
            <a:r>
              <a:rPr lang="ja-JP" altLang="en-US" dirty="0" smtClean="0"/>
              <a:t>三重県→生活バスを運営</a:t>
            </a:r>
            <a:endParaRPr lang="en-US" altLang="ja-JP" dirty="0" smtClean="0"/>
          </a:p>
          <a:p>
            <a:pPr>
              <a:lnSpc>
                <a:spcPct val="150000"/>
              </a:lnSpc>
            </a:pPr>
            <a:r>
              <a:rPr kumimoji="1" lang="ja-JP" altLang="en-US" dirty="0" smtClean="0"/>
              <a:t>茨城県→官民共同のネットスーパー</a:t>
            </a:r>
            <a:endParaRPr lang="en-US" altLang="ja-JP" dirty="0"/>
          </a:p>
          <a:p>
            <a:r>
              <a:rPr kumimoji="1" lang="ja-JP" altLang="en-US" dirty="0" smtClean="0"/>
              <a:t>大分県→買い物に苦労している</a:t>
            </a:r>
            <a:r>
              <a:rPr kumimoji="1" lang="en-US" altLang="ja-JP" dirty="0" smtClean="0"/>
              <a:t>5</a:t>
            </a:r>
            <a:r>
              <a:rPr kumimoji="1" lang="ja-JP" altLang="en-US" dirty="0" smtClean="0"/>
              <a:t>団地で月１朝市開催</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0003186-EBFF-4067-BB28-D7A34FA8792C}" type="slidenum">
              <a:rPr kumimoji="1" lang="ja-JP" altLang="en-US" smtClean="0"/>
              <a:pPr/>
              <a:t>15</a:t>
            </a:fld>
            <a:endParaRPr kumimoji="1" lang="ja-JP" altLang="en-US"/>
          </a:p>
        </p:txBody>
      </p:sp>
      <p:sp>
        <p:nvSpPr>
          <p:cNvPr id="5" name="テキスト ボックス 4"/>
          <p:cNvSpPr txBox="1"/>
          <p:nvPr/>
        </p:nvSpPr>
        <p:spPr>
          <a:xfrm>
            <a:off x="6516216" y="4904260"/>
            <a:ext cx="1080120" cy="369332"/>
          </a:xfrm>
          <a:prstGeom prst="rect">
            <a:avLst/>
          </a:prstGeom>
          <a:noFill/>
        </p:spPr>
        <p:txBody>
          <a:bodyPr wrap="square" rtlCol="0">
            <a:spAutoFit/>
          </a:bodyPr>
          <a:lstStyle/>
          <a:p>
            <a:r>
              <a:rPr lang="en-US" altLang="ja-JP" dirty="0"/>
              <a:t>[10][11]</a:t>
            </a:r>
          </a:p>
        </p:txBody>
      </p:sp>
    </p:spTree>
    <p:extLst>
      <p:ext uri="{BB962C8B-B14F-4D97-AF65-F5344CB8AC3E}">
        <p14:creationId xmlns:p14="http://schemas.microsoft.com/office/powerpoint/2010/main" xmlns="" val="804078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今後の動向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商店数・年間</a:t>
            </a:r>
            <a:r>
              <a:rPr kumimoji="1" lang="ja-JP" altLang="en-US" smtClean="0"/>
              <a:t>販売額</a:t>
            </a:r>
            <a:r>
              <a:rPr lang="ja-JP" altLang="en-US" smtClean="0"/>
              <a:t>が増加傾向にある。</a:t>
            </a:r>
            <a:endParaRPr kumimoji="1" lang="en-US" altLang="ja-JP" smtClean="0"/>
          </a:p>
          <a:p>
            <a:r>
              <a:rPr kumimoji="1" lang="ja-JP" altLang="en-US" dirty="0" smtClean="0"/>
              <a:t>今後は法人商店が無店舗販売を取り始め、新規参入しやすい土台が形成される。</a:t>
            </a:r>
            <a:endParaRPr kumimoji="1" lang="en-US" altLang="ja-JP" dirty="0" smtClean="0"/>
          </a:p>
          <a:p>
            <a:pPr>
              <a:buNone/>
            </a:pPr>
            <a:r>
              <a:rPr lang="ja-JP" altLang="en-US" dirty="0" smtClean="0"/>
              <a:t>　</a:t>
            </a:r>
            <a:r>
              <a:rPr lang="ja-JP" altLang="en-US" dirty="0" smtClean="0"/>
              <a:t>　　⇒</a:t>
            </a:r>
            <a:r>
              <a:rPr kumimoji="1" lang="ja-JP" altLang="en-US" dirty="0" smtClean="0"/>
              <a:t>規模も拡大していくと考える。</a:t>
            </a:r>
            <a:endParaRPr kumimoji="1" lang="ja-JP" altLang="en-US" dirty="0"/>
          </a:p>
        </p:txBody>
      </p:sp>
      <p:sp>
        <p:nvSpPr>
          <p:cNvPr id="4" name="スライド番号プレースホルダ 3"/>
          <p:cNvSpPr>
            <a:spLocks noGrp="1"/>
          </p:cNvSpPr>
          <p:nvPr>
            <p:ph type="sldNum" sz="quarter" idx="12"/>
          </p:nvPr>
        </p:nvSpPr>
        <p:spPr/>
        <p:txBody>
          <a:bodyPr/>
          <a:lstStyle/>
          <a:p>
            <a:fld id="{40003186-EBFF-4067-BB28-D7A34FA8792C}"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43490" y="1027664"/>
            <a:ext cx="7024744" cy="889168"/>
          </a:xfrm>
        </p:spPr>
        <p:txBody>
          <a:bodyPr/>
          <a:lstStyle/>
          <a:p>
            <a:r>
              <a:rPr kumimoji="1" lang="ja-JP" altLang="en-US" dirty="0" smtClean="0"/>
              <a:t>参考</a:t>
            </a:r>
            <a:r>
              <a:rPr kumimoji="1" lang="ja-JP" altLang="en-US" dirty="0" smtClean="0"/>
              <a:t>文献</a:t>
            </a:r>
            <a:endParaRPr kumimoji="1" lang="ja-JP" altLang="en-US" dirty="0"/>
          </a:p>
        </p:txBody>
      </p:sp>
      <p:sp>
        <p:nvSpPr>
          <p:cNvPr id="3" name="コンテンツ プレースホルダー 2"/>
          <p:cNvSpPr>
            <a:spLocks noGrp="1"/>
          </p:cNvSpPr>
          <p:nvPr>
            <p:ph idx="1"/>
          </p:nvPr>
        </p:nvSpPr>
        <p:spPr>
          <a:xfrm>
            <a:off x="1043492" y="2060848"/>
            <a:ext cx="7056900" cy="4248472"/>
          </a:xfrm>
        </p:spPr>
        <p:txBody>
          <a:bodyPr>
            <a:normAutofit fontScale="47500" lnSpcReduction="20000"/>
          </a:bodyPr>
          <a:lstStyle/>
          <a:p>
            <a:pPr marL="68580" indent="0">
              <a:buNone/>
            </a:pPr>
            <a:r>
              <a:rPr lang="en-US" altLang="ja-JP" dirty="0" smtClean="0"/>
              <a:t>[1</a:t>
            </a:r>
            <a:r>
              <a:rPr lang="en-US" altLang="ja-JP" sz="2300" dirty="0" smtClean="0"/>
              <a:t>]</a:t>
            </a:r>
            <a:r>
              <a:rPr lang="ja-JP" altLang="en-US" sz="2300" dirty="0" smtClean="0"/>
              <a:t> </a:t>
            </a:r>
            <a:r>
              <a:rPr lang="en-US" altLang="ja-JP" sz="2300" dirty="0" smtClean="0"/>
              <a:t>JERICHO CONSULTING(</a:t>
            </a:r>
            <a:r>
              <a:rPr lang="ja-JP" altLang="en-US" sz="2300" dirty="0" smtClean="0"/>
              <a:t>無店舗販売</a:t>
            </a:r>
            <a:r>
              <a:rPr lang="en-US" altLang="ja-JP" sz="2300" dirty="0" smtClean="0"/>
              <a:t>)</a:t>
            </a:r>
            <a:r>
              <a:rPr lang="ja-JP" altLang="en-US" sz="2300" dirty="0"/>
              <a:t>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2012-08-17)</a:t>
            </a:r>
            <a:endParaRPr lang="en-US" altLang="ja-JP" sz="2100" dirty="0" smtClean="0">
              <a:solidFill>
                <a:schemeClr val="bg2">
                  <a:lumMod val="75000"/>
                </a:schemeClr>
              </a:solidFill>
            </a:endParaRPr>
          </a:p>
          <a:p>
            <a:pPr marL="365760" lvl="1" indent="0">
              <a:spcAft>
                <a:spcPts val="600"/>
              </a:spcAft>
              <a:buNone/>
            </a:pPr>
            <a:r>
              <a:rPr lang="en-US" altLang="ja-JP" sz="2300" dirty="0" smtClean="0">
                <a:hlinkClick r:id="rId2"/>
              </a:rPr>
              <a:t>http</a:t>
            </a:r>
            <a:r>
              <a:rPr lang="en-US" altLang="ja-JP" sz="2300" dirty="0">
                <a:hlinkClick r:id="rId2"/>
              </a:rPr>
              <a:t>://</a:t>
            </a:r>
            <a:r>
              <a:rPr lang="en-US" altLang="ja-JP" sz="2300" dirty="0" smtClean="0">
                <a:hlinkClick r:id="rId2"/>
              </a:rPr>
              <a:t>www.jericho-group.co.jp/main.html</a:t>
            </a:r>
            <a:endParaRPr lang="en-US" altLang="ja-JP" sz="2300" dirty="0" smtClean="0"/>
          </a:p>
          <a:p>
            <a:pPr marL="68580" indent="0">
              <a:buNone/>
            </a:pPr>
            <a:r>
              <a:rPr kumimoji="1" lang="en-US" altLang="ja-JP" sz="2300" dirty="0" smtClean="0"/>
              <a:t>[2]</a:t>
            </a:r>
            <a:r>
              <a:rPr lang="zh-TW" altLang="en-US" sz="2300" dirty="0" smtClean="0"/>
              <a:t>日本標準産業分類（平成</a:t>
            </a:r>
            <a:r>
              <a:rPr lang="en-US" altLang="zh-TW" sz="2300" dirty="0" smtClean="0"/>
              <a:t>19</a:t>
            </a:r>
            <a:r>
              <a:rPr lang="zh-TW" altLang="en-US" sz="2300" dirty="0" smtClean="0"/>
              <a:t>年</a:t>
            </a:r>
            <a:r>
              <a:rPr lang="en-US" altLang="zh-TW" sz="2300" dirty="0" smtClean="0"/>
              <a:t>11</a:t>
            </a:r>
            <a:r>
              <a:rPr lang="zh-TW" altLang="en-US" sz="2300" dirty="0" smtClean="0"/>
              <a:t>月改定）分類項目表</a:t>
            </a:r>
            <a:r>
              <a:rPr lang="ja-JP" altLang="en-US" sz="2300" dirty="0" smtClean="0"/>
              <a:t>　</a:t>
            </a:r>
            <a:r>
              <a:rPr lang="zh-TW" altLang="en-US" sz="2300" dirty="0" smtClean="0"/>
              <a:t>総務省統計局 </a:t>
            </a:r>
            <a:r>
              <a:rPr lang="en-US" altLang="ja-JP" sz="2300" dirty="0" smtClean="0"/>
              <a:t>HP</a:t>
            </a:r>
            <a:r>
              <a:rPr lang="ja-JP" altLang="en-US" sz="2300" dirty="0"/>
              <a:t>より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2012-08-17)</a:t>
            </a:r>
            <a:endParaRPr lang="en-US" altLang="ja-JP" sz="2100" dirty="0" smtClean="0">
              <a:solidFill>
                <a:schemeClr val="bg2">
                  <a:lumMod val="75000"/>
                </a:schemeClr>
              </a:solidFill>
            </a:endParaRPr>
          </a:p>
          <a:p>
            <a:pPr marL="365760" lvl="1" indent="0">
              <a:spcAft>
                <a:spcPts val="600"/>
              </a:spcAft>
              <a:buNone/>
            </a:pPr>
            <a:r>
              <a:rPr lang="en-US" altLang="ja-JP" sz="2300" dirty="0" smtClean="0">
                <a:hlinkClick r:id="rId3"/>
              </a:rPr>
              <a:t>http</a:t>
            </a:r>
            <a:r>
              <a:rPr lang="en-US" altLang="ja-JP" sz="2300" dirty="0">
                <a:hlinkClick r:id="rId3"/>
              </a:rPr>
              <a:t>://</a:t>
            </a:r>
            <a:r>
              <a:rPr lang="en-US" altLang="ja-JP" sz="2300" dirty="0" smtClean="0">
                <a:hlinkClick r:id="rId3"/>
              </a:rPr>
              <a:t>www.stat.go.jp/index/seido/sangyo/19-3-1.htm</a:t>
            </a:r>
            <a:r>
              <a:rPr lang="ja-JP" altLang="en-US" sz="2300" dirty="0"/>
              <a:t>　</a:t>
            </a:r>
            <a:endParaRPr lang="en-US" altLang="ja-JP" sz="2300" dirty="0" smtClean="0"/>
          </a:p>
          <a:p>
            <a:pPr marL="68580" indent="0">
              <a:spcAft>
                <a:spcPts val="600"/>
              </a:spcAft>
              <a:buNone/>
            </a:pPr>
            <a:r>
              <a:rPr kumimoji="1" lang="en-US" altLang="ja-JP" sz="2300" dirty="0" smtClean="0"/>
              <a:t>[3]</a:t>
            </a:r>
            <a:r>
              <a:rPr lang="en-US" altLang="ja-JP" sz="2300" dirty="0" smtClean="0"/>
              <a:t>『</a:t>
            </a:r>
            <a:r>
              <a:rPr lang="ja-JP" altLang="en-US" sz="2300" dirty="0" smtClean="0"/>
              <a:t>新</a:t>
            </a:r>
            <a:r>
              <a:rPr lang="ja-JP" altLang="en-US" sz="2300" dirty="0"/>
              <a:t>・無店舗販売 </a:t>
            </a:r>
            <a:r>
              <a:rPr lang="en-US" altLang="ja-JP" sz="2300" dirty="0" smtClean="0"/>
              <a:t>』</a:t>
            </a:r>
            <a:r>
              <a:rPr lang="zh-TW" altLang="en-US" sz="2300" dirty="0" smtClean="0"/>
              <a:t>工業</a:t>
            </a:r>
            <a:r>
              <a:rPr lang="zh-TW" altLang="en-US" sz="2300" dirty="0"/>
              <a:t>市場研究所</a:t>
            </a:r>
            <a:r>
              <a:rPr lang="zh-TW" altLang="en-US" sz="2300" dirty="0" smtClean="0"/>
              <a:t>出版部</a:t>
            </a:r>
            <a:r>
              <a:rPr lang="ja-JP" altLang="en-US" sz="2300" dirty="0"/>
              <a:t>　</a:t>
            </a:r>
            <a:r>
              <a:rPr lang="en-US" altLang="ja-JP" sz="2300" dirty="0" smtClean="0"/>
              <a:t>1984</a:t>
            </a:r>
            <a:r>
              <a:rPr lang="ja-JP" altLang="en-US" sz="2300" dirty="0" smtClean="0"/>
              <a:t>年</a:t>
            </a:r>
            <a:endParaRPr kumimoji="1" lang="en-US" altLang="ja-JP" sz="2300" dirty="0" smtClean="0"/>
          </a:p>
          <a:p>
            <a:pPr marL="68580" indent="0">
              <a:buNone/>
            </a:pPr>
            <a:r>
              <a:rPr lang="en-US" altLang="ja-JP" sz="2300" dirty="0"/>
              <a:t>[4</a:t>
            </a:r>
            <a:r>
              <a:rPr lang="en-US" altLang="ja-JP" sz="2300" dirty="0" smtClean="0"/>
              <a:t>]</a:t>
            </a:r>
            <a:r>
              <a:rPr lang="ja-JP" altLang="en-US" sz="2300" dirty="0" smtClean="0"/>
              <a:t>我が国の商業 </a:t>
            </a:r>
            <a:r>
              <a:rPr lang="en-US" altLang="ja-JP" sz="2300" dirty="0" smtClean="0"/>
              <a:t>2009</a:t>
            </a:r>
            <a:r>
              <a:rPr lang="ja-JP" altLang="en-US" sz="2300" dirty="0"/>
              <a:t>年版</a:t>
            </a:r>
            <a:r>
              <a:rPr lang="en-US" altLang="ja-JP" sz="2300" dirty="0" smtClean="0"/>
              <a:t>(3</a:t>
            </a:r>
            <a:r>
              <a:rPr lang="ja-JP" altLang="en-US" sz="2300" dirty="0" smtClean="0"/>
              <a:t>部・第</a:t>
            </a:r>
            <a:r>
              <a:rPr lang="en-US" altLang="ja-JP" sz="2300" dirty="0" smtClean="0"/>
              <a:t>2</a:t>
            </a:r>
            <a:r>
              <a:rPr lang="ja-JP" altLang="en-US" sz="2300" dirty="0" smtClean="0"/>
              <a:t>章</a:t>
            </a:r>
            <a:r>
              <a:rPr lang="en-US" altLang="ja-JP" sz="2300" dirty="0" smtClean="0"/>
              <a:t>)</a:t>
            </a:r>
            <a:r>
              <a:rPr lang="ja-JP" altLang="en-US" sz="2300" dirty="0" smtClean="0"/>
              <a:t>　経済産業省</a:t>
            </a:r>
            <a:r>
              <a:rPr lang="en-US" altLang="ja-JP" sz="2300" dirty="0" smtClean="0"/>
              <a:t>HP</a:t>
            </a:r>
            <a:r>
              <a:rPr lang="ja-JP" altLang="en-US" sz="2300" dirty="0"/>
              <a:t>より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2012-08-22)</a:t>
            </a:r>
          </a:p>
          <a:p>
            <a:pPr marL="365760" lvl="1" indent="0">
              <a:spcAft>
                <a:spcPts val="600"/>
              </a:spcAft>
              <a:buNone/>
            </a:pPr>
            <a:r>
              <a:rPr lang="en-US" altLang="ja-JP" sz="2300" dirty="0" smtClean="0">
                <a:hlinkClick r:id="rId4"/>
              </a:rPr>
              <a:t>http</a:t>
            </a:r>
            <a:r>
              <a:rPr lang="en-US" altLang="ja-JP" sz="2300" dirty="0">
                <a:hlinkClick r:id="rId4"/>
              </a:rPr>
              <a:t>://</a:t>
            </a:r>
            <a:r>
              <a:rPr lang="en-US" altLang="ja-JP" sz="2300" dirty="0" smtClean="0">
                <a:hlinkClick r:id="rId4"/>
              </a:rPr>
              <a:t>www.meti.go.jp/statistics/tyo/syougyo/domestic.html</a:t>
            </a:r>
            <a:endParaRPr kumimoji="1" lang="en-US" altLang="ja-JP" sz="2300" dirty="0" smtClean="0"/>
          </a:p>
          <a:p>
            <a:pPr marL="68580" indent="0">
              <a:buNone/>
            </a:pPr>
            <a:r>
              <a:rPr lang="en-US" altLang="ja-JP" sz="2300" dirty="0" smtClean="0"/>
              <a:t>[</a:t>
            </a:r>
            <a:r>
              <a:rPr lang="en-US" altLang="ja-JP" sz="2300" dirty="0"/>
              <a:t>5</a:t>
            </a:r>
            <a:r>
              <a:rPr lang="en-US" altLang="ja-JP" sz="2300" dirty="0" smtClean="0"/>
              <a:t>] </a:t>
            </a:r>
            <a:r>
              <a:rPr lang="ja-JP" altLang="en-US" sz="2300" dirty="0"/>
              <a:t>移動カフェ・移動屋台の開業ガイド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2011-08-26)</a:t>
            </a:r>
            <a:endParaRPr lang="en-US" altLang="ja-JP" sz="2100" dirty="0" smtClean="0">
              <a:solidFill>
                <a:schemeClr val="bg2">
                  <a:lumMod val="75000"/>
                </a:schemeClr>
              </a:solidFill>
            </a:endParaRPr>
          </a:p>
          <a:p>
            <a:pPr marL="365760" lvl="1" indent="0">
              <a:spcAft>
                <a:spcPts val="600"/>
              </a:spcAft>
              <a:buNone/>
            </a:pPr>
            <a:r>
              <a:rPr lang="en-US" altLang="ja-JP" sz="2300" dirty="0" smtClean="0">
                <a:hlinkClick r:id="rId5"/>
              </a:rPr>
              <a:t>http</a:t>
            </a:r>
            <a:r>
              <a:rPr lang="en-US" altLang="ja-JP" sz="2300" dirty="0">
                <a:hlinkClick r:id="rId5"/>
              </a:rPr>
              <a:t>://idocafe.blogspot.jp</a:t>
            </a:r>
            <a:r>
              <a:rPr lang="en-US" altLang="ja-JP" sz="2300" dirty="0" smtClean="0">
                <a:hlinkClick r:id="rId5"/>
              </a:rPr>
              <a:t>/</a:t>
            </a:r>
            <a:endParaRPr lang="ja-JP" altLang="en-US" sz="2300" dirty="0"/>
          </a:p>
          <a:p>
            <a:pPr marL="68580" indent="0">
              <a:buNone/>
            </a:pPr>
            <a:r>
              <a:rPr kumimoji="1" lang="en-US" altLang="ja-JP" sz="2300" dirty="0" smtClean="0"/>
              <a:t>[6]</a:t>
            </a:r>
            <a:r>
              <a:rPr lang="ja-JP" altLang="en-US" sz="2300" dirty="0" smtClean="0"/>
              <a:t> 移動</a:t>
            </a:r>
            <a:r>
              <a:rPr lang="ja-JP" altLang="en-US" sz="2300" dirty="0"/>
              <a:t>販売のポータルサイト </a:t>
            </a:r>
            <a:r>
              <a:rPr lang="en-US" altLang="ja-JP" sz="2300" dirty="0"/>
              <a:t>【JCCA】 </a:t>
            </a:r>
            <a:r>
              <a:rPr lang="ja-JP" altLang="en-US" sz="2300" dirty="0"/>
              <a:t>一般社団法人 日本ケータリングカー協会 公式</a:t>
            </a:r>
            <a:r>
              <a:rPr lang="ja-JP" altLang="en-US" sz="2300" dirty="0" smtClean="0"/>
              <a:t>サイト</a:t>
            </a:r>
            <a:endParaRPr lang="en-US" altLang="ja-JP" sz="2300" dirty="0" smtClean="0"/>
          </a:p>
          <a:p>
            <a:pPr marL="68580" indent="0" algn="r">
              <a:buNone/>
            </a:pPr>
            <a:r>
              <a:rPr lang="en-US" altLang="ja-JP" sz="1900" dirty="0" smtClean="0">
                <a:solidFill>
                  <a:schemeClr val="bg2">
                    <a:lumMod val="75000"/>
                  </a:schemeClr>
                </a:solidFill>
              </a:rPr>
              <a:t>(</a:t>
            </a:r>
            <a:r>
              <a:rPr lang="ja-JP" altLang="en-US" sz="1900" dirty="0">
                <a:solidFill>
                  <a:schemeClr val="bg2">
                    <a:lumMod val="75000"/>
                  </a:schemeClr>
                </a:solidFill>
              </a:rPr>
              <a:t>閲覧日：</a:t>
            </a:r>
            <a:r>
              <a:rPr lang="en-US" altLang="ja-JP" sz="1900" dirty="0">
                <a:solidFill>
                  <a:schemeClr val="bg2">
                    <a:lumMod val="75000"/>
                  </a:schemeClr>
                </a:solidFill>
              </a:rPr>
              <a:t>2011-08-26)</a:t>
            </a:r>
            <a:endParaRPr lang="ja-JP" altLang="en-US" sz="1900" dirty="0">
              <a:solidFill>
                <a:schemeClr val="bg2">
                  <a:lumMod val="75000"/>
                </a:schemeClr>
              </a:solidFill>
            </a:endParaRPr>
          </a:p>
          <a:p>
            <a:pPr marL="365760" lvl="1" indent="0">
              <a:spcAft>
                <a:spcPts val="600"/>
              </a:spcAft>
              <a:buNone/>
            </a:pPr>
            <a:r>
              <a:rPr lang="en-US" altLang="ja-JP" sz="2300" dirty="0" smtClean="0">
                <a:hlinkClick r:id="rId6"/>
              </a:rPr>
              <a:t>http</a:t>
            </a:r>
            <a:r>
              <a:rPr lang="en-US" altLang="ja-JP" sz="2300" dirty="0">
                <a:hlinkClick r:id="rId6"/>
              </a:rPr>
              <a:t>://</a:t>
            </a:r>
            <a:r>
              <a:rPr lang="en-US" altLang="ja-JP" sz="2300" dirty="0" smtClean="0">
                <a:hlinkClick r:id="rId6"/>
              </a:rPr>
              <a:t>www.jcca.gr.jp/idouhanbai/howto/0101.html</a:t>
            </a:r>
            <a:endParaRPr lang="en-US" altLang="ja-JP" sz="2300" dirty="0" smtClean="0"/>
          </a:p>
          <a:p>
            <a:pPr marL="68580" indent="0">
              <a:spcAft>
                <a:spcPts val="600"/>
              </a:spcAft>
              <a:buNone/>
            </a:pPr>
            <a:r>
              <a:rPr kumimoji="1" lang="en-US" altLang="ja-JP" sz="2300" dirty="0" smtClean="0"/>
              <a:t>[</a:t>
            </a:r>
            <a:r>
              <a:rPr lang="en-US" altLang="ja-JP" sz="2300" dirty="0"/>
              <a:t>7</a:t>
            </a:r>
            <a:r>
              <a:rPr kumimoji="1" lang="en-US" altLang="ja-JP" sz="2300" dirty="0" smtClean="0"/>
              <a:t>]</a:t>
            </a:r>
            <a:r>
              <a:rPr lang="ja-JP" altLang="en-US" sz="2300" dirty="0"/>
              <a:t>横山 </a:t>
            </a:r>
            <a:r>
              <a:rPr lang="ja-JP" altLang="en-US" sz="2300" dirty="0" smtClean="0"/>
              <a:t> 智彦「</a:t>
            </a:r>
            <a:r>
              <a:rPr lang="ja-JP" altLang="en-US" sz="2300" dirty="0"/>
              <a:t>技術公開 専業のプロが教える成功の</a:t>
            </a:r>
            <a:r>
              <a:rPr lang="ja-JP" altLang="en-US" sz="2300" dirty="0" smtClean="0"/>
              <a:t>ための</a:t>
            </a:r>
            <a:r>
              <a:rPr lang="ja-JP" altLang="en-US" sz="2300" dirty="0"/>
              <a:t>絶対条件」</a:t>
            </a:r>
            <a:r>
              <a:rPr kumimoji="1" lang="en-US" altLang="ja-JP" sz="2300" dirty="0" smtClean="0"/>
              <a:t>『</a:t>
            </a:r>
            <a:r>
              <a:rPr kumimoji="1" lang="ja-JP" altLang="en-US" sz="2300" dirty="0" smtClean="0"/>
              <a:t>商業界</a:t>
            </a:r>
            <a:r>
              <a:rPr lang="en-US" altLang="ja-JP" sz="2300" dirty="0" smtClean="0"/>
              <a:t>』2011</a:t>
            </a:r>
            <a:r>
              <a:rPr lang="ja-JP" altLang="en-US" sz="2300" dirty="0"/>
              <a:t>年</a:t>
            </a:r>
            <a:r>
              <a:rPr lang="en-US" altLang="ja-JP" sz="2300" dirty="0"/>
              <a:t>08</a:t>
            </a:r>
            <a:r>
              <a:rPr lang="ja-JP" altLang="en-US" sz="2300" dirty="0" smtClean="0"/>
              <a:t>月号　商業界</a:t>
            </a:r>
            <a:endParaRPr kumimoji="1" lang="en-US" altLang="ja-JP" sz="2300" dirty="0" smtClean="0"/>
          </a:p>
          <a:p>
            <a:pPr marL="68580" indent="0">
              <a:buNone/>
            </a:pPr>
            <a:r>
              <a:rPr lang="en-US" altLang="ja-JP" sz="2300" dirty="0"/>
              <a:t>[8</a:t>
            </a:r>
            <a:r>
              <a:rPr lang="en-US" altLang="ja-JP" sz="2300" dirty="0" smtClean="0"/>
              <a:t>]</a:t>
            </a:r>
            <a:r>
              <a:rPr lang="ja-JP" altLang="en-US" sz="2300" dirty="0" smtClean="0"/>
              <a:t> </a:t>
            </a:r>
            <a:r>
              <a:rPr lang="en-US" altLang="ja-JP" sz="2300" dirty="0" smtClean="0"/>
              <a:t>IT</a:t>
            </a:r>
            <a:r>
              <a:rPr lang="ja-JP" altLang="en-US" sz="2300" dirty="0"/>
              <a:t>用語</a:t>
            </a:r>
            <a:r>
              <a:rPr lang="ja-JP" altLang="en-US" sz="2300" dirty="0" smtClean="0"/>
              <a:t>辞典</a:t>
            </a:r>
            <a:r>
              <a:rPr lang="en-US" altLang="ja-JP" sz="2300" dirty="0" smtClean="0"/>
              <a:t>e-words(</a:t>
            </a:r>
            <a:r>
              <a:rPr lang="ja-JP" altLang="en-US" sz="2300" dirty="0" smtClean="0"/>
              <a:t>電子商取引とは</a:t>
            </a:r>
            <a:r>
              <a:rPr lang="en-US" altLang="ja-JP" sz="2300" dirty="0" smtClean="0"/>
              <a:t>)</a:t>
            </a:r>
            <a:r>
              <a:rPr lang="ja-JP" altLang="en-US" sz="2300" dirty="0"/>
              <a:t>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2012-08-17)</a:t>
            </a:r>
            <a:endParaRPr lang="en-US" altLang="ja-JP" sz="2100" dirty="0" smtClean="0">
              <a:solidFill>
                <a:schemeClr val="bg2">
                  <a:lumMod val="75000"/>
                </a:schemeClr>
              </a:solidFill>
            </a:endParaRPr>
          </a:p>
          <a:p>
            <a:pPr marL="365760" lvl="1" indent="0">
              <a:spcAft>
                <a:spcPts val="600"/>
              </a:spcAft>
              <a:buNone/>
            </a:pPr>
            <a:r>
              <a:rPr lang="en-US" altLang="ja-JP" sz="2300" dirty="0" smtClean="0">
                <a:hlinkClick r:id="rId7"/>
              </a:rPr>
              <a:t>http</a:t>
            </a:r>
            <a:r>
              <a:rPr lang="en-US" altLang="ja-JP" sz="2300" dirty="0">
                <a:hlinkClick r:id="rId7"/>
              </a:rPr>
              <a:t>://</a:t>
            </a:r>
            <a:r>
              <a:rPr lang="en-US" altLang="ja-JP" sz="2300" dirty="0" smtClean="0">
                <a:hlinkClick r:id="rId7"/>
              </a:rPr>
              <a:t>e-words.jp/w/E99BBBE5AD90E59586E58F96E5BC95.html</a:t>
            </a:r>
            <a:endParaRPr lang="en-US" altLang="ja-JP" sz="2300" dirty="0" smtClean="0"/>
          </a:p>
          <a:p>
            <a:pPr marL="68580" indent="0">
              <a:spcAft>
                <a:spcPts val="600"/>
              </a:spcAft>
              <a:buNone/>
            </a:pPr>
            <a:r>
              <a:rPr kumimoji="1" lang="en-US" altLang="ja-JP" sz="2300" dirty="0" smtClean="0"/>
              <a:t>[9]『</a:t>
            </a:r>
            <a:r>
              <a:rPr kumimoji="1" lang="ja-JP" altLang="en-US" sz="2300" dirty="0" smtClean="0"/>
              <a:t>リサーチする生活者　変わるネットビジネス</a:t>
            </a:r>
            <a:r>
              <a:rPr lang="en-US" altLang="ja-JP" sz="2300" dirty="0"/>
              <a:t>』</a:t>
            </a:r>
            <a:r>
              <a:rPr kumimoji="1" lang="ja-JP" altLang="en-US" sz="2300" dirty="0" smtClean="0"/>
              <a:t>財団法人 地域流通経済研究所</a:t>
            </a:r>
            <a:r>
              <a:rPr lang="ja-JP" altLang="en-US" sz="2300" dirty="0"/>
              <a:t>　</a:t>
            </a:r>
            <a:r>
              <a:rPr kumimoji="1" lang="en-US" altLang="ja-JP" sz="2300" dirty="0" smtClean="0"/>
              <a:t>2008</a:t>
            </a:r>
            <a:r>
              <a:rPr kumimoji="1" lang="ja-JP" altLang="en-US" sz="2300" dirty="0" smtClean="0"/>
              <a:t>年</a:t>
            </a:r>
            <a:endParaRPr kumimoji="1" lang="en-US" altLang="ja-JP" sz="2300" dirty="0" smtClean="0"/>
          </a:p>
          <a:p>
            <a:pPr marL="68580" indent="0">
              <a:spcAft>
                <a:spcPts val="600"/>
              </a:spcAft>
              <a:buNone/>
            </a:pPr>
            <a:r>
              <a:rPr lang="en-US" altLang="ja-JP" sz="2300" dirty="0"/>
              <a:t>[</a:t>
            </a:r>
            <a:r>
              <a:rPr lang="en-US" altLang="ja-JP" sz="2300" dirty="0" smtClean="0"/>
              <a:t>10]</a:t>
            </a:r>
            <a:r>
              <a:rPr lang="ja-JP" altLang="en-US" sz="2300" dirty="0"/>
              <a:t>向囿英雄</a:t>
            </a:r>
            <a:r>
              <a:rPr lang="ja-JP" altLang="en-US" sz="2300" dirty="0" smtClean="0"/>
              <a:t>「</a:t>
            </a:r>
            <a:r>
              <a:rPr lang="ja-JP" altLang="en-US" sz="2300" dirty="0"/>
              <a:t>コミュニティで公共交通を創出</a:t>
            </a:r>
            <a:r>
              <a:rPr lang="ja-JP" altLang="en-US" sz="2300" dirty="0" smtClean="0"/>
              <a:t>する」</a:t>
            </a:r>
            <a:r>
              <a:rPr lang="en-US" altLang="ja-JP" sz="2300" dirty="0" smtClean="0"/>
              <a:t>『</a:t>
            </a:r>
            <a:r>
              <a:rPr lang="ja-JP" altLang="en-US" sz="2300" dirty="0" smtClean="0"/>
              <a:t>コミュニティ政策</a:t>
            </a:r>
            <a:r>
              <a:rPr lang="en-US" altLang="ja-JP" sz="2300" dirty="0" smtClean="0"/>
              <a:t>』2011</a:t>
            </a:r>
            <a:r>
              <a:rPr lang="ja-JP" altLang="en-US" sz="2300" dirty="0" smtClean="0"/>
              <a:t>年</a:t>
            </a:r>
            <a:r>
              <a:rPr lang="en-US" altLang="ja-JP" sz="2300" dirty="0" smtClean="0"/>
              <a:t>9</a:t>
            </a:r>
            <a:r>
              <a:rPr lang="ja-JP" altLang="en-US" sz="2300" dirty="0"/>
              <a:t>号　</a:t>
            </a:r>
            <a:r>
              <a:rPr lang="ja-JP" altLang="en-US" sz="2300" dirty="0" smtClean="0"/>
              <a:t>東信堂</a:t>
            </a:r>
            <a:endParaRPr lang="en-US" altLang="ja-JP" sz="2300" dirty="0" smtClean="0"/>
          </a:p>
          <a:p>
            <a:pPr marL="68580" indent="0">
              <a:buNone/>
            </a:pPr>
            <a:r>
              <a:rPr kumimoji="1" lang="en-US" altLang="ja-JP" sz="2300" dirty="0" smtClean="0"/>
              <a:t>[</a:t>
            </a:r>
            <a:r>
              <a:rPr kumimoji="1" lang="en-US" altLang="ja-JP" sz="2300" dirty="0"/>
              <a:t>11</a:t>
            </a:r>
            <a:r>
              <a:rPr kumimoji="1" lang="en-US" altLang="ja-JP" sz="2300" dirty="0" smtClean="0"/>
              <a:t>]</a:t>
            </a:r>
            <a:r>
              <a:rPr lang="ja-JP" altLang="en-US" sz="2300" dirty="0"/>
              <a:t> </a:t>
            </a:r>
            <a:r>
              <a:rPr lang="ja-JP" altLang="en-US" sz="2300" dirty="0" smtClean="0"/>
              <a:t>笹井かおり「</a:t>
            </a:r>
            <a:r>
              <a:rPr lang="ja-JP" altLang="en-US" sz="2300" dirty="0"/>
              <a:t>買い物難民」問題 </a:t>
            </a:r>
            <a:r>
              <a:rPr lang="ja-JP" altLang="en-US" sz="2300" dirty="0" smtClean="0"/>
              <a:t>　参議院</a:t>
            </a:r>
            <a:r>
              <a:rPr lang="en-US" altLang="ja-JP" sz="2300" dirty="0" smtClean="0"/>
              <a:t>HP</a:t>
            </a:r>
            <a:r>
              <a:rPr lang="ja-JP" altLang="en-US" sz="2300" dirty="0" smtClean="0"/>
              <a:t>より</a:t>
            </a:r>
            <a:r>
              <a:rPr lang="ja-JP" altLang="en-US" sz="2300" dirty="0"/>
              <a:t>　</a:t>
            </a:r>
            <a:r>
              <a:rPr lang="en-US" altLang="ja-JP" sz="2100" dirty="0">
                <a:solidFill>
                  <a:schemeClr val="bg2">
                    <a:lumMod val="75000"/>
                  </a:schemeClr>
                </a:solidFill>
              </a:rPr>
              <a:t>(</a:t>
            </a:r>
            <a:r>
              <a:rPr lang="ja-JP" altLang="en-US" sz="2100" dirty="0">
                <a:solidFill>
                  <a:schemeClr val="bg2">
                    <a:lumMod val="75000"/>
                  </a:schemeClr>
                </a:solidFill>
              </a:rPr>
              <a:t>閲覧日：</a:t>
            </a:r>
            <a:r>
              <a:rPr lang="en-US" altLang="ja-JP" sz="2100" dirty="0">
                <a:solidFill>
                  <a:schemeClr val="bg2">
                    <a:lumMod val="75000"/>
                  </a:schemeClr>
                </a:solidFill>
              </a:rPr>
              <a:t>2012-09-04)</a:t>
            </a:r>
            <a:endParaRPr lang="en-US" altLang="ja-JP" sz="2100" dirty="0" smtClean="0">
              <a:solidFill>
                <a:schemeClr val="bg2">
                  <a:lumMod val="75000"/>
                </a:schemeClr>
              </a:solidFill>
            </a:endParaRPr>
          </a:p>
          <a:p>
            <a:pPr marL="68580" indent="0">
              <a:spcAft>
                <a:spcPts val="600"/>
              </a:spcAft>
              <a:buNone/>
            </a:pPr>
            <a:r>
              <a:rPr lang="en-US" altLang="ja-JP" sz="2300" dirty="0" smtClean="0">
                <a:hlinkClick r:id="rId8"/>
              </a:rPr>
              <a:t>http</a:t>
            </a:r>
            <a:r>
              <a:rPr lang="en-US" altLang="ja-JP" sz="2300" dirty="0">
                <a:hlinkClick r:id="rId8"/>
              </a:rPr>
              <a:t>://</a:t>
            </a:r>
            <a:r>
              <a:rPr lang="en-US" altLang="ja-JP" sz="2300" dirty="0" smtClean="0">
                <a:hlinkClick r:id="rId8"/>
              </a:rPr>
              <a:t>www.sangiin.go.jp/japanese/annai/chousa/rippou_chousa/backnumber/2010pdf/20100801109.pdf</a:t>
            </a:r>
            <a:endParaRPr lang="en-US" altLang="ja-JP" sz="2300" dirty="0" smtClean="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17</a:t>
            </a:fld>
            <a:endParaRPr kumimoji="1" lang="ja-JP" altLang="en-US"/>
          </a:p>
        </p:txBody>
      </p:sp>
    </p:spTree>
    <p:extLst>
      <p:ext uri="{BB962C8B-B14F-4D97-AF65-F5344CB8AC3E}">
        <p14:creationId xmlns:p14="http://schemas.microsoft.com/office/powerpoint/2010/main" xmlns="" val="10302690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　</a:t>
            </a:r>
            <a:r>
              <a:rPr kumimoji="1" lang="ja-JP" altLang="en-US" sz="1000" dirty="0" smtClean="0"/>
              <a:t>図書・論文</a:t>
            </a:r>
            <a:endParaRPr kumimoji="1" lang="ja-JP" altLang="en-US" sz="1000" dirty="0"/>
          </a:p>
        </p:txBody>
      </p:sp>
      <p:sp>
        <p:nvSpPr>
          <p:cNvPr id="3" name="コンテンツ プレースホルダ 2"/>
          <p:cNvSpPr>
            <a:spLocks noGrp="1"/>
          </p:cNvSpPr>
          <p:nvPr>
            <p:ph idx="1"/>
          </p:nvPr>
        </p:nvSpPr>
        <p:spPr/>
        <p:txBody>
          <a:bodyPr>
            <a:normAutofit fontScale="47500" lnSpcReduction="20000"/>
          </a:bodyPr>
          <a:lstStyle/>
          <a:p>
            <a:r>
              <a:rPr lang="ja-JP" altLang="ja-JP" dirty="0" smtClean="0"/>
              <a:t>・図書</a:t>
            </a:r>
          </a:p>
          <a:p>
            <a:r>
              <a:rPr lang="en-US" altLang="ja-JP" dirty="0" smtClean="0"/>
              <a:t>[</a:t>
            </a:r>
            <a:r>
              <a:rPr lang="ja-JP" altLang="ja-JP" dirty="0" smtClean="0"/>
              <a:t>近藤</a:t>
            </a:r>
            <a:r>
              <a:rPr lang="en-US" altLang="ja-JP" dirty="0" smtClean="0"/>
              <a:t>96] </a:t>
            </a:r>
            <a:r>
              <a:rPr lang="ja-JP" altLang="ja-JP" dirty="0" smtClean="0"/>
              <a:t>近藤雅和『誰でも簡単に始められる無店舗ビジネス』</a:t>
            </a:r>
            <a:r>
              <a:rPr lang="ja-JP" altLang="ja-JP" dirty="0" err="1" smtClean="0"/>
              <a:t>ぱる</a:t>
            </a:r>
            <a:r>
              <a:rPr lang="ja-JP" altLang="ja-JP" dirty="0" smtClean="0"/>
              <a:t>出版，</a:t>
            </a:r>
            <a:r>
              <a:rPr lang="en-US" altLang="ja-JP" dirty="0" smtClean="0"/>
              <a:t>1996</a:t>
            </a:r>
            <a:r>
              <a:rPr lang="ja-JP" altLang="ja-JP" dirty="0" err="1" smtClean="0"/>
              <a:t>．</a:t>
            </a:r>
            <a:endParaRPr lang="ja-JP" altLang="ja-JP" dirty="0" smtClean="0"/>
          </a:p>
          <a:p>
            <a:r>
              <a:rPr lang="en-US" altLang="ja-JP" dirty="0" smtClean="0"/>
              <a:t>[</a:t>
            </a:r>
            <a:r>
              <a:rPr lang="ja-JP" altLang="ja-JP" dirty="0" smtClean="0"/>
              <a:t>新・無店舗</a:t>
            </a:r>
            <a:r>
              <a:rPr lang="en-US" altLang="ja-JP" dirty="0" smtClean="0"/>
              <a:t>84]</a:t>
            </a:r>
            <a:r>
              <a:rPr lang="ja-JP" altLang="ja-JP" dirty="0" smtClean="0"/>
              <a:t>『新・無店舗販売』工業市場研究所，</a:t>
            </a:r>
            <a:r>
              <a:rPr lang="en-US" altLang="ja-JP" dirty="0" smtClean="0"/>
              <a:t>1984</a:t>
            </a:r>
            <a:r>
              <a:rPr lang="ja-JP" altLang="ja-JP" dirty="0" err="1" smtClean="0"/>
              <a:t>．</a:t>
            </a:r>
            <a:endParaRPr lang="ja-JP" altLang="ja-JP" dirty="0" smtClean="0"/>
          </a:p>
          <a:p>
            <a:r>
              <a:rPr lang="en-US" altLang="ja-JP" dirty="0" smtClean="0"/>
              <a:t>[</a:t>
            </a:r>
            <a:r>
              <a:rPr lang="ja-JP" altLang="ja-JP" dirty="0" smtClean="0"/>
              <a:t>小山</a:t>
            </a:r>
            <a:r>
              <a:rPr lang="en-US" altLang="ja-JP" dirty="0" smtClean="0"/>
              <a:t>84] </a:t>
            </a:r>
            <a:r>
              <a:rPr lang="ja-JP" altLang="ja-JP" dirty="0" smtClean="0"/>
              <a:t>小山周三『ホームショッピング新時代</a:t>
            </a:r>
            <a:r>
              <a:rPr lang="en-US" altLang="ja-JP" dirty="0" smtClean="0"/>
              <a:t> : </a:t>
            </a:r>
            <a:r>
              <a:rPr lang="ja-JP" altLang="ja-JP" dirty="0" smtClean="0"/>
              <a:t>情報型流通戦略』東洋経済新報社，</a:t>
            </a:r>
            <a:r>
              <a:rPr lang="en-US" altLang="ja-JP" dirty="0" smtClean="0"/>
              <a:t>1984</a:t>
            </a:r>
            <a:r>
              <a:rPr lang="ja-JP" altLang="ja-JP" dirty="0" err="1" smtClean="0"/>
              <a:t>．</a:t>
            </a:r>
            <a:endParaRPr lang="ja-JP" altLang="ja-JP" dirty="0" smtClean="0"/>
          </a:p>
          <a:p>
            <a:r>
              <a:rPr lang="en-US" altLang="ja-JP" dirty="0" smtClean="0"/>
              <a:t>[</a:t>
            </a:r>
            <a:r>
              <a:rPr lang="ja-JP" altLang="ja-JP" dirty="0" smtClean="0"/>
              <a:t>竹内</a:t>
            </a:r>
            <a:r>
              <a:rPr lang="en-US" altLang="ja-JP" dirty="0" smtClean="0"/>
              <a:t>05] </a:t>
            </a:r>
            <a:r>
              <a:rPr lang="ja-JP" altLang="ja-JP" dirty="0" smtClean="0"/>
              <a:t>竹内晋『移動販売ビジネスで成功する</a:t>
            </a:r>
            <a:r>
              <a:rPr lang="en-US" altLang="ja-JP" dirty="0" smtClean="0"/>
              <a:t>!</a:t>
            </a:r>
            <a:r>
              <a:rPr lang="ja-JP" altLang="ja-JP" dirty="0" smtClean="0"/>
              <a:t>―クルマ一台で自分の「お店」を持つ方法』プロスパー企画，</a:t>
            </a:r>
            <a:r>
              <a:rPr lang="en-US" altLang="ja-JP" dirty="0" smtClean="0"/>
              <a:t>2005</a:t>
            </a:r>
            <a:r>
              <a:rPr lang="ja-JP" altLang="ja-JP" dirty="0" err="1" smtClean="0"/>
              <a:t>．</a:t>
            </a:r>
            <a:endParaRPr lang="ja-JP" altLang="ja-JP" dirty="0" smtClean="0"/>
          </a:p>
          <a:p>
            <a:r>
              <a:rPr lang="en-US" altLang="ja-JP" dirty="0" smtClean="0"/>
              <a:t>[</a:t>
            </a:r>
            <a:r>
              <a:rPr lang="ja-JP" altLang="ja-JP" dirty="0" smtClean="0"/>
              <a:t>読本</a:t>
            </a:r>
            <a:r>
              <a:rPr lang="en-US" altLang="ja-JP" dirty="0" smtClean="0"/>
              <a:t>09]</a:t>
            </a:r>
            <a:r>
              <a:rPr lang="ja-JP" altLang="ja-JP" dirty="0" smtClean="0"/>
              <a:t>『移動販売車読本』メディアック，</a:t>
            </a:r>
            <a:r>
              <a:rPr lang="en-US" altLang="ja-JP" dirty="0" smtClean="0"/>
              <a:t>2009</a:t>
            </a:r>
            <a:r>
              <a:rPr lang="ja-JP" altLang="ja-JP" dirty="0" err="1" smtClean="0"/>
              <a:t>．</a:t>
            </a:r>
            <a:endParaRPr lang="ja-JP" altLang="ja-JP" dirty="0" smtClean="0"/>
          </a:p>
          <a:p>
            <a:r>
              <a:rPr lang="en-US" altLang="ja-JP" dirty="0" smtClean="0"/>
              <a:t>[</a:t>
            </a:r>
            <a:r>
              <a:rPr lang="ja-JP" altLang="ja-JP" dirty="0" smtClean="0"/>
              <a:t>野沢</a:t>
            </a:r>
            <a:r>
              <a:rPr lang="en-US" altLang="ja-JP" dirty="0" smtClean="0"/>
              <a:t>04] </a:t>
            </a:r>
            <a:r>
              <a:rPr lang="ja-JP" altLang="ja-JP" dirty="0" smtClean="0"/>
              <a:t>野沢一馬『誰も教えてくれない「屋台」商売の始め方・儲け方―車</a:t>
            </a:r>
            <a:r>
              <a:rPr lang="en-US" altLang="ja-JP" dirty="0" smtClean="0"/>
              <a:t>1</a:t>
            </a:r>
            <a:r>
              <a:rPr lang="ja-JP" altLang="ja-JP" dirty="0" smtClean="0"/>
              <a:t>台、</a:t>
            </a:r>
            <a:r>
              <a:rPr lang="en-US" altLang="ja-JP" dirty="0" smtClean="0"/>
              <a:t>50</a:t>
            </a:r>
            <a:r>
              <a:rPr lang="ja-JP" altLang="ja-JP" dirty="0" smtClean="0"/>
              <a:t>万円から“移動販売型屋台”で楽しく商売』</a:t>
            </a:r>
            <a:r>
              <a:rPr lang="ja-JP" altLang="ja-JP" dirty="0" err="1" smtClean="0"/>
              <a:t>ぱる</a:t>
            </a:r>
            <a:r>
              <a:rPr lang="ja-JP" altLang="ja-JP" dirty="0" smtClean="0"/>
              <a:t>出版，</a:t>
            </a:r>
            <a:r>
              <a:rPr lang="en-US" altLang="ja-JP" dirty="0" smtClean="0"/>
              <a:t>2004</a:t>
            </a:r>
            <a:r>
              <a:rPr lang="ja-JP" altLang="ja-JP" dirty="0" err="1" smtClean="0"/>
              <a:t>．</a:t>
            </a:r>
            <a:endParaRPr lang="ja-JP" altLang="ja-JP" dirty="0" smtClean="0"/>
          </a:p>
          <a:p>
            <a:r>
              <a:rPr lang="en-US" altLang="ja-JP" dirty="0" smtClean="0"/>
              <a:t>[</a:t>
            </a:r>
            <a:r>
              <a:rPr lang="ja-JP" altLang="ja-JP" dirty="0" smtClean="0"/>
              <a:t>横山</a:t>
            </a:r>
            <a:r>
              <a:rPr lang="en-US" altLang="ja-JP" dirty="0" smtClean="0"/>
              <a:t>11] </a:t>
            </a:r>
            <a:r>
              <a:rPr lang="ja-JP" altLang="ja-JP" dirty="0" smtClean="0"/>
              <a:t>横山智彦「技術公開 専業のプロが教える成功のための絶対条件」『商業界』</a:t>
            </a:r>
            <a:r>
              <a:rPr lang="en-US" altLang="ja-JP" dirty="0" smtClean="0"/>
              <a:t>08</a:t>
            </a:r>
            <a:r>
              <a:rPr lang="ja-JP" altLang="ja-JP" dirty="0" smtClean="0"/>
              <a:t>月号，</a:t>
            </a:r>
            <a:r>
              <a:rPr lang="en-US" altLang="ja-JP" dirty="0" smtClean="0"/>
              <a:t>2011</a:t>
            </a:r>
            <a:r>
              <a:rPr lang="ja-JP" altLang="ja-JP" dirty="0" err="1" smtClean="0"/>
              <a:t>．</a:t>
            </a:r>
            <a:endParaRPr lang="ja-JP" altLang="ja-JP" dirty="0" smtClean="0"/>
          </a:p>
          <a:p>
            <a:r>
              <a:rPr lang="en-US" altLang="ja-JP" dirty="0" smtClean="0"/>
              <a:t>[</a:t>
            </a:r>
            <a:r>
              <a:rPr lang="ja-JP" altLang="ja-JP" dirty="0" smtClean="0"/>
              <a:t>リサーチ</a:t>
            </a:r>
            <a:r>
              <a:rPr lang="en-US" altLang="ja-JP" dirty="0" smtClean="0"/>
              <a:t>08]</a:t>
            </a:r>
            <a:r>
              <a:rPr lang="ja-JP" altLang="ja-JP" dirty="0" smtClean="0"/>
              <a:t>『リサーチする生活者 変わるネットビジネス』財団法人 地域流通経済研究所，</a:t>
            </a:r>
            <a:r>
              <a:rPr lang="en-US" altLang="ja-JP" dirty="0" smtClean="0"/>
              <a:t>2008</a:t>
            </a:r>
            <a:r>
              <a:rPr lang="ja-JP" altLang="ja-JP" dirty="0" err="1" smtClean="0"/>
              <a:t>．</a:t>
            </a:r>
            <a:endParaRPr lang="ja-JP" altLang="ja-JP" dirty="0" smtClean="0"/>
          </a:p>
          <a:p>
            <a:r>
              <a:rPr lang="en-US" altLang="ja-JP" dirty="0" smtClean="0"/>
              <a:t>[</a:t>
            </a:r>
            <a:r>
              <a:rPr lang="ja-JP" altLang="ja-JP" dirty="0" smtClean="0"/>
              <a:t>大門</a:t>
            </a:r>
            <a:r>
              <a:rPr lang="en-US" altLang="ja-JP" dirty="0" smtClean="0"/>
              <a:t>11] </a:t>
            </a:r>
            <a:r>
              <a:rPr lang="ja-JP" altLang="ja-JP" dirty="0" smtClean="0"/>
              <a:t>大門則亮『ネットショップ・通信販売事業の法律と手続き』三修社，</a:t>
            </a:r>
            <a:r>
              <a:rPr lang="en-US" altLang="ja-JP" dirty="0" smtClean="0"/>
              <a:t>2011</a:t>
            </a:r>
            <a:r>
              <a:rPr lang="ja-JP" altLang="ja-JP" dirty="0" err="1" smtClean="0"/>
              <a:t>．</a:t>
            </a:r>
            <a:endParaRPr lang="ja-JP" altLang="ja-JP" dirty="0" smtClean="0"/>
          </a:p>
          <a:p>
            <a:r>
              <a:rPr lang="en-US" altLang="ja-JP" dirty="0" smtClean="0"/>
              <a:t> </a:t>
            </a:r>
            <a:endParaRPr lang="ja-JP" altLang="ja-JP" dirty="0" smtClean="0"/>
          </a:p>
          <a:p>
            <a:r>
              <a:rPr lang="ja-JP" altLang="ja-JP" dirty="0" smtClean="0"/>
              <a:t>・論文</a:t>
            </a:r>
          </a:p>
          <a:p>
            <a:r>
              <a:rPr lang="en-US" altLang="ja-JP" dirty="0" smtClean="0"/>
              <a:t>[</a:t>
            </a:r>
            <a:r>
              <a:rPr lang="ja-JP" altLang="ja-JP" dirty="0" smtClean="0"/>
              <a:t>諸橋</a:t>
            </a:r>
            <a:r>
              <a:rPr lang="en-US" altLang="ja-JP" dirty="0" smtClean="0"/>
              <a:t>12] </a:t>
            </a:r>
            <a:r>
              <a:rPr lang="ja-JP" altLang="ja-JP" dirty="0" smtClean="0"/>
              <a:t>諸橋邦彦「諸外国における動物取扱業をめぐる法制」レファレンス 第</a:t>
            </a:r>
            <a:r>
              <a:rPr lang="en-US" altLang="ja-JP" dirty="0" smtClean="0"/>
              <a:t>62</a:t>
            </a:r>
            <a:r>
              <a:rPr lang="ja-JP" altLang="ja-JP" dirty="0" smtClean="0"/>
              <a:t>巻</a:t>
            </a:r>
            <a:r>
              <a:rPr lang="en-US" altLang="ja-JP" dirty="0" smtClean="0"/>
              <a:t>3</a:t>
            </a:r>
            <a:r>
              <a:rPr lang="ja-JP" altLang="ja-JP" dirty="0" smtClean="0"/>
              <a:t>号，</a:t>
            </a:r>
            <a:r>
              <a:rPr lang="en-US" altLang="ja-JP" dirty="0" smtClean="0"/>
              <a:t>2012</a:t>
            </a:r>
            <a:r>
              <a:rPr lang="ja-JP" altLang="ja-JP" dirty="0" err="1" smtClean="0"/>
              <a:t>．</a:t>
            </a:r>
            <a:endParaRPr lang="ja-JP" altLang="ja-JP" dirty="0" smtClean="0"/>
          </a:p>
          <a:p>
            <a:r>
              <a:rPr lang="en-US" altLang="ja-JP" dirty="0" smtClean="0"/>
              <a:t>[</a:t>
            </a:r>
            <a:r>
              <a:rPr lang="ja-JP" altLang="ja-JP" dirty="0" smtClean="0"/>
              <a:t>藤澤</a:t>
            </a:r>
            <a:r>
              <a:rPr lang="en-US" altLang="ja-JP" dirty="0" smtClean="0"/>
              <a:t>10] </a:t>
            </a:r>
            <a:r>
              <a:rPr lang="ja-JP" altLang="ja-JP" dirty="0" smtClean="0"/>
              <a:t>藤澤研二「新しいビジネスモデルの構築への模索が続く小売業」江戸川大学紀要，第</a:t>
            </a:r>
            <a:r>
              <a:rPr lang="en-US" altLang="ja-JP" dirty="0" smtClean="0"/>
              <a:t>21</a:t>
            </a:r>
            <a:r>
              <a:rPr lang="ja-JP" altLang="ja-JP" dirty="0" smtClean="0"/>
              <a:t>号，</a:t>
            </a:r>
            <a:r>
              <a:rPr lang="en-US" altLang="ja-JP" dirty="0" smtClean="0"/>
              <a:t>2010</a:t>
            </a:r>
            <a:r>
              <a:rPr lang="ja-JP" altLang="ja-JP" dirty="0" err="1" smtClean="0"/>
              <a:t>．</a:t>
            </a:r>
            <a:endParaRPr lang="ja-JP" altLang="ja-JP" dirty="0" smtClean="0"/>
          </a:p>
          <a:p>
            <a:r>
              <a:rPr lang="en-US" altLang="ja-JP" dirty="0" smtClean="0"/>
              <a:t>[</a:t>
            </a:r>
            <a:r>
              <a:rPr lang="ja-JP" altLang="ja-JP" dirty="0" smtClean="0"/>
              <a:t>青木</a:t>
            </a:r>
            <a:r>
              <a:rPr lang="en-US" altLang="ja-JP" dirty="0" smtClean="0"/>
              <a:t>05] </a:t>
            </a:r>
            <a:r>
              <a:rPr lang="ja-JP" altLang="ja-JP" dirty="0" smtClean="0"/>
              <a:t>青木敦司・薬袋奈美子「自動車移動販売の形態と周囲に及ぼす影響に関する研究」日本建築学会大会学術講演梗概集，</a:t>
            </a:r>
            <a:r>
              <a:rPr lang="en-US" altLang="ja-JP" dirty="0" smtClean="0"/>
              <a:t>2005</a:t>
            </a:r>
            <a:r>
              <a:rPr lang="ja-JP" altLang="ja-JP" dirty="0" smtClean="0"/>
              <a:t>年</a:t>
            </a:r>
            <a:r>
              <a:rPr lang="en-US" altLang="ja-JP" dirty="0" smtClean="0"/>
              <a:t>9</a:t>
            </a:r>
            <a:r>
              <a:rPr lang="ja-JP" altLang="ja-JP" dirty="0" smtClean="0"/>
              <a:t>月．</a:t>
            </a:r>
          </a:p>
          <a:p>
            <a:r>
              <a:rPr lang="en-US" altLang="ja-JP" dirty="0" smtClean="0"/>
              <a:t>[</a:t>
            </a:r>
            <a:r>
              <a:rPr lang="ja-JP" altLang="ja-JP" dirty="0" smtClean="0"/>
              <a:t>小野</a:t>
            </a:r>
            <a:r>
              <a:rPr lang="en-US" altLang="ja-JP" dirty="0" smtClean="0"/>
              <a:t>05] </a:t>
            </a:r>
            <a:r>
              <a:rPr lang="ja-JP" altLang="ja-JP" dirty="0" smtClean="0"/>
              <a:t>小野征一郎・尾崎裕士「鮮魚移動販売の実態分析」近畿大学紀要，第</a:t>
            </a:r>
            <a:r>
              <a:rPr lang="en-US" altLang="ja-JP" dirty="0" smtClean="0"/>
              <a:t>38</a:t>
            </a:r>
            <a:r>
              <a:rPr lang="ja-JP" altLang="ja-JP" dirty="0" smtClean="0"/>
              <a:t>巻，</a:t>
            </a:r>
            <a:r>
              <a:rPr lang="en-US" altLang="ja-JP" dirty="0" smtClean="0"/>
              <a:t>2005</a:t>
            </a:r>
            <a:r>
              <a:rPr lang="ja-JP" altLang="ja-JP" dirty="0" err="1" smtClean="0"/>
              <a:t>．</a:t>
            </a:r>
            <a:r>
              <a:rPr lang="ja-JP" altLang="ja-JP" dirty="0" smtClean="0"/>
              <a:t> </a:t>
            </a:r>
          </a:p>
        </p:txBody>
      </p:sp>
      <p:sp>
        <p:nvSpPr>
          <p:cNvPr id="4" name="スライド番号プレースホルダ 3"/>
          <p:cNvSpPr>
            <a:spLocks noGrp="1"/>
          </p:cNvSpPr>
          <p:nvPr>
            <p:ph type="sldNum" sz="quarter" idx="12"/>
          </p:nvPr>
        </p:nvSpPr>
        <p:spPr/>
        <p:txBody>
          <a:bodyPr/>
          <a:lstStyle/>
          <a:p>
            <a:fld id="{40003186-EBFF-4067-BB28-D7A34FA8792C}" type="slidenum">
              <a:rPr kumimoji="1" lang="ja-JP" altLang="en-US" smtClean="0"/>
              <a:pPr/>
              <a:t>18</a:t>
            </a:fld>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参考文献</a:t>
            </a:r>
            <a:r>
              <a:rPr lang="ja-JP" altLang="en-US" dirty="0" smtClean="0"/>
              <a:t>　</a:t>
            </a:r>
            <a:r>
              <a:rPr lang="en-US" altLang="ja-JP" sz="1200" dirty="0" smtClean="0"/>
              <a:t>Web</a:t>
            </a:r>
            <a:r>
              <a:rPr lang="ja-JP" altLang="ja-JP" sz="1200" dirty="0" smtClean="0"/>
              <a:t>サイト（最終閲覧日</a:t>
            </a:r>
            <a:r>
              <a:rPr lang="en-US" altLang="ja-JP" sz="1200" dirty="0" smtClean="0"/>
              <a:t>2013-01-08</a:t>
            </a:r>
            <a:r>
              <a:rPr lang="ja-JP" altLang="ja-JP" sz="1200" dirty="0" smtClean="0"/>
              <a:t>）</a:t>
            </a:r>
            <a:r>
              <a:rPr lang="ja-JP" altLang="ja-JP" dirty="0" smtClean="0"/>
              <a:t/>
            </a:r>
            <a:br>
              <a:rPr lang="ja-JP" altLang="ja-JP" dirty="0" smtClean="0"/>
            </a:br>
            <a:endParaRPr kumimoji="1" lang="ja-JP" altLang="en-US" dirty="0"/>
          </a:p>
        </p:txBody>
      </p:sp>
      <p:sp>
        <p:nvSpPr>
          <p:cNvPr id="3" name="コンテンツ プレースホルダ 2"/>
          <p:cNvSpPr>
            <a:spLocks noGrp="1"/>
          </p:cNvSpPr>
          <p:nvPr>
            <p:ph idx="1"/>
          </p:nvPr>
        </p:nvSpPr>
        <p:spPr>
          <a:xfrm>
            <a:off x="1043492" y="1628800"/>
            <a:ext cx="6777317" cy="4536504"/>
          </a:xfrm>
        </p:spPr>
        <p:txBody>
          <a:bodyPr>
            <a:noAutofit/>
          </a:bodyPr>
          <a:lstStyle/>
          <a:p>
            <a:r>
              <a:rPr lang="en-US" altLang="ja-JP" sz="800" dirty="0" smtClean="0"/>
              <a:t>[</a:t>
            </a:r>
            <a:r>
              <a:rPr lang="en-US" altLang="ja-JP" sz="800" dirty="0" smtClean="0"/>
              <a:t>JERICHO] JERICHO CONSULTING(</a:t>
            </a:r>
            <a:r>
              <a:rPr lang="ja-JP" altLang="ja-JP" sz="800" dirty="0" smtClean="0"/>
              <a:t>無店舗販売</a:t>
            </a:r>
            <a:r>
              <a:rPr lang="en-US" altLang="ja-JP" sz="800" dirty="0" smtClean="0"/>
              <a:t>)</a:t>
            </a:r>
            <a:endParaRPr lang="ja-JP" altLang="ja-JP" sz="800" dirty="0" smtClean="0"/>
          </a:p>
          <a:p>
            <a:r>
              <a:rPr lang="en-US" altLang="ja-JP" sz="800" dirty="0" smtClean="0">
                <a:hlinkClick r:id="rId2"/>
              </a:rPr>
              <a:t>http://www.jericho-group.co.jp/main.html</a:t>
            </a:r>
            <a:endParaRPr lang="ja-JP" altLang="ja-JP" sz="800" dirty="0" smtClean="0"/>
          </a:p>
          <a:p>
            <a:r>
              <a:rPr lang="en-US" altLang="ja-JP" sz="800" dirty="0" smtClean="0"/>
              <a:t>[</a:t>
            </a:r>
            <a:r>
              <a:rPr lang="ja-JP" altLang="ja-JP" sz="800" dirty="0" smtClean="0"/>
              <a:t>産業分類</a:t>
            </a:r>
            <a:r>
              <a:rPr lang="en-US" altLang="ja-JP" sz="800" dirty="0" smtClean="0"/>
              <a:t>] </a:t>
            </a:r>
            <a:r>
              <a:rPr lang="ja-JP" altLang="ja-JP" sz="800" dirty="0" smtClean="0"/>
              <a:t>日本標準産業分類（平成</a:t>
            </a:r>
            <a:r>
              <a:rPr lang="en-US" altLang="ja-JP" sz="800" dirty="0" smtClean="0"/>
              <a:t>19</a:t>
            </a:r>
            <a:r>
              <a:rPr lang="ja-JP" altLang="ja-JP" sz="800" dirty="0" smtClean="0"/>
              <a:t>年</a:t>
            </a:r>
            <a:r>
              <a:rPr lang="en-US" altLang="ja-JP" sz="800" dirty="0" smtClean="0"/>
              <a:t>11</a:t>
            </a:r>
            <a:r>
              <a:rPr lang="ja-JP" altLang="ja-JP" sz="800" dirty="0" smtClean="0"/>
              <a:t>月改定）分類項目表，総務省統計局</a:t>
            </a:r>
          </a:p>
          <a:p>
            <a:r>
              <a:rPr lang="en-US" altLang="ja-JP" sz="800" dirty="0" smtClean="0">
                <a:hlinkClick r:id="rId3"/>
              </a:rPr>
              <a:t>http://www.stat.go.jp/index/seido/sangyo/19-3-1.htm</a:t>
            </a:r>
            <a:endParaRPr lang="ja-JP" altLang="ja-JP" sz="800" dirty="0" smtClean="0"/>
          </a:p>
          <a:p>
            <a:r>
              <a:rPr lang="en-US" altLang="ja-JP" sz="800" dirty="0" smtClean="0"/>
              <a:t>[</a:t>
            </a:r>
            <a:r>
              <a:rPr lang="ja-JP" altLang="ja-JP" sz="800" dirty="0" smtClean="0"/>
              <a:t>開業</a:t>
            </a:r>
            <a:r>
              <a:rPr lang="en-US" altLang="ja-JP" sz="800" dirty="0" smtClean="0"/>
              <a:t>] </a:t>
            </a:r>
            <a:r>
              <a:rPr lang="ja-JP" altLang="ja-JP" sz="800" dirty="0" smtClean="0"/>
              <a:t>移動カフェ・移動屋台の開業ガイド </a:t>
            </a:r>
          </a:p>
          <a:p>
            <a:r>
              <a:rPr lang="en-US" altLang="ja-JP" sz="800" dirty="0" smtClean="0">
                <a:hlinkClick r:id="rId4"/>
              </a:rPr>
              <a:t>http://idocafe.blogspot.com/</a:t>
            </a:r>
            <a:endParaRPr lang="ja-JP" altLang="ja-JP" sz="800" dirty="0" smtClean="0"/>
          </a:p>
          <a:p>
            <a:r>
              <a:rPr lang="en-US" altLang="ja-JP" sz="800" dirty="0" smtClean="0"/>
              <a:t>[</a:t>
            </a:r>
            <a:r>
              <a:rPr lang="ja-JP" altLang="ja-JP" sz="800" dirty="0" smtClean="0"/>
              <a:t>ネオ屋台</a:t>
            </a:r>
            <a:r>
              <a:rPr lang="en-US" altLang="ja-JP" sz="800" dirty="0" smtClean="0"/>
              <a:t>] </a:t>
            </a:r>
            <a:r>
              <a:rPr lang="ja-JP" altLang="ja-JP" sz="800" dirty="0" smtClean="0"/>
              <a:t>ネオ屋台・移動販売の開業方法</a:t>
            </a:r>
            <a:r>
              <a:rPr lang="en-US" altLang="ja-JP" sz="800" dirty="0" smtClean="0"/>
              <a:t>1</a:t>
            </a:r>
            <a:endParaRPr lang="ja-JP" altLang="ja-JP" sz="800" dirty="0" smtClean="0"/>
          </a:p>
          <a:p>
            <a:r>
              <a:rPr lang="en-US" altLang="ja-JP" sz="800" dirty="0" smtClean="0">
                <a:hlinkClick r:id="rId5"/>
              </a:rPr>
              <a:t>http://www.neoyatai.com/start1.html</a:t>
            </a:r>
            <a:endParaRPr lang="ja-JP" altLang="ja-JP" sz="800" dirty="0" smtClean="0"/>
          </a:p>
          <a:p>
            <a:r>
              <a:rPr lang="en-US" altLang="ja-JP" sz="800" dirty="0" smtClean="0"/>
              <a:t>[</a:t>
            </a:r>
            <a:r>
              <a:rPr lang="ja-JP" altLang="ja-JP" sz="800" dirty="0" smtClean="0"/>
              <a:t>動物愛護</a:t>
            </a:r>
            <a:r>
              <a:rPr lang="en-US" altLang="ja-JP" sz="800" dirty="0" smtClean="0"/>
              <a:t>] </a:t>
            </a:r>
            <a:r>
              <a:rPr lang="ja-JP" altLang="ja-JP" sz="800" dirty="0" smtClean="0"/>
              <a:t>財団法人 神奈川県動物愛護協会</a:t>
            </a:r>
          </a:p>
          <a:p>
            <a:r>
              <a:rPr lang="en-US" altLang="ja-JP" sz="800" dirty="0" smtClean="0">
                <a:hlinkClick r:id="rId6"/>
              </a:rPr>
              <a:t>http://www.kspca.jp/topix/topix04.html</a:t>
            </a:r>
            <a:endParaRPr lang="ja-JP" altLang="ja-JP" sz="800" dirty="0" smtClean="0"/>
          </a:p>
          <a:p>
            <a:r>
              <a:rPr lang="en-US" altLang="ja-JP" sz="800" dirty="0" smtClean="0"/>
              <a:t>[</a:t>
            </a:r>
            <a:r>
              <a:rPr lang="ja-JP" altLang="ja-JP" sz="800" dirty="0" smtClean="0"/>
              <a:t>マイコミ</a:t>
            </a:r>
            <a:r>
              <a:rPr lang="en-US" altLang="ja-JP" sz="800" dirty="0" smtClean="0"/>
              <a:t>] </a:t>
            </a:r>
            <a:r>
              <a:rPr lang="ja-JP" altLang="ja-JP" sz="800" dirty="0" smtClean="0"/>
              <a:t>マイコミジャーナル</a:t>
            </a:r>
          </a:p>
          <a:p>
            <a:r>
              <a:rPr lang="en-US" altLang="ja-JP" sz="800" dirty="0" smtClean="0">
                <a:hlinkClick r:id="rId7"/>
              </a:rPr>
              <a:t>http://journal.mycom.co.jp/news/2011/05/13/011/index.html</a:t>
            </a:r>
            <a:endParaRPr lang="ja-JP" altLang="ja-JP" sz="800" dirty="0" smtClean="0"/>
          </a:p>
          <a:p>
            <a:r>
              <a:rPr lang="en-US" altLang="ja-JP" sz="800" dirty="0" smtClean="0"/>
              <a:t>[</a:t>
            </a:r>
            <a:r>
              <a:rPr lang="ja-JP" altLang="ja-JP" sz="800" dirty="0" smtClean="0"/>
              <a:t>東洋</a:t>
            </a:r>
            <a:r>
              <a:rPr lang="en-US" altLang="ja-JP" sz="800" dirty="0" smtClean="0"/>
              <a:t>] </a:t>
            </a:r>
            <a:r>
              <a:rPr lang="ja-JP" altLang="ja-JP" sz="800" dirty="0" smtClean="0"/>
              <a:t>東洋経済オンライン </a:t>
            </a:r>
          </a:p>
          <a:p>
            <a:r>
              <a:rPr lang="en-US" altLang="ja-JP" sz="800" dirty="0" smtClean="0">
                <a:hlinkClick r:id="rId8"/>
              </a:rPr>
              <a:t>http://www.toyokeizai.net/business/strategy/detail/AC/501735939adb3c6f77151cc454f06111/</a:t>
            </a:r>
            <a:endParaRPr lang="ja-JP" altLang="ja-JP" sz="800" dirty="0" smtClean="0"/>
          </a:p>
          <a:p>
            <a:r>
              <a:rPr lang="en-US" altLang="ja-JP" sz="800" dirty="0" smtClean="0"/>
              <a:t>[</a:t>
            </a:r>
            <a:r>
              <a:rPr lang="ja-JP" altLang="ja-JP" sz="800" dirty="0" smtClean="0"/>
              <a:t>ファミマ</a:t>
            </a:r>
            <a:r>
              <a:rPr lang="en-US" altLang="ja-JP" sz="800" dirty="0" smtClean="0"/>
              <a:t>] Family Mart</a:t>
            </a:r>
            <a:r>
              <a:rPr lang="ja-JP" altLang="ja-JP" sz="800" dirty="0" smtClean="0"/>
              <a:t>　</a:t>
            </a:r>
            <a:r>
              <a:rPr lang="en-US" altLang="ja-JP" sz="800" dirty="0" smtClean="0"/>
              <a:t>/ </a:t>
            </a:r>
            <a:r>
              <a:rPr lang="ja-JP" altLang="ja-JP" sz="800" dirty="0" smtClean="0"/>
              <a:t>ニュースリリース詳細</a:t>
            </a:r>
          </a:p>
          <a:p>
            <a:r>
              <a:rPr lang="en-US" altLang="ja-JP" sz="800" dirty="0" smtClean="0">
                <a:hlinkClick r:id="rId9"/>
              </a:rPr>
              <a:t>http://www.family.co.jp/company/news_releases/2011/110908_1.html</a:t>
            </a:r>
            <a:endParaRPr lang="ja-JP" altLang="ja-JP" sz="800" dirty="0" smtClean="0"/>
          </a:p>
          <a:p>
            <a:r>
              <a:rPr lang="en-US" altLang="ja-JP" sz="800" dirty="0" smtClean="0"/>
              <a:t>[</a:t>
            </a:r>
            <a:r>
              <a:rPr lang="ja-JP" altLang="ja-JP" sz="800" dirty="0" smtClean="0"/>
              <a:t>新しい波</a:t>
            </a:r>
            <a:r>
              <a:rPr lang="en-US" altLang="ja-JP" sz="800" dirty="0" smtClean="0"/>
              <a:t>]</a:t>
            </a:r>
            <a:r>
              <a:rPr lang="ja-JP" altLang="ja-JP" sz="800" dirty="0" smtClean="0"/>
              <a:t>「隠れ買い物難民」を探せ 移動販売に新しい波，日本経済新聞，</a:t>
            </a:r>
            <a:r>
              <a:rPr lang="en-US" altLang="ja-JP" sz="800" dirty="0" smtClean="0"/>
              <a:t>2012</a:t>
            </a:r>
            <a:r>
              <a:rPr lang="ja-JP" altLang="ja-JP" sz="800" dirty="0" smtClean="0"/>
              <a:t>年</a:t>
            </a:r>
            <a:r>
              <a:rPr lang="en-US" altLang="ja-JP" sz="800" dirty="0" smtClean="0"/>
              <a:t>9</a:t>
            </a:r>
            <a:r>
              <a:rPr lang="ja-JP" altLang="ja-JP" sz="800" dirty="0" smtClean="0"/>
              <a:t>月</a:t>
            </a:r>
            <a:r>
              <a:rPr lang="en-US" altLang="ja-JP" sz="800" dirty="0" smtClean="0"/>
              <a:t>8</a:t>
            </a:r>
            <a:r>
              <a:rPr lang="ja-JP" altLang="ja-JP" sz="800" dirty="0" smtClean="0"/>
              <a:t>日</a:t>
            </a:r>
          </a:p>
          <a:p>
            <a:r>
              <a:rPr lang="en-US" altLang="ja-JP" sz="800" dirty="0" smtClean="0">
                <a:hlinkClick r:id="rId10"/>
              </a:rPr>
              <a:t>http://www.nikkei.com/article/DGXNASFK06012_W2A900C1000000/</a:t>
            </a:r>
            <a:endParaRPr lang="ja-JP" altLang="ja-JP" sz="800" dirty="0" smtClean="0"/>
          </a:p>
          <a:p>
            <a:r>
              <a:rPr lang="en-US" altLang="ja-JP" sz="800" dirty="0" smtClean="0"/>
              <a:t>[JCCA] </a:t>
            </a:r>
            <a:r>
              <a:rPr lang="ja-JP" altLang="ja-JP" sz="800" dirty="0" smtClean="0"/>
              <a:t>移動販売のポータルサイト【</a:t>
            </a:r>
            <a:r>
              <a:rPr lang="en-US" altLang="ja-JP" sz="800" dirty="0" smtClean="0"/>
              <a:t>JCCA</a:t>
            </a:r>
            <a:r>
              <a:rPr lang="ja-JP" altLang="ja-JP" sz="800" dirty="0" smtClean="0"/>
              <a:t>】，日本ケータリングカー協会 公式サイト</a:t>
            </a:r>
          </a:p>
          <a:p>
            <a:r>
              <a:rPr lang="en-US" altLang="ja-JP" sz="800" dirty="0" smtClean="0">
                <a:hlinkClick r:id="rId11"/>
              </a:rPr>
              <a:t>http://www.jcca.gr.jp/idouhanbai/howto/0101.html</a:t>
            </a:r>
            <a:endParaRPr lang="ja-JP" altLang="ja-JP" sz="800" dirty="0" smtClean="0"/>
          </a:p>
          <a:p>
            <a:r>
              <a:rPr lang="en-US" altLang="ja-JP" sz="800" dirty="0" smtClean="0"/>
              <a:t>[IT</a:t>
            </a:r>
            <a:r>
              <a:rPr lang="ja-JP" altLang="ja-JP" sz="800" dirty="0" smtClean="0"/>
              <a:t>用語</a:t>
            </a:r>
            <a:r>
              <a:rPr lang="en-US" altLang="ja-JP" sz="800" dirty="0" smtClean="0"/>
              <a:t>] </a:t>
            </a:r>
            <a:r>
              <a:rPr lang="ja-JP" altLang="ja-JP" sz="800" dirty="0" smtClean="0"/>
              <a:t>電子商取引とは，</a:t>
            </a:r>
            <a:r>
              <a:rPr lang="en-US" altLang="ja-JP" sz="800" dirty="0" smtClean="0"/>
              <a:t>IT</a:t>
            </a:r>
            <a:r>
              <a:rPr lang="ja-JP" altLang="ja-JP" sz="800" dirty="0" smtClean="0"/>
              <a:t>用語辞典</a:t>
            </a:r>
            <a:r>
              <a:rPr lang="en-US" altLang="ja-JP" sz="800" dirty="0" smtClean="0"/>
              <a:t>e-words </a:t>
            </a:r>
            <a:endParaRPr lang="ja-JP" altLang="ja-JP" sz="800" dirty="0" smtClean="0"/>
          </a:p>
          <a:p>
            <a:r>
              <a:rPr lang="en-US" altLang="ja-JP" sz="800" dirty="0" smtClean="0">
                <a:hlinkClick r:id="rId12"/>
              </a:rPr>
              <a:t>http://e-words.jp/w/E99BBBE5AD90E59586E58F96E5BC95.html</a:t>
            </a:r>
            <a:endParaRPr lang="ja-JP" altLang="ja-JP" sz="800" dirty="0" smtClean="0"/>
          </a:p>
          <a:p>
            <a:r>
              <a:rPr lang="en-US" altLang="ja-JP" sz="800" dirty="0" smtClean="0"/>
              <a:t>[</a:t>
            </a:r>
            <a:r>
              <a:rPr lang="ja-JP" altLang="ja-JP" sz="800" dirty="0" smtClean="0"/>
              <a:t>マネー用語</a:t>
            </a:r>
            <a:r>
              <a:rPr lang="en-US" altLang="ja-JP" sz="800" dirty="0" smtClean="0"/>
              <a:t>] </a:t>
            </a:r>
            <a:r>
              <a:rPr lang="ja-JP" altLang="ja-JP" sz="800" dirty="0" smtClean="0"/>
              <a:t>巣ごもり消費とは</a:t>
            </a:r>
            <a:r>
              <a:rPr lang="en-US" altLang="ja-JP" sz="800" dirty="0" smtClean="0"/>
              <a:t> - </a:t>
            </a:r>
            <a:r>
              <a:rPr lang="ja-JP" altLang="ja-JP" sz="800" dirty="0" smtClean="0"/>
              <a:t>意味</a:t>
            </a:r>
            <a:r>
              <a:rPr lang="en-US" altLang="ja-JP" sz="800" dirty="0" smtClean="0"/>
              <a:t>/</a:t>
            </a:r>
            <a:r>
              <a:rPr lang="ja-JP" altLang="ja-JP" sz="800" dirty="0" smtClean="0"/>
              <a:t>解説</a:t>
            </a:r>
            <a:r>
              <a:rPr lang="en-US" altLang="ja-JP" sz="800" dirty="0" smtClean="0"/>
              <a:t>/</a:t>
            </a:r>
            <a:r>
              <a:rPr lang="ja-JP" altLang="ja-JP" sz="800" dirty="0" smtClean="0"/>
              <a:t>説明</a:t>
            </a:r>
            <a:r>
              <a:rPr lang="en-US" altLang="ja-JP" sz="800" dirty="0" smtClean="0"/>
              <a:t>/</a:t>
            </a:r>
            <a:r>
              <a:rPr lang="ja-JP" altLang="ja-JP" sz="800" dirty="0" smtClean="0"/>
              <a:t>定義 ： マネー用語辞典</a:t>
            </a:r>
          </a:p>
          <a:p>
            <a:r>
              <a:rPr lang="en-US" altLang="ja-JP" sz="800" dirty="0" smtClean="0">
                <a:hlinkClick r:id="rId13"/>
              </a:rPr>
              <a:t>http://m-words.jp/w/E5B7A3E38194E38282E3828AE6B688E8B2BB.html</a:t>
            </a:r>
            <a:endParaRPr lang="ja-JP" altLang="ja-JP" sz="800" dirty="0" smtClean="0"/>
          </a:p>
          <a:p>
            <a:r>
              <a:rPr lang="en-US" altLang="ja-JP" sz="800" dirty="0" smtClean="0"/>
              <a:t>[wiki]</a:t>
            </a:r>
            <a:r>
              <a:rPr lang="ja-JP" altLang="ja-JP" sz="800" dirty="0" smtClean="0"/>
              <a:t>買い物難民</a:t>
            </a:r>
            <a:r>
              <a:rPr lang="en-US" altLang="ja-JP" sz="800" dirty="0" smtClean="0"/>
              <a:t> - Wikipedia</a:t>
            </a:r>
            <a:endParaRPr lang="ja-JP" altLang="ja-JP" sz="800" dirty="0" smtClean="0"/>
          </a:p>
          <a:p>
            <a:r>
              <a:rPr lang="en-US" altLang="ja-JP" sz="800" dirty="0" smtClean="0">
                <a:hlinkClick r:id="rId14"/>
              </a:rPr>
              <a:t>http://ja.wikipedia.org/wiki/%E8%B2%B7%E3%81%84%E7%89%A9%E9%9B%A3%E6%B0%91</a:t>
            </a:r>
            <a:r>
              <a:rPr lang="ja-JP" altLang="ja-JP" sz="800" dirty="0" smtClean="0"/>
              <a:t>　</a:t>
            </a:r>
          </a:p>
          <a:p>
            <a:r>
              <a:rPr lang="en-US" altLang="ja-JP" sz="800" dirty="0" smtClean="0"/>
              <a:t>[</a:t>
            </a:r>
            <a:r>
              <a:rPr lang="ja-JP" altLang="ja-JP" sz="800" dirty="0" smtClean="0"/>
              <a:t>我が国</a:t>
            </a:r>
            <a:r>
              <a:rPr lang="en-US" altLang="ja-JP" sz="800" dirty="0" smtClean="0"/>
              <a:t>] </a:t>
            </a:r>
            <a:r>
              <a:rPr lang="ja-JP" altLang="ja-JP" sz="800" dirty="0" smtClean="0"/>
              <a:t>我が国の商業</a:t>
            </a:r>
            <a:r>
              <a:rPr lang="en-US" altLang="ja-JP" sz="800" dirty="0" smtClean="0"/>
              <a:t> 2009</a:t>
            </a:r>
            <a:r>
              <a:rPr lang="ja-JP" altLang="ja-JP" sz="800" dirty="0" smtClean="0"/>
              <a:t>年版</a:t>
            </a:r>
            <a:r>
              <a:rPr lang="en-US" altLang="ja-JP" sz="800" dirty="0" smtClean="0"/>
              <a:t>(3</a:t>
            </a:r>
            <a:r>
              <a:rPr lang="ja-JP" altLang="ja-JP" sz="800" dirty="0" smtClean="0"/>
              <a:t>部・第</a:t>
            </a:r>
            <a:r>
              <a:rPr lang="en-US" altLang="ja-JP" sz="800" dirty="0" smtClean="0"/>
              <a:t>2</a:t>
            </a:r>
            <a:r>
              <a:rPr lang="ja-JP" altLang="ja-JP" sz="800" dirty="0" smtClean="0"/>
              <a:t>章</a:t>
            </a:r>
            <a:r>
              <a:rPr lang="en-US" altLang="ja-JP" sz="800" dirty="0" smtClean="0"/>
              <a:t>)</a:t>
            </a:r>
            <a:r>
              <a:rPr lang="ja-JP" altLang="ja-JP" sz="800" dirty="0" err="1" smtClean="0"/>
              <a:t>，</a:t>
            </a:r>
            <a:r>
              <a:rPr lang="ja-JP" altLang="ja-JP" sz="800" dirty="0" smtClean="0"/>
              <a:t>経済産業省</a:t>
            </a:r>
          </a:p>
          <a:p>
            <a:r>
              <a:rPr lang="en-US" altLang="ja-JP" sz="800" dirty="0" smtClean="0">
                <a:hlinkClick r:id="rId15"/>
              </a:rPr>
              <a:t>http://www.meti.go.jp/statistics/tyo/syougyo/domestic.html</a:t>
            </a:r>
            <a:endParaRPr lang="ja-JP" altLang="ja-JP" sz="800" dirty="0" smtClean="0"/>
          </a:p>
          <a:p>
            <a:r>
              <a:rPr lang="en-US" altLang="ja-JP" sz="800" dirty="0" smtClean="0"/>
              <a:t>[</a:t>
            </a:r>
            <a:r>
              <a:rPr lang="ja-JP" altLang="ja-JP" sz="800" dirty="0" smtClean="0"/>
              <a:t>応援マニュアル</a:t>
            </a:r>
            <a:r>
              <a:rPr lang="en-US" altLang="ja-JP" sz="800" dirty="0" smtClean="0"/>
              <a:t>]</a:t>
            </a:r>
            <a:r>
              <a:rPr lang="ja-JP" altLang="ja-JP" sz="800" dirty="0" smtClean="0"/>
              <a:t>買い物弱者応援マニュアル，経済産業省</a:t>
            </a:r>
          </a:p>
          <a:p>
            <a:r>
              <a:rPr lang="en-US" altLang="ja-JP" sz="800" dirty="0" smtClean="0">
                <a:hlinkClick r:id="rId16"/>
              </a:rPr>
              <a:t>http://www.meti.go.jp/press/20101210002/20101210002.html</a:t>
            </a:r>
            <a:endParaRPr lang="ja-JP" altLang="ja-JP" sz="800" dirty="0" smtClean="0"/>
          </a:p>
          <a:p>
            <a:r>
              <a:rPr lang="en-US" altLang="ja-JP" sz="800" dirty="0" smtClean="0"/>
              <a:t>[</a:t>
            </a:r>
            <a:r>
              <a:rPr lang="ja-JP" altLang="ja-JP" sz="800" dirty="0" smtClean="0"/>
              <a:t>買い物難民</a:t>
            </a:r>
            <a:r>
              <a:rPr lang="en-US" altLang="ja-JP" sz="800" dirty="0" smtClean="0"/>
              <a:t>] </a:t>
            </a:r>
            <a:r>
              <a:rPr lang="ja-JP" altLang="ja-JP" sz="800" dirty="0" smtClean="0"/>
              <a:t>笹井かおり「買い物難民」問題，参議院</a:t>
            </a:r>
          </a:p>
          <a:p>
            <a:r>
              <a:rPr lang="en-US" altLang="ja-JP" sz="800" dirty="0" smtClean="0">
                <a:hlinkClick r:id="rId17"/>
              </a:rPr>
              <a:t>http://</a:t>
            </a:r>
            <a:r>
              <a:rPr lang="en-US" altLang="ja-JP" sz="800" dirty="0" smtClean="0">
                <a:hlinkClick r:id="rId17"/>
              </a:rPr>
              <a:t>www.sangiin.go.jp/japanese/annai/chousa/rippou_chousa/backnumber/2010pdf/20100801109.pdf</a:t>
            </a:r>
            <a:endParaRPr lang="ja-JP" altLang="ja-JP" sz="800" dirty="0" smtClean="0"/>
          </a:p>
        </p:txBody>
      </p:sp>
      <p:sp>
        <p:nvSpPr>
          <p:cNvPr id="4" name="スライド番号プレースホルダ 3"/>
          <p:cNvSpPr>
            <a:spLocks noGrp="1"/>
          </p:cNvSpPr>
          <p:nvPr>
            <p:ph type="sldNum" sz="quarter" idx="12"/>
          </p:nvPr>
        </p:nvSpPr>
        <p:spPr/>
        <p:txBody>
          <a:bodyPr/>
          <a:lstStyle/>
          <a:p>
            <a:fld id="{40003186-EBFF-4067-BB28-D7A34FA8792C}" type="slidenum">
              <a:rPr kumimoji="1" lang="ja-JP" altLang="en-US" smtClean="0"/>
              <a:pPr/>
              <a:t>19</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無店舗販売の</a:t>
            </a:r>
            <a:r>
              <a:rPr kumimoji="1" lang="ja-JP" altLang="en-US" dirty="0" smtClean="0"/>
              <a:t>概要</a:t>
            </a:r>
            <a:r>
              <a:rPr kumimoji="1" lang="en-US" altLang="ja-JP" dirty="0" smtClean="0"/>
              <a:t>(</a:t>
            </a:r>
            <a:r>
              <a:rPr kumimoji="1" lang="ja-JP" altLang="en-US" dirty="0" smtClean="0"/>
              <a:t>主張・目的</a:t>
            </a:r>
            <a:r>
              <a:rPr kumimoji="1" lang="en-US" altLang="ja-JP" dirty="0" smtClean="0"/>
              <a:t>)</a:t>
            </a:r>
          </a:p>
          <a:p>
            <a:pPr lvl="2"/>
            <a:r>
              <a:rPr kumimoji="1" lang="ja-JP" altLang="en-US" dirty="0" smtClean="0"/>
              <a:t>移動</a:t>
            </a:r>
            <a:r>
              <a:rPr kumimoji="1" lang="ja-JP" altLang="en-US" dirty="0" smtClean="0"/>
              <a:t>販売</a:t>
            </a:r>
            <a:endParaRPr kumimoji="1" lang="en-US" altLang="ja-JP" dirty="0" smtClean="0"/>
          </a:p>
          <a:p>
            <a:pPr lvl="2"/>
            <a:r>
              <a:rPr lang="ja-JP" altLang="en-US" dirty="0" smtClean="0"/>
              <a:t>通信</a:t>
            </a:r>
            <a:r>
              <a:rPr lang="ja-JP" altLang="en-US" dirty="0" smtClean="0"/>
              <a:t>販売</a:t>
            </a:r>
            <a:endParaRPr lang="en-US" altLang="ja-JP" dirty="0" smtClean="0"/>
          </a:p>
          <a:p>
            <a:r>
              <a:rPr lang="ja-JP" altLang="en-US" dirty="0" smtClean="0"/>
              <a:t>市場の規模</a:t>
            </a:r>
            <a:endParaRPr lang="en-US" altLang="ja-JP" dirty="0" smtClean="0"/>
          </a:p>
          <a:p>
            <a:r>
              <a:rPr lang="ja-JP" altLang="en-US" dirty="0" smtClean="0"/>
              <a:t>社会的な</a:t>
            </a:r>
            <a:r>
              <a:rPr lang="ja-JP" altLang="en-US" dirty="0" smtClean="0"/>
              <a:t>取組み</a:t>
            </a:r>
            <a:endParaRPr lang="en-US" altLang="ja-JP" dirty="0" smtClean="0"/>
          </a:p>
          <a:p>
            <a:r>
              <a:rPr lang="ja-JP" altLang="en-US" dirty="0" smtClean="0"/>
              <a:t>今後の動向</a:t>
            </a:r>
            <a:endParaRPr kumimoji="1" lang="en-US" altLang="ja-JP" dirty="0" smtClean="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2</a:t>
            </a:fld>
            <a:endParaRPr kumimoji="1" lang="ja-JP" altLang="en-US"/>
          </a:p>
        </p:txBody>
      </p:sp>
    </p:spTree>
    <p:extLst>
      <p:ext uri="{BB962C8B-B14F-4D97-AF65-F5344CB8AC3E}">
        <p14:creationId xmlns:p14="http://schemas.microsoft.com/office/powerpoint/2010/main" xmlns="" val="1798043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smtClean="0"/>
              <a:t>◆</a:t>
            </a:r>
            <a:r>
              <a:rPr lang="ja-JP" altLang="en-US" dirty="0"/>
              <a:t>主張</a:t>
            </a:r>
          </a:p>
          <a:p>
            <a:pPr marL="0" indent="0">
              <a:buNone/>
            </a:pPr>
            <a:r>
              <a:rPr lang="ja-JP" altLang="en-US" dirty="0"/>
              <a:t>　これからは店舗を開設せずに商品を販売する無店舗販売が増加していくのではないだろう</a:t>
            </a:r>
            <a:r>
              <a:rPr lang="ja-JP" altLang="en-US" dirty="0" smtClean="0"/>
              <a:t>か</a:t>
            </a:r>
            <a:endParaRPr lang="en-US" altLang="ja-JP" dirty="0" smtClean="0"/>
          </a:p>
          <a:p>
            <a:pPr marL="0" indent="0">
              <a:buNone/>
            </a:pPr>
            <a:endParaRPr lang="en-US" altLang="ja-JP" dirty="0"/>
          </a:p>
          <a:p>
            <a:pPr marL="0" indent="0">
              <a:buNone/>
            </a:pPr>
            <a:r>
              <a:rPr lang="ja-JP" altLang="en-US" dirty="0"/>
              <a:t>◆目的</a:t>
            </a:r>
          </a:p>
          <a:p>
            <a:pPr marL="0" indent="0">
              <a:buNone/>
            </a:pPr>
            <a:r>
              <a:rPr lang="ja-JP" altLang="en-US" dirty="0"/>
              <a:t>無店舗販売の取り組みをまとめる。</a:t>
            </a:r>
          </a:p>
          <a:p>
            <a:pPr marL="0" indent="0">
              <a:buNone/>
            </a:pPr>
            <a:r>
              <a:rPr lang="ja-JP" altLang="en-US" dirty="0"/>
              <a:t>特に移動販売や電子商取引を取りあげ、それぞれの現状と可能性について整理する。</a:t>
            </a:r>
          </a:p>
          <a:p>
            <a:pPr marL="0" indent="0">
              <a:buNone/>
            </a:pPr>
            <a:endParaRPr lang="ja-JP" altLang="en-US" dirty="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3</a:t>
            </a:fld>
            <a:endParaRPr kumimoji="1" lang="ja-JP" altLang="en-US"/>
          </a:p>
        </p:txBody>
      </p:sp>
    </p:spTree>
    <p:extLst>
      <p:ext uri="{BB962C8B-B14F-4D97-AF65-F5344CB8AC3E}">
        <p14:creationId xmlns:p14="http://schemas.microsoft.com/office/powerpoint/2010/main" xmlns="" val="3398470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無店舗販売</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ダイレクト・マーケティングのひとつ</a:t>
            </a:r>
            <a:endParaRPr kumimoji="1" lang="en-US" altLang="ja-JP" dirty="0" smtClean="0"/>
          </a:p>
          <a:p>
            <a:r>
              <a:rPr lang="ja-JP" altLang="en-US" dirty="0"/>
              <a:t>固定した店舗を構えないで商品やサービスを販売する</a:t>
            </a:r>
            <a:r>
              <a:rPr lang="ja-JP" altLang="en-US" dirty="0" smtClean="0"/>
              <a:t>こと</a:t>
            </a:r>
            <a:endParaRPr lang="en-US" altLang="ja-JP" dirty="0" smtClean="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4</a:t>
            </a:fld>
            <a:endParaRPr kumimoji="1" lang="ja-JP" altLang="en-US"/>
          </a:p>
        </p:txBody>
      </p:sp>
      <p:sp>
        <p:nvSpPr>
          <p:cNvPr id="4" name="テキスト ボックス 3"/>
          <p:cNvSpPr txBox="1"/>
          <p:nvPr/>
        </p:nvSpPr>
        <p:spPr>
          <a:xfrm>
            <a:off x="6804248" y="3573016"/>
            <a:ext cx="1296144" cy="369332"/>
          </a:xfrm>
          <a:prstGeom prst="rect">
            <a:avLst/>
          </a:prstGeom>
          <a:noFill/>
        </p:spPr>
        <p:txBody>
          <a:bodyPr wrap="square" rtlCol="0">
            <a:spAutoFit/>
          </a:bodyPr>
          <a:lstStyle/>
          <a:p>
            <a:r>
              <a:rPr lang="en-US" altLang="ja-JP" dirty="0"/>
              <a:t>[1]</a:t>
            </a:r>
          </a:p>
        </p:txBody>
      </p:sp>
    </p:spTree>
    <p:extLst>
      <p:ext uri="{BB962C8B-B14F-4D97-AF65-F5344CB8AC3E}">
        <p14:creationId xmlns:p14="http://schemas.microsoft.com/office/powerpoint/2010/main" xmlns="" val="3722966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無店舗販売の分類</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b="1" dirty="0"/>
              <a:t>訪問</a:t>
            </a:r>
            <a:r>
              <a:rPr lang="ja-JP" altLang="en-US" b="1" dirty="0" smtClean="0"/>
              <a:t>販売</a:t>
            </a:r>
            <a:r>
              <a:rPr lang="ja-JP" altLang="en-US" dirty="0" smtClean="0"/>
              <a:t>：</a:t>
            </a:r>
            <a:r>
              <a:rPr lang="ja-JP" altLang="en-US" dirty="0" smtClean="0">
                <a:solidFill>
                  <a:schemeClr val="bg1">
                    <a:lumMod val="65000"/>
                  </a:schemeClr>
                </a:solidFill>
              </a:rPr>
              <a:t>家庭</a:t>
            </a:r>
            <a:r>
              <a:rPr lang="ja-JP" altLang="en-US" dirty="0">
                <a:solidFill>
                  <a:schemeClr val="bg1">
                    <a:lumMod val="65000"/>
                  </a:schemeClr>
                </a:solidFill>
              </a:rPr>
              <a:t>などを訪問し個人への物品販売または販売契約をする</a:t>
            </a:r>
            <a:r>
              <a:rPr lang="ja-JP" altLang="en-US" dirty="0" smtClean="0">
                <a:solidFill>
                  <a:schemeClr val="bg1">
                    <a:lumMod val="65000"/>
                  </a:schemeClr>
                </a:solidFill>
              </a:rPr>
              <a:t>事業所</a:t>
            </a:r>
            <a:endParaRPr lang="en-US" altLang="ja-JP" dirty="0" smtClean="0">
              <a:solidFill>
                <a:schemeClr val="bg1">
                  <a:lumMod val="65000"/>
                </a:schemeClr>
              </a:solidFill>
            </a:endParaRPr>
          </a:p>
          <a:p>
            <a:r>
              <a:rPr lang="ja-JP" altLang="en-US" b="1" dirty="0" smtClean="0"/>
              <a:t>通信</a:t>
            </a:r>
            <a:r>
              <a:rPr lang="ja-JP" altLang="en-US" b="1" dirty="0"/>
              <a:t>・カタログ</a:t>
            </a:r>
            <a:r>
              <a:rPr lang="ja-JP" altLang="en-US" b="1" dirty="0" smtClean="0"/>
              <a:t>販売</a:t>
            </a:r>
            <a:r>
              <a:rPr lang="ja-JP" altLang="en-US" dirty="0" smtClean="0"/>
              <a:t>：</a:t>
            </a:r>
            <a:r>
              <a:rPr lang="ja-JP" altLang="en-US" dirty="0" smtClean="0">
                <a:solidFill>
                  <a:schemeClr val="bg1">
                    <a:lumMod val="65000"/>
                  </a:schemeClr>
                </a:solidFill>
              </a:rPr>
              <a:t>カタログ</a:t>
            </a:r>
            <a:r>
              <a:rPr lang="ja-JP" altLang="en-US" dirty="0">
                <a:solidFill>
                  <a:schemeClr val="bg1">
                    <a:lumMod val="65000"/>
                  </a:schemeClr>
                </a:solidFill>
              </a:rPr>
              <a:t>や新聞・雑誌・テレビ・ラジオ・インターネットなどで広告を行い、通信手段によって個人からの注文を受け商品を販売する事業所</a:t>
            </a:r>
          </a:p>
          <a:p>
            <a:r>
              <a:rPr lang="ja-JP" altLang="en-US" b="1" dirty="0" smtClean="0"/>
              <a:t>自動</a:t>
            </a:r>
            <a:r>
              <a:rPr lang="ja-JP" altLang="en-US" b="1" dirty="0"/>
              <a:t>販売機による</a:t>
            </a:r>
            <a:r>
              <a:rPr lang="ja-JP" altLang="en-US" b="1" dirty="0" smtClean="0"/>
              <a:t>販売</a:t>
            </a:r>
            <a:r>
              <a:rPr lang="ja-JP" altLang="en-US" dirty="0" smtClean="0"/>
              <a:t>：</a:t>
            </a:r>
            <a:r>
              <a:rPr lang="ja-JP" altLang="en-US" dirty="0" smtClean="0">
                <a:solidFill>
                  <a:schemeClr val="bg1">
                    <a:lumMod val="65000"/>
                  </a:schemeClr>
                </a:solidFill>
              </a:rPr>
              <a:t>自動</a:t>
            </a:r>
            <a:r>
              <a:rPr lang="ja-JP" altLang="en-US" dirty="0">
                <a:solidFill>
                  <a:schemeClr val="bg1">
                    <a:lumMod val="65000"/>
                  </a:schemeClr>
                </a:solidFill>
              </a:rPr>
              <a:t>販売機によって物品を販売する事業所</a:t>
            </a:r>
          </a:p>
          <a:p>
            <a:r>
              <a:rPr lang="ja-JP" altLang="en-US" b="1" dirty="0" smtClean="0"/>
              <a:t>その他</a:t>
            </a:r>
            <a:r>
              <a:rPr lang="ja-JP" altLang="en-US" dirty="0" smtClean="0"/>
              <a:t>：</a:t>
            </a:r>
            <a:r>
              <a:rPr lang="ja-JP" altLang="en-US" dirty="0" smtClean="0">
                <a:solidFill>
                  <a:schemeClr val="bg1">
                    <a:lumMod val="65000"/>
                  </a:schemeClr>
                </a:solidFill>
              </a:rPr>
              <a:t>その他</a:t>
            </a:r>
            <a:r>
              <a:rPr lang="ja-JP" altLang="en-US" dirty="0">
                <a:solidFill>
                  <a:schemeClr val="bg1">
                    <a:lumMod val="65000"/>
                  </a:schemeClr>
                </a:solidFill>
              </a:rPr>
              <a:t>の店舗を持たない小売事業所（共同購入方式、月極販売</a:t>
            </a:r>
            <a:r>
              <a:rPr lang="ja-JP" altLang="en-US" dirty="0" smtClean="0">
                <a:solidFill>
                  <a:schemeClr val="bg1">
                    <a:lumMod val="65000"/>
                  </a:schemeClr>
                </a:solidFill>
              </a:rPr>
              <a:t>）</a:t>
            </a:r>
            <a:endParaRPr lang="ja-JP" altLang="en-US" dirty="0">
              <a:solidFill>
                <a:schemeClr val="bg1">
                  <a:lumMod val="65000"/>
                </a:schemeClr>
              </a:solidFill>
            </a:endParaRPr>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5</a:t>
            </a:fld>
            <a:endParaRPr kumimoji="1" lang="ja-JP" altLang="en-US"/>
          </a:p>
        </p:txBody>
      </p:sp>
      <p:sp>
        <p:nvSpPr>
          <p:cNvPr id="4" name="テキスト ボックス 3"/>
          <p:cNvSpPr txBox="1"/>
          <p:nvPr/>
        </p:nvSpPr>
        <p:spPr>
          <a:xfrm>
            <a:off x="7164288" y="5728243"/>
            <a:ext cx="936104" cy="369332"/>
          </a:xfrm>
          <a:prstGeom prst="rect">
            <a:avLst/>
          </a:prstGeom>
          <a:noFill/>
        </p:spPr>
        <p:txBody>
          <a:bodyPr wrap="square" rtlCol="0">
            <a:spAutoFit/>
          </a:bodyPr>
          <a:lstStyle/>
          <a:p>
            <a:r>
              <a:rPr lang="en-US" altLang="ja-JP" dirty="0"/>
              <a:t>[2][3]</a:t>
            </a:r>
          </a:p>
        </p:txBody>
      </p:sp>
    </p:spTree>
    <p:extLst>
      <p:ext uri="{BB962C8B-B14F-4D97-AF65-F5344CB8AC3E}">
        <p14:creationId xmlns:p14="http://schemas.microsoft.com/office/powerpoint/2010/main" xmlns="" val="1512691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移動販売</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indent="0">
              <a:spcAft>
                <a:spcPts val="600"/>
              </a:spcAft>
              <a:buNone/>
            </a:pPr>
            <a:r>
              <a:rPr lang="ja-JP" altLang="en-US" dirty="0" smtClean="0"/>
              <a:t>　ペイント</a:t>
            </a:r>
            <a:r>
              <a:rPr lang="ja-JP" altLang="en-US" dirty="0"/>
              <a:t>やラッピングをして改造した販売車両で、様々な商品をイベント会場やオフィス街の施設駐車場などで販売する業種の</a:t>
            </a:r>
            <a:r>
              <a:rPr lang="ja-JP" altLang="en-US" dirty="0" smtClean="0"/>
              <a:t>こと</a:t>
            </a:r>
            <a:r>
              <a:rPr lang="en-US" altLang="ja-JP" dirty="0" smtClean="0"/>
              <a:t>[6]</a:t>
            </a:r>
          </a:p>
          <a:p>
            <a:r>
              <a:rPr lang="ja-JP" altLang="en-US" dirty="0" smtClean="0"/>
              <a:t>移動</a:t>
            </a:r>
            <a:r>
              <a:rPr lang="ja-JP" altLang="en-US" dirty="0"/>
              <a:t>営業</a:t>
            </a:r>
          </a:p>
          <a:p>
            <a:pPr marL="685800" lvl="2" indent="0">
              <a:buNone/>
            </a:pPr>
            <a:r>
              <a:rPr lang="ja-JP" altLang="en-US" dirty="0" smtClean="0"/>
              <a:t>人力</a:t>
            </a:r>
            <a:r>
              <a:rPr lang="ja-JP" altLang="en-US" dirty="0"/>
              <a:t>で移動する屋台</a:t>
            </a:r>
          </a:p>
          <a:p>
            <a:r>
              <a:rPr lang="ja-JP" altLang="en-US" dirty="0" smtClean="0"/>
              <a:t>臨時</a:t>
            </a:r>
            <a:r>
              <a:rPr lang="ja-JP" altLang="en-US" dirty="0"/>
              <a:t>営業</a:t>
            </a:r>
          </a:p>
          <a:p>
            <a:pPr marL="640080" lvl="2" indent="0">
              <a:buNone/>
            </a:pPr>
            <a:r>
              <a:rPr lang="ja-JP" altLang="en-US" dirty="0" smtClean="0"/>
              <a:t>お祭り</a:t>
            </a:r>
            <a:r>
              <a:rPr lang="ja-JP" altLang="en-US" dirty="0"/>
              <a:t>などに出される固定式屋台</a:t>
            </a:r>
          </a:p>
          <a:p>
            <a:r>
              <a:rPr lang="ja-JP" altLang="en-US" dirty="0" smtClean="0"/>
              <a:t>食品</a:t>
            </a:r>
            <a:r>
              <a:rPr lang="ja-JP" altLang="en-US" dirty="0"/>
              <a:t>営業自動車</a:t>
            </a:r>
          </a:p>
          <a:p>
            <a:pPr marL="640080" lvl="2" indent="0">
              <a:buNone/>
            </a:pPr>
            <a:r>
              <a:rPr lang="ja-JP" altLang="en-US" dirty="0" smtClean="0"/>
              <a:t>車</a:t>
            </a:r>
            <a:r>
              <a:rPr lang="ja-JP" altLang="en-US" dirty="0"/>
              <a:t>で移動して食品を調理して販売</a:t>
            </a:r>
          </a:p>
          <a:p>
            <a:r>
              <a:rPr lang="ja-JP" altLang="en-US" dirty="0" smtClean="0"/>
              <a:t>食品</a:t>
            </a:r>
            <a:r>
              <a:rPr lang="ja-JP" altLang="en-US" dirty="0"/>
              <a:t>移動販売車</a:t>
            </a:r>
          </a:p>
          <a:p>
            <a:pPr marL="640080" lvl="2" indent="0">
              <a:buNone/>
            </a:pPr>
            <a:r>
              <a:rPr lang="ja-JP" altLang="en-US" dirty="0" smtClean="0"/>
              <a:t>車</a:t>
            </a:r>
            <a:r>
              <a:rPr lang="ja-JP" altLang="en-US" dirty="0"/>
              <a:t>で移動して食品を販売</a:t>
            </a:r>
            <a:r>
              <a:rPr lang="en-US" altLang="ja-JP" dirty="0"/>
              <a:t>(</a:t>
            </a:r>
            <a:r>
              <a:rPr lang="ja-JP" altLang="en-US" dirty="0"/>
              <a:t>調理不可</a:t>
            </a:r>
            <a:r>
              <a:rPr lang="en-US" altLang="ja-JP" dirty="0" smtClean="0"/>
              <a:t>)</a:t>
            </a:r>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6</a:t>
            </a:fld>
            <a:endParaRPr kumimoji="1" lang="ja-JP" altLang="en-US"/>
          </a:p>
        </p:txBody>
      </p:sp>
      <p:sp>
        <p:nvSpPr>
          <p:cNvPr id="4" name="テキスト ボックス 3"/>
          <p:cNvSpPr txBox="1"/>
          <p:nvPr/>
        </p:nvSpPr>
        <p:spPr>
          <a:xfrm>
            <a:off x="7041285" y="5507940"/>
            <a:ext cx="504056" cy="369332"/>
          </a:xfrm>
          <a:prstGeom prst="rect">
            <a:avLst/>
          </a:prstGeom>
          <a:noFill/>
        </p:spPr>
        <p:txBody>
          <a:bodyPr wrap="square" rtlCol="0">
            <a:spAutoFit/>
          </a:bodyPr>
          <a:lstStyle/>
          <a:p>
            <a:r>
              <a:rPr lang="en-US" altLang="ja-JP" dirty="0"/>
              <a:t>[5]</a:t>
            </a:r>
          </a:p>
        </p:txBody>
      </p:sp>
    </p:spTree>
    <p:extLst>
      <p:ext uri="{BB962C8B-B14F-4D97-AF65-F5344CB8AC3E}">
        <p14:creationId xmlns:p14="http://schemas.microsoft.com/office/powerpoint/2010/main" xmlns="" val="2161537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メリット</a:t>
            </a:r>
            <a:endParaRPr kumimoji="1" lang="ja-JP" altLang="en-US" dirty="0"/>
          </a:p>
        </p:txBody>
      </p:sp>
      <p:sp>
        <p:nvSpPr>
          <p:cNvPr id="3" name="コンテンツ プレースホルダー 2"/>
          <p:cNvSpPr>
            <a:spLocks noGrp="1"/>
          </p:cNvSpPr>
          <p:nvPr>
            <p:ph idx="1"/>
          </p:nvPr>
        </p:nvSpPr>
        <p:spPr>
          <a:xfrm>
            <a:off x="1043492" y="2323652"/>
            <a:ext cx="6777317" cy="3548780"/>
          </a:xfrm>
        </p:spPr>
        <p:txBody>
          <a:bodyPr>
            <a:normAutofit fontScale="92500" lnSpcReduction="10000"/>
          </a:bodyPr>
          <a:lstStyle/>
          <a:p>
            <a:r>
              <a:rPr lang="ja-JP" altLang="en-US" dirty="0"/>
              <a:t>低コスト・</a:t>
            </a:r>
            <a:r>
              <a:rPr lang="ja-JP" altLang="en-US" dirty="0" smtClean="0"/>
              <a:t>低リスク</a:t>
            </a:r>
            <a:endParaRPr lang="ja-JP" altLang="en-US" dirty="0"/>
          </a:p>
          <a:p>
            <a:r>
              <a:rPr lang="ja-JP" altLang="en-US" dirty="0"/>
              <a:t>営業時間が</a:t>
            </a:r>
            <a:r>
              <a:rPr lang="ja-JP" altLang="en-US" dirty="0" smtClean="0"/>
              <a:t>自由</a:t>
            </a:r>
            <a:endParaRPr lang="ja-JP" altLang="en-US" dirty="0"/>
          </a:p>
          <a:p>
            <a:r>
              <a:rPr lang="ja-JP" altLang="en-US" dirty="0"/>
              <a:t>１人で開業</a:t>
            </a:r>
            <a:r>
              <a:rPr lang="ja-JP" altLang="en-US" dirty="0" smtClean="0"/>
              <a:t>可能（人件費が安い）</a:t>
            </a:r>
            <a:endParaRPr lang="ja-JP" altLang="en-US" dirty="0"/>
          </a:p>
          <a:p>
            <a:r>
              <a:rPr lang="ja-JP" altLang="en-US" dirty="0"/>
              <a:t>営業場所が</a:t>
            </a:r>
            <a:r>
              <a:rPr lang="ja-JP" altLang="en-US" dirty="0" smtClean="0"/>
              <a:t>変えられる</a:t>
            </a:r>
            <a:endParaRPr lang="ja-JP" altLang="en-US" dirty="0"/>
          </a:p>
          <a:p>
            <a:r>
              <a:rPr lang="ja-JP" altLang="en-US" dirty="0"/>
              <a:t>アイディア</a:t>
            </a:r>
            <a:r>
              <a:rPr lang="ja-JP" altLang="en-US" dirty="0" smtClean="0"/>
              <a:t>自由自在</a:t>
            </a:r>
            <a:endParaRPr lang="en-US" altLang="ja-JP" dirty="0" smtClean="0"/>
          </a:p>
          <a:p>
            <a:r>
              <a:rPr lang="ja-JP" altLang="en-US" dirty="0" smtClean="0"/>
              <a:t>お客</a:t>
            </a:r>
            <a:r>
              <a:rPr lang="ja-JP" altLang="en-US" dirty="0"/>
              <a:t>さんと近い</a:t>
            </a:r>
          </a:p>
          <a:p>
            <a:r>
              <a:rPr lang="ja-JP" altLang="en-US" dirty="0"/>
              <a:t>副業として</a:t>
            </a:r>
            <a:r>
              <a:rPr lang="ja-JP" altLang="en-US" dirty="0" smtClean="0"/>
              <a:t>できる</a:t>
            </a:r>
            <a:endParaRPr kumimoji="1" lang="en-US" altLang="ja-JP" dirty="0" smtClean="0"/>
          </a:p>
          <a:p>
            <a:r>
              <a:rPr kumimoji="1" lang="ja-JP" altLang="en-US" dirty="0" smtClean="0"/>
              <a:t>固定店</a:t>
            </a:r>
            <a:r>
              <a:rPr kumimoji="1" lang="ja-JP" altLang="en-US" dirty="0"/>
              <a:t>には</a:t>
            </a:r>
            <a:r>
              <a:rPr kumimoji="1" lang="ja-JP" altLang="en-US" dirty="0" smtClean="0"/>
              <a:t>ない「特別感」を演出できる</a:t>
            </a:r>
            <a:endParaRPr kumimoji="1" lang="en-US" altLang="ja-JP" dirty="0" smtClean="0"/>
          </a:p>
          <a:p>
            <a:r>
              <a:rPr lang="ja-JP" altLang="en-US" dirty="0"/>
              <a:t>オリジナリティを発揮</a:t>
            </a:r>
            <a:r>
              <a:rPr lang="ja-JP" altLang="en-US" dirty="0" smtClean="0"/>
              <a:t>しやすい</a:t>
            </a:r>
            <a:endParaRPr lang="ja-JP" altLang="en-US" dirty="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7</a:t>
            </a:fld>
            <a:endParaRPr kumimoji="1" lang="ja-JP" altLang="en-US"/>
          </a:p>
        </p:txBody>
      </p:sp>
      <p:sp>
        <p:nvSpPr>
          <p:cNvPr id="4" name="テキスト ボックス 3"/>
          <p:cNvSpPr txBox="1"/>
          <p:nvPr/>
        </p:nvSpPr>
        <p:spPr>
          <a:xfrm>
            <a:off x="7164288" y="5687765"/>
            <a:ext cx="864096" cy="369332"/>
          </a:xfrm>
          <a:prstGeom prst="rect">
            <a:avLst/>
          </a:prstGeom>
          <a:noFill/>
        </p:spPr>
        <p:txBody>
          <a:bodyPr wrap="square" rtlCol="0">
            <a:spAutoFit/>
          </a:bodyPr>
          <a:lstStyle/>
          <a:p>
            <a:r>
              <a:rPr kumimoji="1" lang="en-US" altLang="ja-JP" dirty="0" smtClean="0"/>
              <a:t>[5][7]</a:t>
            </a:r>
            <a:endParaRPr kumimoji="1" lang="ja-JP" altLang="en-US" dirty="0"/>
          </a:p>
        </p:txBody>
      </p:sp>
    </p:spTree>
    <p:extLst>
      <p:ext uri="{BB962C8B-B14F-4D97-AF65-F5344CB8AC3E}">
        <p14:creationId xmlns:p14="http://schemas.microsoft.com/office/powerpoint/2010/main" xmlns="" val="1386412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デメリット</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場所によって売上に大きな影響</a:t>
            </a:r>
          </a:p>
          <a:p>
            <a:r>
              <a:rPr lang="ja-JP" altLang="en-US" dirty="0" smtClean="0"/>
              <a:t>多く</a:t>
            </a:r>
            <a:r>
              <a:rPr lang="ja-JP" altLang="en-US" dirty="0"/>
              <a:t>製造できない</a:t>
            </a:r>
          </a:p>
          <a:p>
            <a:r>
              <a:rPr lang="ja-JP" altLang="en-US" dirty="0"/>
              <a:t>バイトを</a:t>
            </a:r>
            <a:r>
              <a:rPr lang="ja-JP" altLang="en-US" dirty="0" smtClean="0"/>
              <a:t>雇いにくい</a:t>
            </a:r>
            <a:endParaRPr lang="en-US" altLang="ja-JP" dirty="0" smtClean="0"/>
          </a:p>
          <a:p>
            <a:r>
              <a:rPr lang="ja-JP" altLang="en-US" dirty="0" smtClean="0"/>
              <a:t>出店</a:t>
            </a:r>
            <a:r>
              <a:rPr lang="ja-JP" altLang="en-US" dirty="0"/>
              <a:t>場所を探すのが</a:t>
            </a:r>
            <a:r>
              <a:rPr lang="ja-JP" altLang="en-US" dirty="0" smtClean="0"/>
              <a:t>大変</a:t>
            </a:r>
            <a:endParaRPr lang="en-US" altLang="ja-JP" dirty="0" smtClean="0"/>
          </a:p>
          <a:p>
            <a:r>
              <a:rPr kumimoji="1" lang="ja-JP" altLang="en-US" dirty="0"/>
              <a:t>毎回行わなければいけない準備と</a:t>
            </a:r>
            <a:r>
              <a:rPr kumimoji="1" lang="ja-JP" altLang="en-US" dirty="0" smtClean="0"/>
              <a:t>片付け</a:t>
            </a:r>
            <a:endParaRPr kumimoji="1" lang="en-US" altLang="ja-JP" dirty="0" smtClean="0"/>
          </a:p>
          <a:p>
            <a:r>
              <a:rPr lang="ja-JP" altLang="en-US" dirty="0"/>
              <a:t>スペースが限られて</a:t>
            </a:r>
            <a:r>
              <a:rPr lang="ja-JP" altLang="en-US" dirty="0" smtClean="0"/>
              <a:t>いる</a:t>
            </a:r>
            <a:endParaRPr lang="en-US" altLang="ja-JP" dirty="0" smtClean="0"/>
          </a:p>
          <a:p>
            <a:r>
              <a:rPr kumimoji="1" lang="ja-JP" altLang="en-US" dirty="0"/>
              <a:t>移動販売に慣れていない人には</a:t>
            </a:r>
            <a:r>
              <a:rPr kumimoji="1" lang="ja-JP" altLang="en-US" dirty="0" smtClean="0"/>
              <a:t>近寄りづらい</a:t>
            </a:r>
            <a:endParaRPr kumimoji="1" lang="en-US" altLang="ja-JP" dirty="0" smtClean="0"/>
          </a:p>
          <a:p>
            <a:r>
              <a:rPr kumimoji="1" lang="ja-JP" altLang="en-US" dirty="0" smtClean="0"/>
              <a:t>固定客が付きにくい</a:t>
            </a:r>
            <a:endParaRPr kumimoji="1" lang="en-US" altLang="ja-JP" dirty="0" smtClean="0"/>
          </a:p>
          <a:p>
            <a:r>
              <a:rPr lang="ja-JP" altLang="en-US" dirty="0"/>
              <a:t>季節・天候に</a:t>
            </a:r>
            <a:r>
              <a:rPr lang="ja-JP" altLang="en-US" dirty="0" smtClean="0"/>
              <a:t>左右されやすい</a:t>
            </a:r>
            <a:endParaRPr lang="en-US" altLang="ja-JP" dirty="0" smtClean="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8</a:t>
            </a:fld>
            <a:endParaRPr kumimoji="1" lang="ja-JP" altLang="en-US"/>
          </a:p>
        </p:txBody>
      </p:sp>
      <p:sp>
        <p:nvSpPr>
          <p:cNvPr id="6" name="テキスト ボックス 5"/>
          <p:cNvSpPr txBox="1"/>
          <p:nvPr/>
        </p:nvSpPr>
        <p:spPr>
          <a:xfrm>
            <a:off x="7164288" y="5687765"/>
            <a:ext cx="864096" cy="369332"/>
          </a:xfrm>
          <a:prstGeom prst="rect">
            <a:avLst/>
          </a:prstGeom>
          <a:noFill/>
        </p:spPr>
        <p:txBody>
          <a:bodyPr wrap="square" rtlCol="0">
            <a:spAutoFit/>
          </a:bodyPr>
          <a:lstStyle/>
          <a:p>
            <a:r>
              <a:rPr kumimoji="1" lang="en-US" altLang="ja-JP" dirty="0" smtClean="0"/>
              <a:t>[6][7]</a:t>
            </a:r>
            <a:endParaRPr kumimoji="1" lang="ja-JP" altLang="en-US" dirty="0"/>
          </a:p>
        </p:txBody>
      </p:sp>
    </p:spTree>
    <p:extLst>
      <p:ext uri="{BB962C8B-B14F-4D97-AF65-F5344CB8AC3E}">
        <p14:creationId xmlns:p14="http://schemas.microsoft.com/office/powerpoint/2010/main" xmlns="" val="4136973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chemeClr val="accent1">
                    <a:lumMod val="75000"/>
                  </a:schemeClr>
                </a:solidFill>
              </a:rPr>
              <a:t>電子商取引</a:t>
            </a:r>
            <a:endParaRPr kumimoji="1" lang="ja-JP" altLang="en-US" dirty="0">
              <a:solidFill>
                <a:schemeClr val="accent1">
                  <a:lumMod val="75000"/>
                </a:schemeClr>
              </a:solidFill>
            </a:endParaRPr>
          </a:p>
        </p:txBody>
      </p:sp>
      <p:sp>
        <p:nvSpPr>
          <p:cNvPr id="3" name="コンテンツ プレースホルダー 2"/>
          <p:cNvSpPr>
            <a:spLocks noGrp="1"/>
          </p:cNvSpPr>
          <p:nvPr>
            <p:ph idx="1"/>
          </p:nvPr>
        </p:nvSpPr>
        <p:spPr/>
        <p:txBody>
          <a:bodyPr>
            <a:normAutofit fontScale="92500" lnSpcReduction="20000"/>
          </a:bodyPr>
          <a:lstStyle/>
          <a:p>
            <a:r>
              <a:rPr lang="ja-JP" altLang="en-US" dirty="0"/>
              <a:t>インターネットなどのネットワークを利用して、契約や決済などを行う取引</a:t>
            </a:r>
            <a:r>
              <a:rPr lang="ja-JP" altLang="en-US" dirty="0" smtClean="0"/>
              <a:t>形態。</a:t>
            </a:r>
            <a:endParaRPr lang="en-US" altLang="ja-JP" dirty="0" smtClean="0"/>
          </a:p>
          <a:p>
            <a:pPr lvl="1"/>
            <a:r>
              <a:rPr lang="ja-JP" altLang="en-US" dirty="0" smtClean="0"/>
              <a:t>企業</a:t>
            </a:r>
            <a:r>
              <a:rPr lang="ja-JP" altLang="en-US" dirty="0"/>
              <a:t>同士の取引を「</a:t>
            </a:r>
            <a:r>
              <a:rPr lang="en-US" altLang="ja-JP" dirty="0"/>
              <a:t>B to B</a:t>
            </a:r>
            <a:r>
              <a:rPr lang="ja-JP" altLang="en-US" dirty="0"/>
              <a:t>」</a:t>
            </a:r>
            <a:r>
              <a:rPr lang="en-US" altLang="ja-JP" dirty="0"/>
              <a:t>(Business to Business</a:t>
            </a:r>
            <a:r>
              <a:rPr lang="en-US" altLang="ja-JP" dirty="0" smtClean="0"/>
              <a:t>)</a:t>
            </a:r>
          </a:p>
          <a:p>
            <a:pPr lvl="1"/>
            <a:r>
              <a:rPr lang="ja-JP" altLang="en-US" dirty="0" smtClean="0"/>
              <a:t>企業</a:t>
            </a:r>
            <a:r>
              <a:rPr lang="ja-JP" altLang="en-US" dirty="0"/>
              <a:t>・消費者間の取引を「</a:t>
            </a:r>
            <a:r>
              <a:rPr lang="en-US" altLang="ja-JP" dirty="0"/>
              <a:t>B to C</a:t>
            </a:r>
            <a:r>
              <a:rPr lang="ja-JP" altLang="en-US" dirty="0"/>
              <a:t>」</a:t>
            </a:r>
            <a:r>
              <a:rPr lang="en-US" altLang="ja-JP" dirty="0"/>
              <a:t>(Business to Consumer</a:t>
            </a:r>
            <a:r>
              <a:rPr lang="en-US" altLang="ja-JP" dirty="0" smtClean="0"/>
              <a:t>)</a:t>
            </a:r>
          </a:p>
          <a:p>
            <a:pPr lvl="1"/>
            <a:r>
              <a:rPr lang="ja-JP" altLang="en-US" dirty="0" smtClean="0"/>
              <a:t>消費者</a:t>
            </a:r>
            <a:r>
              <a:rPr lang="ja-JP" altLang="en-US" dirty="0"/>
              <a:t>同士の取引を「</a:t>
            </a:r>
            <a:r>
              <a:rPr lang="en-US" altLang="ja-JP" dirty="0"/>
              <a:t>C to C</a:t>
            </a:r>
            <a:r>
              <a:rPr lang="ja-JP" altLang="en-US" dirty="0"/>
              <a:t>」</a:t>
            </a:r>
            <a:r>
              <a:rPr lang="en-US" altLang="ja-JP" dirty="0"/>
              <a:t>(Consumer to Consumer</a:t>
            </a:r>
            <a:r>
              <a:rPr lang="en-US" altLang="ja-JP" dirty="0" smtClean="0"/>
              <a:t>)</a:t>
            </a:r>
          </a:p>
          <a:p>
            <a:endParaRPr kumimoji="1" lang="en-US" altLang="ja-JP" dirty="0" smtClean="0"/>
          </a:p>
          <a:p>
            <a:r>
              <a:rPr kumimoji="1" lang="ja-JP" altLang="en-US" dirty="0" smtClean="0"/>
              <a:t>電子商店</a:t>
            </a:r>
            <a:r>
              <a:rPr kumimoji="1" lang="en-US" altLang="ja-JP" dirty="0" smtClean="0"/>
              <a:t>(</a:t>
            </a:r>
            <a:r>
              <a:rPr kumimoji="1" lang="ja-JP" altLang="en-US" dirty="0" smtClean="0"/>
              <a:t>ネットスーパー</a:t>
            </a:r>
            <a:r>
              <a:rPr kumimoji="1" lang="en-US" altLang="ja-JP" dirty="0" smtClean="0"/>
              <a:t>)</a:t>
            </a:r>
          </a:p>
          <a:p>
            <a:r>
              <a:rPr kumimoji="1" lang="ja-JP" altLang="en-US" dirty="0" smtClean="0"/>
              <a:t>オークション</a:t>
            </a:r>
            <a:endParaRPr kumimoji="1" lang="en-US" altLang="ja-JP" dirty="0" smtClean="0"/>
          </a:p>
          <a:p>
            <a:r>
              <a:rPr kumimoji="1" lang="ja-JP" altLang="en-US" dirty="0" smtClean="0"/>
              <a:t>ネット通信販売　など</a:t>
            </a:r>
            <a:endParaRPr kumimoji="1" lang="ja-JP" altLang="en-US" dirty="0"/>
          </a:p>
        </p:txBody>
      </p:sp>
      <p:sp>
        <p:nvSpPr>
          <p:cNvPr id="5" name="スライド番号プレースホルダー 4"/>
          <p:cNvSpPr>
            <a:spLocks noGrp="1"/>
          </p:cNvSpPr>
          <p:nvPr>
            <p:ph type="sldNum" sz="quarter" idx="12"/>
          </p:nvPr>
        </p:nvSpPr>
        <p:spPr/>
        <p:txBody>
          <a:bodyPr/>
          <a:lstStyle/>
          <a:p>
            <a:fld id="{40003186-EBFF-4067-BB28-D7A34FA8792C}" type="slidenum">
              <a:rPr kumimoji="1" lang="ja-JP" altLang="en-US" smtClean="0"/>
              <a:pPr/>
              <a:t>9</a:t>
            </a:fld>
            <a:endParaRPr kumimoji="1" lang="ja-JP" altLang="en-US"/>
          </a:p>
        </p:txBody>
      </p:sp>
      <p:sp>
        <p:nvSpPr>
          <p:cNvPr id="6" name="テキスト ボックス 5"/>
          <p:cNvSpPr txBox="1"/>
          <p:nvPr/>
        </p:nvSpPr>
        <p:spPr>
          <a:xfrm>
            <a:off x="6732240" y="5085184"/>
            <a:ext cx="684076" cy="369332"/>
          </a:xfrm>
          <a:prstGeom prst="rect">
            <a:avLst/>
          </a:prstGeom>
          <a:noFill/>
        </p:spPr>
        <p:txBody>
          <a:bodyPr wrap="square" rtlCol="0">
            <a:spAutoFit/>
          </a:bodyPr>
          <a:lstStyle/>
          <a:p>
            <a:r>
              <a:rPr lang="en-US" altLang="ja-JP" dirty="0"/>
              <a:t>[8]</a:t>
            </a:r>
          </a:p>
        </p:txBody>
      </p:sp>
    </p:spTree>
    <p:extLst>
      <p:ext uri="{BB962C8B-B14F-4D97-AF65-F5344CB8AC3E}">
        <p14:creationId xmlns:p14="http://schemas.microsoft.com/office/powerpoint/2010/main" xmlns="" val="4585100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オースティン">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オースティン">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オースティン">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オースティン">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オースティン">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オースティン">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2_オースティン">
  <a:themeElements>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オースティン">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オースティン">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3_オースティン">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オースティン">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オースティン">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Austin</Template>
  <TotalTime>2655</TotalTime>
  <Words>899</Words>
  <Application>Microsoft Office PowerPoint</Application>
  <PresentationFormat>画面に合わせる (4:3)</PresentationFormat>
  <Paragraphs>222</Paragraphs>
  <Slides>19</Slides>
  <Notes>2</Notes>
  <HiddenSlides>0</HiddenSlides>
  <MMClips>0</MMClips>
  <ScaleCrop>false</ScaleCrop>
  <HeadingPairs>
    <vt:vector size="4" baseType="variant">
      <vt:variant>
        <vt:lpstr>テーマ</vt:lpstr>
      </vt:variant>
      <vt:variant>
        <vt:i4>4</vt:i4>
      </vt:variant>
      <vt:variant>
        <vt:lpstr>スライド タイトル</vt:lpstr>
      </vt:variant>
      <vt:variant>
        <vt:i4>19</vt:i4>
      </vt:variant>
    </vt:vector>
  </HeadingPairs>
  <TitlesOfParts>
    <vt:vector size="23" baseType="lpstr">
      <vt:lpstr>オースティン</vt:lpstr>
      <vt:lpstr>1_オースティン</vt:lpstr>
      <vt:lpstr>2_オースティン</vt:lpstr>
      <vt:lpstr>3_オースティン</vt:lpstr>
      <vt:lpstr>無店舗販売 Non-store Retailing</vt:lpstr>
      <vt:lpstr>目次</vt:lpstr>
      <vt:lpstr>概要</vt:lpstr>
      <vt:lpstr>無店舗販売</vt:lpstr>
      <vt:lpstr>無店舗販売の分類</vt:lpstr>
      <vt:lpstr>移動販売</vt:lpstr>
      <vt:lpstr>メリット</vt:lpstr>
      <vt:lpstr>デメリット</vt:lpstr>
      <vt:lpstr>電子商取引</vt:lpstr>
      <vt:lpstr>利用する理由</vt:lpstr>
      <vt:lpstr>阻害要因</vt:lpstr>
      <vt:lpstr>推移</vt:lpstr>
      <vt:lpstr>スライド 13</vt:lpstr>
      <vt:lpstr>背景</vt:lpstr>
      <vt:lpstr>自治体の取り組み</vt:lpstr>
      <vt:lpstr>今後の動向</vt:lpstr>
      <vt:lpstr>参考文献</vt:lpstr>
      <vt:lpstr>参考文献　図書・論文</vt:lpstr>
      <vt:lpstr>参考文献　Webサイト（最終閲覧日2013-01-08）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無店舗販売</dc:title>
  <dc:creator>Yuji Ichikawa</dc:creator>
  <cp:lastModifiedBy>総合情報センター</cp:lastModifiedBy>
  <cp:revision>124</cp:revision>
  <dcterms:created xsi:type="dcterms:W3CDTF">2012-09-05T15:37:30Z</dcterms:created>
  <dcterms:modified xsi:type="dcterms:W3CDTF">2013-01-29T04:59:38Z</dcterms:modified>
</cp:coreProperties>
</file>